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80" r:id="rId2"/>
    <p:sldId id="2581" r:id="rId3"/>
    <p:sldId id="2561" r:id="rId4"/>
    <p:sldId id="2562" r:id="rId5"/>
    <p:sldId id="2563" r:id="rId6"/>
    <p:sldId id="2564" r:id="rId7"/>
    <p:sldId id="2565" r:id="rId8"/>
    <p:sldId id="2566" r:id="rId9"/>
    <p:sldId id="2567" r:id="rId10"/>
    <p:sldId id="2568" r:id="rId11"/>
    <p:sldId id="2569" r:id="rId12"/>
    <p:sldId id="2570" r:id="rId13"/>
    <p:sldId id="2571" r:id="rId14"/>
    <p:sldId id="2572" r:id="rId15"/>
    <p:sldId id="2573" r:id="rId16"/>
    <p:sldId id="2574" r:id="rId17"/>
    <p:sldId id="2575" r:id="rId18"/>
    <p:sldId id="2576" r:id="rId19"/>
    <p:sldId id="2577" r:id="rId20"/>
    <p:sldId id="2578" r:id="rId21"/>
    <p:sldId id="2579" r:id="rId22"/>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קיימות וצרכנות נבונה בקהילה: מפגש 8" id="{51951EF2-FCE3-4A49-8AD0-98B06379A30C}">
          <p14:sldIdLst>
            <p14:sldId id="2580"/>
            <p14:sldId id="2581"/>
            <p14:sldId id="2561"/>
            <p14:sldId id="2562"/>
          </p14:sldIdLst>
        </p14:section>
        <p14:section name="קיימות בקהילה: פרויקטים ויוזמות מקומיות" id="{3E25C974-A743-417C-812F-DACA3B7CCAF3}">
          <p14:sldIdLst>
            <p14:sldId id="2563"/>
            <p14:sldId id="2564"/>
            <p14:sldId id="2565"/>
            <p14:sldId id="2566"/>
          </p14:sldIdLst>
        </p14:section>
        <p14:section name="בניית קמפיין הסברה מקומי בנושא צריכת אנרגיה נבונה" id="{DA3C2935-8875-4512-BD32-673D703D4FAF}">
          <p14:sldIdLst>
            <p14:sldId id="2567"/>
            <p14:sldId id="2568"/>
            <p14:sldId id="2569"/>
            <p14:sldId id="2570"/>
          </p14:sldIdLst>
        </p14:section>
        <p14:section name="כלכלה מעגלית: עקרונות ויישום בחיי היום-יום" id="{5E7E3BB9-5E9F-4A1C-9B65-86A274C8F1A9}">
          <p14:sldIdLst>
            <p14:sldId id="2571"/>
            <p14:sldId id="2572"/>
            <p14:sldId id="2573"/>
            <p14:sldId id="2574"/>
          </p14:sldIdLst>
        </p14:section>
        <p14:section name="סדנת יצירה מחומרים ממוחזרים" id="{293E746B-2F6A-4789-BBD6-0E2CCFAF03AF}">
          <p14:sldIdLst>
            <p14:sldId id="2575"/>
            <p14:sldId id="2576"/>
            <p14:sldId id="2577"/>
            <p14:sldId id="2578"/>
          </p14:sldIdLst>
        </p14:section>
        <p14:section name="מסקנה" id="{BA61F6E6-9B0F-44A8-A221-2BBE388F573A}">
          <p14:sldIdLst>
            <p14:sldId id="25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16" autoAdjust="0"/>
    <p:restoredTop sz="94660"/>
  </p:normalViewPr>
  <p:slideViewPr>
    <p:cSldViewPr snapToGrid="0">
      <p:cViewPr varScale="1">
        <p:scale>
          <a:sx n="52" d="100"/>
          <a:sy n="52" d="100"/>
        </p:scale>
        <p:origin x="1224" y="264"/>
      </p:cViewPr>
      <p:guideLst/>
    </p:cSldViewPr>
  </p:slideViewPr>
  <p:notesTextViewPr>
    <p:cViewPr>
      <p:scale>
        <a:sx n="3" d="2"/>
        <a:sy n="3" d="2"/>
      </p:scale>
      <p:origin x="0" y="-16"/>
    </p:cViewPr>
  </p:notesTextViewPr>
  <p:sorterViewPr>
    <p:cViewPr>
      <p:scale>
        <a:sx n="200" d="100"/>
        <a:sy n="200" d="100"/>
      </p:scale>
      <p:origin x="0" y="-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8DF1B-7292-4BD6-8614-0AA703CDA20D}" type="datetimeFigureOut">
              <a:rPr lang="en-IL" smtClean="0"/>
              <a:t>26/05/2025</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6B22B-E3F4-4A68-B4E2-410EF1635930}" type="slidenum">
              <a:rPr lang="en-IL" smtClean="0"/>
              <a:t>‹#›</a:t>
            </a:fld>
            <a:endParaRPr lang="en-IL"/>
          </a:p>
        </p:txBody>
      </p:sp>
    </p:spTree>
    <p:extLst>
      <p:ext uri="{BB962C8B-B14F-4D97-AF65-F5344CB8AC3E}">
        <p14:creationId xmlns:p14="http://schemas.microsoft.com/office/powerpoint/2010/main" val="657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8AC6B22B-E3F4-4A68-B4E2-410EF1635930}" type="slidenum">
              <a:rPr lang="en-IL" smtClean="0"/>
              <a:t>2</a:t>
            </a:fld>
            <a:endParaRPr lang="en-IL"/>
          </a:p>
        </p:txBody>
      </p:sp>
    </p:spTree>
    <p:extLst>
      <p:ext uri="{BB962C8B-B14F-4D97-AF65-F5344CB8AC3E}">
        <p14:creationId xmlns:p14="http://schemas.microsoft.com/office/powerpoint/2010/main" val="577959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באמצעות הכלים הדיגיטליים הקיימים, ניתן להפיץ את המסר של הקמפיין בצורה מהירה ואפקטיבית. נבחן כיצד ניתן לנצל את המדיה החברתית והאתרים כדי להגיע לקהל רחב.</a:t>
            </a:r>
          </a:p>
        </p:txBody>
      </p:sp>
      <p:sp>
        <p:nvSpPr>
          <p:cNvPr id="4" name="Slide Number Placeholder 3"/>
          <p:cNvSpPr>
            <a:spLocks noGrp="1"/>
          </p:cNvSpPr>
          <p:nvPr>
            <p:ph type="sldNum" sz="quarter" idx="5"/>
          </p:nvPr>
        </p:nvSpPr>
        <p:spPr/>
        <p:txBody>
          <a:bodyPr/>
          <a:lstStyle/>
          <a:p>
            <a:fld id="{09715D63-E413-4F40-B092-49492C64B878}" type="slidenum">
              <a:rPr lang="en-IL" smtClean="0"/>
              <a:t>11</a:t>
            </a:fld>
            <a:endParaRPr lang="en-IL"/>
          </a:p>
        </p:txBody>
      </p:sp>
    </p:spTree>
    <p:extLst>
      <p:ext uri="{BB962C8B-B14F-4D97-AF65-F5344CB8AC3E}">
        <p14:creationId xmlns:p14="http://schemas.microsoft.com/office/powerpoint/2010/main" val="96442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חשוב למדוד את האפקטיביות של קמפיינים על מנת להבין מה עבד ומה לא. נלמד על כלי מדידה שונים, כמו סקרים וסטטיסטיקות, שיכולים לעזור לנו לשפר את הקמפיינים העתידיים.</a:t>
            </a:r>
          </a:p>
        </p:txBody>
      </p:sp>
      <p:sp>
        <p:nvSpPr>
          <p:cNvPr id="4" name="Slide Number Placeholder 3"/>
          <p:cNvSpPr>
            <a:spLocks noGrp="1"/>
          </p:cNvSpPr>
          <p:nvPr>
            <p:ph type="sldNum" sz="quarter" idx="5"/>
          </p:nvPr>
        </p:nvSpPr>
        <p:spPr/>
        <p:txBody>
          <a:bodyPr/>
          <a:lstStyle/>
          <a:p>
            <a:fld id="{09715D63-E413-4F40-B092-49492C64B878}" type="slidenum">
              <a:rPr lang="en-IL" smtClean="0"/>
              <a:t>12</a:t>
            </a:fld>
            <a:endParaRPr lang="en-IL"/>
          </a:p>
        </p:txBody>
      </p:sp>
    </p:spTree>
    <p:extLst>
      <p:ext uri="{BB962C8B-B14F-4D97-AF65-F5344CB8AC3E}">
        <p14:creationId xmlns:p14="http://schemas.microsoft.com/office/powerpoint/2010/main" val="71800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כלכלה מעגלית מציעה גישה חדשה לצרכנות ולהפקת ערך מהחומרים. בפרק זה נלמד על העקרונות הבסיסיים של כלכלה מעגלית וכיצד ניתן ליישם אותם בחיי היום-יום שלנו.</a:t>
            </a:r>
          </a:p>
        </p:txBody>
      </p:sp>
      <p:sp>
        <p:nvSpPr>
          <p:cNvPr id="4" name="Slide Number Placeholder 3"/>
          <p:cNvSpPr>
            <a:spLocks noGrp="1"/>
          </p:cNvSpPr>
          <p:nvPr>
            <p:ph type="sldNum" sz="quarter" idx="5"/>
          </p:nvPr>
        </p:nvSpPr>
        <p:spPr/>
        <p:txBody>
          <a:bodyPr/>
          <a:lstStyle/>
          <a:p>
            <a:fld id="{09715D63-E413-4F40-B092-49492C64B878}" type="slidenum">
              <a:rPr lang="en-IL" smtClean="0"/>
              <a:t>13</a:t>
            </a:fld>
            <a:endParaRPr lang="en-IL"/>
          </a:p>
        </p:txBody>
      </p:sp>
    </p:spTree>
    <p:extLst>
      <p:ext uri="{BB962C8B-B14F-4D97-AF65-F5344CB8AC3E}">
        <p14:creationId xmlns:p14="http://schemas.microsoft.com/office/powerpoint/2010/main" val="2182901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העקרונות המרכזיים של הכלכלה המעגלית כוללים הפחתת פסולת, שימוש חוזר במוצרים ושימוש בחומרים ניתנים למחזור. נחקור כיצד עקרונות אלו יכולים לשפר את הקיימות הסביבתית.</a:t>
            </a:r>
          </a:p>
        </p:txBody>
      </p:sp>
      <p:sp>
        <p:nvSpPr>
          <p:cNvPr id="4" name="Slide Number Placeholder 3"/>
          <p:cNvSpPr>
            <a:spLocks noGrp="1"/>
          </p:cNvSpPr>
          <p:nvPr>
            <p:ph type="sldNum" sz="quarter" idx="5"/>
          </p:nvPr>
        </p:nvSpPr>
        <p:spPr/>
        <p:txBody>
          <a:bodyPr/>
          <a:lstStyle/>
          <a:p>
            <a:fld id="{09715D63-E413-4F40-B092-49492C64B878}" type="slidenum">
              <a:rPr lang="en-IL" smtClean="0"/>
              <a:t>14</a:t>
            </a:fld>
            <a:endParaRPr lang="en-IL"/>
          </a:p>
        </p:txBody>
      </p:sp>
    </p:spTree>
    <p:extLst>
      <p:ext uri="{BB962C8B-B14F-4D97-AF65-F5344CB8AC3E}">
        <p14:creationId xmlns:p14="http://schemas.microsoft.com/office/powerpoint/2010/main" val="122940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נציג דוגמאות ליישום מעשי של כלכלה מעגלית בבית ובקהילה, כמו פרויקטים של מחזור ושימוש חוזר בחומרים. נבין איך כל פרט יכול לתרום לשיפור הסביבה.</a:t>
            </a:r>
          </a:p>
        </p:txBody>
      </p:sp>
      <p:sp>
        <p:nvSpPr>
          <p:cNvPr id="4" name="Slide Number Placeholder 3"/>
          <p:cNvSpPr>
            <a:spLocks noGrp="1"/>
          </p:cNvSpPr>
          <p:nvPr>
            <p:ph type="sldNum" sz="quarter" idx="5"/>
          </p:nvPr>
        </p:nvSpPr>
        <p:spPr/>
        <p:txBody>
          <a:bodyPr/>
          <a:lstStyle/>
          <a:p>
            <a:fld id="{09715D63-E413-4F40-B092-49492C64B878}" type="slidenum">
              <a:rPr lang="en-IL" smtClean="0"/>
              <a:t>15</a:t>
            </a:fld>
            <a:endParaRPr lang="en-IL"/>
          </a:p>
        </p:txBody>
      </p:sp>
    </p:spTree>
    <p:extLst>
      <p:ext uri="{BB962C8B-B14F-4D97-AF65-F5344CB8AC3E}">
        <p14:creationId xmlns:p14="http://schemas.microsoft.com/office/powerpoint/2010/main" val="203548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כלכלה מעגלית וצרכנות נבונה הן שתי גישות משלימות. נבחן כיצד צרכנות נבונה יכולה לתמוך בעקרונות של כלכלה מעגלית וליצור קהילה יותר בת קיימא.</a:t>
            </a:r>
          </a:p>
        </p:txBody>
      </p:sp>
      <p:sp>
        <p:nvSpPr>
          <p:cNvPr id="4" name="Slide Number Placeholder 3"/>
          <p:cNvSpPr>
            <a:spLocks noGrp="1"/>
          </p:cNvSpPr>
          <p:nvPr>
            <p:ph type="sldNum" sz="quarter" idx="5"/>
          </p:nvPr>
        </p:nvSpPr>
        <p:spPr/>
        <p:txBody>
          <a:bodyPr/>
          <a:lstStyle/>
          <a:p>
            <a:fld id="{09715D63-E413-4F40-B092-49492C64B878}" type="slidenum">
              <a:rPr lang="en-IL" smtClean="0"/>
              <a:t>16</a:t>
            </a:fld>
            <a:endParaRPr lang="en-IL"/>
          </a:p>
        </p:txBody>
      </p:sp>
    </p:spTree>
    <p:extLst>
      <p:ext uri="{BB962C8B-B14F-4D97-AF65-F5344CB8AC3E}">
        <p14:creationId xmlns:p14="http://schemas.microsoft.com/office/powerpoint/2010/main" val="278657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סדנת יצירה היא דרך מעולה לעודד קיימות ויצירתיות. בפרק זה נציג רעיונות לסדנאות שיכולות לשלב חומרים ממוחזרים וליצור חוויות מהנות לקהילה.</a:t>
            </a:r>
          </a:p>
        </p:txBody>
      </p:sp>
      <p:sp>
        <p:nvSpPr>
          <p:cNvPr id="4" name="Slide Number Placeholder 3"/>
          <p:cNvSpPr>
            <a:spLocks noGrp="1"/>
          </p:cNvSpPr>
          <p:nvPr>
            <p:ph type="sldNum" sz="quarter" idx="5"/>
          </p:nvPr>
        </p:nvSpPr>
        <p:spPr/>
        <p:txBody>
          <a:bodyPr/>
          <a:lstStyle/>
          <a:p>
            <a:fld id="{09715D63-E413-4F40-B092-49492C64B878}" type="slidenum">
              <a:rPr lang="en-IL" smtClean="0"/>
              <a:t>17</a:t>
            </a:fld>
            <a:endParaRPr lang="en-IL"/>
          </a:p>
        </p:txBody>
      </p:sp>
    </p:spTree>
    <p:extLst>
      <p:ext uri="{BB962C8B-B14F-4D97-AF65-F5344CB8AC3E}">
        <p14:creationId xmlns:p14="http://schemas.microsoft.com/office/powerpoint/2010/main" val="23097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נלמד איך לבחור חומרים ממוחזרים מתאימים לסדנאות, תוך דגש על יצירתיות ובחירה נכונה של חומרים שקל לעבוד איתם ושהם בטוחים לשימוש.</a:t>
            </a:r>
          </a:p>
        </p:txBody>
      </p:sp>
      <p:sp>
        <p:nvSpPr>
          <p:cNvPr id="4" name="Slide Number Placeholder 3"/>
          <p:cNvSpPr>
            <a:spLocks noGrp="1"/>
          </p:cNvSpPr>
          <p:nvPr>
            <p:ph type="sldNum" sz="quarter" idx="5"/>
          </p:nvPr>
        </p:nvSpPr>
        <p:spPr/>
        <p:txBody>
          <a:bodyPr/>
          <a:lstStyle/>
          <a:p>
            <a:fld id="{09715D63-E413-4F40-B092-49492C64B878}" type="slidenum">
              <a:rPr lang="en-IL" smtClean="0"/>
              <a:t>18</a:t>
            </a:fld>
            <a:endParaRPr lang="en-IL"/>
          </a:p>
        </p:txBody>
      </p:sp>
    </p:spTree>
    <p:extLst>
      <p:ext uri="{BB962C8B-B14F-4D97-AF65-F5344CB8AC3E}">
        <p14:creationId xmlns:p14="http://schemas.microsoft.com/office/powerpoint/2010/main" val="218958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נציג טכניקות יצירה שונות שניתן להשתמש בהן בעבודה עם חומרים ממוחזרים, כמו ציור, חיתוך והדבקה. נציע רעיונות ליצירות אמנות שיכולות להיות גם פרקטיות.</a:t>
            </a:r>
          </a:p>
        </p:txBody>
      </p:sp>
      <p:sp>
        <p:nvSpPr>
          <p:cNvPr id="4" name="Slide Number Placeholder 3"/>
          <p:cNvSpPr>
            <a:spLocks noGrp="1"/>
          </p:cNvSpPr>
          <p:nvPr>
            <p:ph type="sldNum" sz="quarter" idx="5"/>
          </p:nvPr>
        </p:nvSpPr>
        <p:spPr/>
        <p:txBody>
          <a:bodyPr/>
          <a:lstStyle/>
          <a:p>
            <a:fld id="{09715D63-E413-4F40-B092-49492C64B878}" type="slidenum">
              <a:rPr lang="en-IL" smtClean="0"/>
              <a:t>19</a:t>
            </a:fld>
            <a:endParaRPr lang="en-IL"/>
          </a:p>
        </p:txBody>
      </p:sp>
    </p:spTree>
    <p:extLst>
      <p:ext uri="{BB962C8B-B14F-4D97-AF65-F5344CB8AC3E}">
        <p14:creationId xmlns:p14="http://schemas.microsoft.com/office/powerpoint/2010/main" val="126799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נחקור איך ניתן לשלב סדנאות יצירה באירועים קהילתיים כדי להגביר את המודעות לקיימות ולצרכנות נבונה. מדובר בהזדמנות נהדרת לחיבור בין חברי הקהילה.</a:t>
            </a:r>
          </a:p>
        </p:txBody>
      </p:sp>
      <p:sp>
        <p:nvSpPr>
          <p:cNvPr id="4" name="Slide Number Placeholder 3"/>
          <p:cNvSpPr>
            <a:spLocks noGrp="1"/>
          </p:cNvSpPr>
          <p:nvPr>
            <p:ph type="sldNum" sz="quarter" idx="5"/>
          </p:nvPr>
        </p:nvSpPr>
        <p:spPr/>
        <p:txBody>
          <a:bodyPr/>
          <a:lstStyle/>
          <a:p>
            <a:fld id="{09715D63-E413-4F40-B092-49492C64B878}" type="slidenum">
              <a:rPr lang="en-IL" smtClean="0"/>
              <a:t>20</a:t>
            </a:fld>
            <a:endParaRPr lang="en-IL"/>
          </a:p>
        </p:txBody>
      </p:sp>
    </p:spTree>
    <p:extLst>
      <p:ext uri="{BB962C8B-B14F-4D97-AF65-F5344CB8AC3E}">
        <p14:creationId xmlns:p14="http://schemas.microsoft.com/office/powerpoint/2010/main" val="17137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dirty="0"/>
              <a:t>
---
</a:t>
            </a:r>
            <a:r>
              <a:rPr lang="en-IL" dirty="0" err="1"/>
              <a:t>המצגת</a:t>
            </a:r>
            <a:r>
              <a:rPr lang="en-IL" dirty="0"/>
              <a:t> </a:t>
            </a:r>
            <a:r>
              <a:rPr lang="en-IL" dirty="0" err="1"/>
              <a:t>הזו</a:t>
            </a:r>
            <a:r>
              <a:rPr lang="en-IL" dirty="0"/>
              <a:t> </a:t>
            </a:r>
            <a:r>
              <a:rPr lang="en-IL" dirty="0" err="1"/>
              <a:t>מתמקדת</a:t>
            </a:r>
            <a:r>
              <a:rPr lang="en-IL" dirty="0"/>
              <a:t> </a:t>
            </a:r>
            <a:r>
              <a:rPr lang="en-IL" dirty="0" err="1"/>
              <a:t>בקידום</a:t>
            </a:r>
            <a:r>
              <a:rPr lang="en-IL" dirty="0"/>
              <a:t> קיימות </a:t>
            </a:r>
            <a:r>
              <a:rPr lang="en-IL" dirty="0" err="1"/>
              <a:t>וצרכנות</a:t>
            </a:r>
            <a:r>
              <a:rPr lang="en-IL" dirty="0"/>
              <a:t> </a:t>
            </a:r>
            <a:r>
              <a:rPr lang="en-IL" dirty="0" err="1"/>
              <a:t>נבונה</a:t>
            </a:r>
            <a:r>
              <a:rPr lang="en-IL" dirty="0"/>
              <a:t> </a:t>
            </a:r>
            <a:r>
              <a:rPr lang="en-IL" dirty="0" err="1"/>
              <a:t>בקהילות</a:t>
            </a:r>
            <a:r>
              <a:rPr lang="en-IL" dirty="0"/>
              <a:t> </a:t>
            </a:r>
            <a:r>
              <a:rPr lang="en-IL" dirty="0" err="1"/>
              <a:t>שלנו</a:t>
            </a:r>
            <a:r>
              <a:rPr lang="en-IL" dirty="0"/>
              <a:t>. </a:t>
            </a:r>
            <a:r>
              <a:rPr lang="en-IL" dirty="0" err="1"/>
              <a:t>נסקור</a:t>
            </a:r>
            <a:r>
              <a:rPr lang="en-IL" dirty="0"/>
              <a:t> פרויקטים </a:t>
            </a:r>
            <a:r>
              <a:rPr lang="en-IL" dirty="0" err="1"/>
              <a:t>ויוזמות</a:t>
            </a:r>
            <a:r>
              <a:rPr lang="en-IL" dirty="0"/>
              <a:t> מקומיות, </a:t>
            </a:r>
            <a:r>
              <a:rPr lang="en-IL" dirty="0" err="1"/>
              <a:t>נסביר</a:t>
            </a:r>
            <a:r>
              <a:rPr lang="en-IL" dirty="0"/>
              <a:t> </a:t>
            </a:r>
            <a:r>
              <a:rPr lang="en-IL" dirty="0" err="1"/>
              <a:t>כיצד</a:t>
            </a:r>
            <a:r>
              <a:rPr lang="en-IL" dirty="0"/>
              <a:t> </a:t>
            </a:r>
            <a:r>
              <a:rPr lang="en-IL" dirty="0" err="1"/>
              <a:t>לבנות</a:t>
            </a:r>
            <a:r>
              <a:rPr lang="en-IL" dirty="0"/>
              <a:t> </a:t>
            </a:r>
            <a:r>
              <a:rPr lang="en-IL" dirty="0" err="1"/>
              <a:t>קמפיינים</a:t>
            </a:r>
            <a:r>
              <a:rPr lang="en-IL" dirty="0"/>
              <a:t> </a:t>
            </a:r>
            <a:r>
              <a:rPr lang="en-IL" dirty="0" err="1"/>
              <a:t>הסברתיים</a:t>
            </a:r>
            <a:r>
              <a:rPr lang="en-IL" dirty="0"/>
              <a:t> </a:t>
            </a:r>
            <a:r>
              <a:rPr lang="en-IL" dirty="0" err="1"/>
              <a:t>לשימוש</a:t>
            </a:r>
            <a:r>
              <a:rPr lang="en-IL" dirty="0"/>
              <a:t> </a:t>
            </a:r>
            <a:r>
              <a:rPr lang="en-IL" dirty="0" err="1"/>
              <a:t>יעיל</a:t>
            </a:r>
            <a:r>
              <a:rPr lang="en-IL" dirty="0"/>
              <a:t> </a:t>
            </a:r>
            <a:r>
              <a:rPr lang="en-IL" dirty="0" err="1"/>
              <a:t>באנרגיה</a:t>
            </a:r>
            <a:r>
              <a:rPr lang="en-IL" dirty="0"/>
              <a:t>, </a:t>
            </a:r>
            <a:r>
              <a:rPr lang="en-IL" dirty="0" err="1"/>
              <a:t>נלמד</a:t>
            </a:r>
            <a:r>
              <a:rPr lang="en-IL" dirty="0"/>
              <a:t> </a:t>
            </a:r>
            <a:r>
              <a:rPr lang="en-IL" dirty="0" err="1"/>
              <a:t>על</a:t>
            </a:r>
            <a:r>
              <a:rPr lang="en-IL" dirty="0"/>
              <a:t> </a:t>
            </a:r>
            <a:r>
              <a:rPr lang="en-IL" dirty="0" err="1"/>
              <a:t>כלכלה</a:t>
            </a:r>
            <a:r>
              <a:rPr lang="en-IL" dirty="0"/>
              <a:t> </a:t>
            </a:r>
            <a:r>
              <a:rPr lang="en-IL" dirty="0" err="1"/>
              <a:t>מעגלית</a:t>
            </a:r>
            <a:r>
              <a:rPr lang="en-IL" dirty="0"/>
              <a:t> </a:t>
            </a:r>
            <a:r>
              <a:rPr lang="en-IL" dirty="0" err="1"/>
              <a:t>ונציג</a:t>
            </a:r>
            <a:r>
              <a:rPr lang="en-IL" dirty="0"/>
              <a:t> </a:t>
            </a:r>
            <a:r>
              <a:rPr lang="en-IL" dirty="0" err="1"/>
              <a:t>סדנה</a:t>
            </a:r>
            <a:r>
              <a:rPr lang="en-IL" dirty="0"/>
              <a:t> </a:t>
            </a:r>
            <a:r>
              <a:rPr lang="en-IL" dirty="0" err="1"/>
              <a:t>יצירתית</a:t>
            </a:r>
            <a:r>
              <a:rPr lang="en-IL" dirty="0"/>
              <a:t> </a:t>
            </a:r>
            <a:r>
              <a:rPr lang="en-IL" dirty="0" err="1"/>
              <a:t>מחומרים</a:t>
            </a:r>
            <a:r>
              <a:rPr lang="en-IL" dirty="0"/>
              <a:t> </a:t>
            </a:r>
            <a:r>
              <a:rPr lang="en-IL" dirty="0" err="1"/>
              <a:t>ממוחזרים</a:t>
            </a:r>
            <a:r>
              <a:rPr lang="en-IL" dirty="0"/>
              <a:t>.
</a:t>
            </a:r>
          </a:p>
        </p:txBody>
      </p:sp>
      <p:sp>
        <p:nvSpPr>
          <p:cNvPr id="4" name="Slide Number Placeholder 3"/>
          <p:cNvSpPr>
            <a:spLocks noGrp="1"/>
          </p:cNvSpPr>
          <p:nvPr>
            <p:ph type="sldNum" sz="quarter" idx="5"/>
          </p:nvPr>
        </p:nvSpPr>
        <p:spPr/>
        <p:txBody>
          <a:bodyPr/>
          <a:lstStyle/>
          <a:p>
            <a:fld id="{09715D63-E413-4F40-B092-49492C64B878}" type="slidenum">
              <a:rPr lang="en-IL" smtClean="0"/>
              <a:t>3</a:t>
            </a:fld>
            <a:endParaRPr lang="en-IL"/>
          </a:p>
        </p:txBody>
      </p:sp>
    </p:spTree>
    <p:extLst>
      <p:ext uri="{BB962C8B-B14F-4D97-AF65-F5344CB8AC3E}">
        <p14:creationId xmlns:p14="http://schemas.microsoft.com/office/powerpoint/2010/main" val="3672876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במצגת זו חקרנו את החשיבות של קיימות וצרכנות נבונה בקהילה. מהפרויקטים המקומיים ועד הסדנאות היצירתיות, כל אחד מאיתנו יכול לתרום לשיפור הסביבה ולהגברת המודעות לקיימות.</a:t>
            </a:r>
          </a:p>
        </p:txBody>
      </p:sp>
      <p:sp>
        <p:nvSpPr>
          <p:cNvPr id="4" name="Slide Number Placeholder 3"/>
          <p:cNvSpPr>
            <a:spLocks noGrp="1"/>
          </p:cNvSpPr>
          <p:nvPr>
            <p:ph type="sldNum" sz="quarter" idx="5"/>
          </p:nvPr>
        </p:nvSpPr>
        <p:spPr/>
        <p:txBody>
          <a:bodyPr/>
          <a:lstStyle/>
          <a:p>
            <a:fld id="{09715D63-E413-4F40-B092-49492C64B878}" type="slidenum">
              <a:rPr lang="en-IL" smtClean="0"/>
              <a:t>21</a:t>
            </a:fld>
            <a:endParaRPr lang="en-IL"/>
          </a:p>
        </p:txBody>
      </p:sp>
    </p:spTree>
    <p:extLst>
      <p:ext uri="{BB962C8B-B14F-4D97-AF65-F5344CB8AC3E}">
        <p14:creationId xmlns:p14="http://schemas.microsoft.com/office/powerpoint/2010/main" val="17146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במהלך המצגת נעמיק בפרויקטים קהילתיים לקיימות, נבנה קמפיין הסברה הקשור לצריכת אנרגיה נבונה, נבחן את עקרונות הכלכלה המעגלית ואחרון חביב, נציע סדנת יצירה מחומרים ממוחזרים שתשמש כדרך לעודד יצירתיות ואחריות סביבתית.</a:t>
            </a:r>
          </a:p>
        </p:txBody>
      </p:sp>
      <p:sp>
        <p:nvSpPr>
          <p:cNvPr id="4" name="Slide Number Placeholder 3"/>
          <p:cNvSpPr>
            <a:spLocks noGrp="1"/>
          </p:cNvSpPr>
          <p:nvPr>
            <p:ph type="sldNum" sz="quarter" idx="5"/>
          </p:nvPr>
        </p:nvSpPr>
        <p:spPr/>
        <p:txBody>
          <a:bodyPr/>
          <a:lstStyle/>
          <a:p>
            <a:fld id="{09715D63-E413-4F40-B092-49492C64B878}" type="slidenum">
              <a:rPr lang="en-IL" smtClean="0"/>
              <a:t>4</a:t>
            </a:fld>
            <a:endParaRPr lang="en-IL"/>
          </a:p>
        </p:txBody>
      </p:sp>
    </p:spTree>
    <p:extLst>
      <p:ext uri="{BB962C8B-B14F-4D97-AF65-F5344CB8AC3E}">
        <p14:creationId xmlns:p14="http://schemas.microsoft.com/office/powerpoint/2010/main" val="111310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קיימות היא חלק בלתי נפרד מהקהילות שלנו. בפרק זה נבחן יוזמות מקומיות שמדגימות איך ניתן לקדם קיימות בצורה אפקטיבית, ונבין מדוע שיתוף פעולה קהילתי הוא המפתח להצלחה.</a:t>
            </a:r>
          </a:p>
        </p:txBody>
      </p:sp>
      <p:sp>
        <p:nvSpPr>
          <p:cNvPr id="4" name="Slide Number Placeholder 3"/>
          <p:cNvSpPr>
            <a:spLocks noGrp="1"/>
          </p:cNvSpPr>
          <p:nvPr>
            <p:ph type="sldNum" sz="quarter" idx="5"/>
          </p:nvPr>
        </p:nvSpPr>
        <p:spPr/>
        <p:txBody>
          <a:bodyPr/>
          <a:lstStyle/>
          <a:p>
            <a:fld id="{09715D63-E413-4F40-B092-49492C64B878}" type="slidenum">
              <a:rPr lang="en-IL" smtClean="0"/>
              <a:t>5</a:t>
            </a:fld>
            <a:endParaRPr lang="en-IL"/>
          </a:p>
        </p:txBody>
      </p:sp>
    </p:spTree>
    <p:extLst>
      <p:ext uri="{BB962C8B-B14F-4D97-AF65-F5344CB8AC3E}">
        <p14:creationId xmlns:p14="http://schemas.microsoft.com/office/powerpoint/2010/main" val="101252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נציג דוגמאות לפרויקטים מצליחים שהוקמו בקהילות שונות, כמו גינות קהילתיות, פרויקטים של מחזור ושימור אנרגיה. הפרויקטים הללו מראים כיצד ניתן לשפר את איכות החיים ולהגביר את המודעות לסביבה.</a:t>
            </a:r>
          </a:p>
        </p:txBody>
      </p:sp>
      <p:sp>
        <p:nvSpPr>
          <p:cNvPr id="4" name="Slide Number Placeholder 3"/>
          <p:cNvSpPr>
            <a:spLocks noGrp="1"/>
          </p:cNvSpPr>
          <p:nvPr>
            <p:ph type="sldNum" sz="quarter" idx="5"/>
          </p:nvPr>
        </p:nvSpPr>
        <p:spPr/>
        <p:txBody>
          <a:bodyPr/>
          <a:lstStyle/>
          <a:p>
            <a:fld id="{09715D63-E413-4F40-B092-49492C64B878}" type="slidenum">
              <a:rPr lang="en-IL" smtClean="0"/>
              <a:t>6</a:t>
            </a:fld>
            <a:endParaRPr lang="en-IL"/>
          </a:p>
        </p:txBody>
      </p:sp>
    </p:spTree>
    <p:extLst>
      <p:ext uri="{BB962C8B-B14F-4D97-AF65-F5344CB8AC3E}">
        <p14:creationId xmlns:p14="http://schemas.microsoft.com/office/powerpoint/2010/main" val="259716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שיתוף פעולה קהילתי מקדם חוסן חברתי ומאפשר גיוס משאבים בצורה יעילה. כאשר חברי הקהילה עובדים יחד, הם יכולים לחלוק ידע, משאבים ורעיונות, מה שמוביל לתוצאות משמעותיות יותר.</a:t>
            </a:r>
          </a:p>
        </p:txBody>
      </p:sp>
      <p:sp>
        <p:nvSpPr>
          <p:cNvPr id="4" name="Slide Number Placeholder 3"/>
          <p:cNvSpPr>
            <a:spLocks noGrp="1"/>
          </p:cNvSpPr>
          <p:nvPr>
            <p:ph type="sldNum" sz="quarter" idx="5"/>
          </p:nvPr>
        </p:nvSpPr>
        <p:spPr/>
        <p:txBody>
          <a:bodyPr/>
          <a:lstStyle/>
          <a:p>
            <a:fld id="{09715D63-E413-4F40-B092-49492C64B878}" type="slidenum">
              <a:rPr lang="en-IL" smtClean="0"/>
              <a:t>7</a:t>
            </a:fld>
            <a:endParaRPr lang="en-IL"/>
          </a:p>
        </p:txBody>
      </p:sp>
    </p:spTree>
    <p:extLst>
      <p:ext uri="{BB962C8B-B14F-4D97-AF65-F5344CB8AC3E}">
        <p14:creationId xmlns:p14="http://schemas.microsoft.com/office/powerpoint/2010/main" val="305995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נחקור דרכים לעודד יוזמות חדשות בקהילה, כולל סדנאות, מפגשים קהילתיים ופעילויות חינוכיות. נבחן כיצד ליצור סביבה תומכת שמאפשרת יזמים לחזות ולהוציא לפועל רעיונות חדשים.</a:t>
            </a:r>
          </a:p>
        </p:txBody>
      </p:sp>
      <p:sp>
        <p:nvSpPr>
          <p:cNvPr id="4" name="Slide Number Placeholder 3"/>
          <p:cNvSpPr>
            <a:spLocks noGrp="1"/>
          </p:cNvSpPr>
          <p:nvPr>
            <p:ph type="sldNum" sz="quarter" idx="5"/>
          </p:nvPr>
        </p:nvSpPr>
        <p:spPr/>
        <p:txBody>
          <a:bodyPr/>
          <a:lstStyle/>
          <a:p>
            <a:fld id="{09715D63-E413-4F40-B092-49492C64B878}" type="slidenum">
              <a:rPr lang="en-IL" smtClean="0"/>
              <a:t>8</a:t>
            </a:fld>
            <a:endParaRPr lang="en-IL"/>
          </a:p>
        </p:txBody>
      </p:sp>
    </p:spTree>
    <p:extLst>
      <p:ext uri="{BB962C8B-B14F-4D97-AF65-F5344CB8AC3E}">
        <p14:creationId xmlns:p14="http://schemas.microsoft.com/office/powerpoint/2010/main" val="137335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קמפיינים הסברתיים יכולים לשפר את המודעות לצריכת אנרגיה נבונה. בפרק זה נלמד על השלבים בהקמת קמפיינים אפקטיביים שיכולים להגיע ליותר אנשים ולהניע שינוי.</a:t>
            </a:r>
          </a:p>
        </p:txBody>
      </p:sp>
      <p:sp>
        <p:nvSpPr>
          <p:cNvPr id="4" name="Slide Number Placeholder 3"/>
          <p:cNvSpPr>
            <a:spLocks noGrp="1"/>
          </p:cNvSpPr>
          <p:nvPr>
            <p:ph type="sldNum" sz="quarter" idx="5"/>
          </p:nvPr>
        </p:nvSpPr>
        <p:spPr/>
        <p:txBody>
          <a:bodyPr/>
          <a:lstStyle/>
          <a:p>
            <a:fld id="{09715D63-E413-4F40-B092-49492C64B878}" type="slidenum">
              <a:rPr lang="en-IL" smtClean="0"/>
              <a:t>9</a:t>
            </a:fld>
            <a:endParaRPr lang="en-IL"/>
          </a:p>
        </p:txBody>
      </p:sp>
    </p:spTree>
    <p:extLst>
      <p:ext uri="{BB962C8B-B14F-4D97-AF65-F5344CB8AC3E}">
        <p14:creationId xmlns:p14="http://schemas.microsoft.com/office/powerpoint/2010/main" val="383372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IL"/>
              <a:t>נבחן את השלבים המרכזיים בבניית קמפיין הסברה, כולל הגדרת מטרות, זיהוי קהל יעד ופיתוח תוכן מתאים שימשוך את תשומת הלב של הציבור.</a:t>
            </a:r>
          </a:p>
        </p:txBody>
      </p:sp>
      <p:sp>
        <p:nvSpPr>
          <p:cNvPr id="4" name="Slide Number Placeholder 3"/>
          <p:cNvSpPr>
            <a:spLocks noGrp="1"/>
          </p:cNvSpPr>
          <p:nvPr>
            <p:ph type="sldNum" sz="quarter" idx="5"/>
          </p:nvPr>
        </p:nvSpPr>
        <p:spPr/>
        <p:txBody>
          <a:bodyPr/>
          <a:lstStyle/>
          <a:p>
            <a:fld id="{09715D63-E413-4F40-B092-49492C64B878}" type="slidenum">
              <a:rPr lang="en-IL" smtClean="0"/>
              <a:t>10</a:t>
            </a:fld>
            <a:endParaRPr lang="en-IL"/>
          </a:p>
        </p:txBody>
      </p:sp>
    </p:spTree>
    <p:extLst>
      <p:ext uri="{BB962C8B-B14F-4D97-AF65-F5344CB8AC3E}">
        <p14:creationId xmlns:p14="http://schemas.microsoft.com/office/powerpoint/2010/main" val="395624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413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7206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5394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49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119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554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765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99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061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0575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4877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67512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1"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at.whatsapp.com/EA6HgEo6cZaF3Kph0F7ViY"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hat.whatsapp.com/EA6HgEo6cZaF3Kph0F7Vi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oster of a person with a globe and a person with a bag&#10;&#10;AI-generated content may be incorrect.">
            <a:extLst>
              <a:ext uri="{FF2B5EF4-FFF2-40B4-BE49-F238E27FC236}">
                <a16:creationId xmlns:a16="http://schemas.microsoft.com/office/drawing/2014/main" id="{7E1CA815-4C47-4C98-D584-C05E4E86F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0" y="0"/>
            <a:ext cx="6858000" cy="6858000"/>
          </a:xfrm>
          <a:prstGeom prst="rect">
            <a:avLst/>
          </a:prstGeom>
        </p:spPr>
      </p:pic>
      <p:sp>
        <p:nvSpPr>
          <p:cNvPr id="2" name="Title 1">
            <a:extLst>
              <a:ext uri="{FF2B5EF4-FFF2-40B4-BE49-F238E27FC236}">
                <a16:creationId xmlns:a16="http://schemas.microsoft.com/office/drawing/2014/main" id="{C71D2423-8539-6334-3B69-251409D6F3F0}"/>
              </a:ext>
            </a:extLst>
          </p:cNvPr>
          <p:cNvSpPr>
            <a:spLocks noGrp="1"/>
          </p:cNvSpPr>
          <p:nvPr>
            <p:ph type="title"/>
          </p:nvPr>
        </p:nvSpPr>
        <p:spPr>
          <a:xfrm>
            <a:off x="6096000" y="0"/>
            <a:ext cx="6396681" cy="1132258"/>
          </a:xfrm>
        </p:spPr>
        <p:txBody>
          <a:bodyPr>
            <a:noAutofit/>
          </a:bodyPr>
          <a:lstStyle/>
          <a:p>
            <a:pPr algn="ctr"/>
            <a:r>
              <a:rPr lang="en-IL" sz="6600" dirty="0">
                <a:latin typeface="Times New Roman" panose="02020603050405020304" pitchFamily="18" charset="0"/>
                <a:cs typeface="Times New Roman" panose="02020603050405020304" pitchFamily="18" charset="0"/>
              </a:rPr>
              <a:t>קיימות </a:t>
            </a:r>
            <a:br>
              <a:rPr lang="he-IL" sz="6600" dirty="0">
                <a:latin typeface="Times New Roman" panose="02020603050405020304" pitchFamily="18" charset="0"/>
                <a:cs typeface="Times New Roman" panose="02020603050405020304" pitchFamily="18" charset="0"/>
              </a:rPr>
            </a:br>
            <a:r>
              <a:rPr lang="en-IL" sz="6600" dirty="0" err="1">
                <a:latin typeface="Times New Roman" panose="02020603050405020304" pitchFamily="18" charset="0"/>
                <a:cs typeface="Times New Roman" panose="02020603050405020304" pitchFamily="18" charset="0"/>
              </a:rPr>
              <a:t>וצרכנות</a:t>
            </a:r>
            <a:r>
              <a:rPr lang="en-IL" sz="6600" dirty="0">
                <a:latin typeface="Times New Roman" panose="02020603050405020304" pitchFamily="18" charset="0"/>
                <a:cs typeface="Times New Roman" panose="02020603050405020304" pitchFamily="18" charset="0"/>
              </a:rPr>
              <a:t> </a:t>
            </a:r>
            <a:r>
              <a:rPr lang="en-IL" sz="6600" dirty="0" err="1">
                <a:latin typeface="Times New Roman" panose="02020603050405020304" pitchFamily="18" charset="0"/>
                <a:cs typeface="Times New Roman" panose="02020603050405020304" pitchFamily="18" charset="0"/>
              </a:rPr>
              <a:t>נבונה</a:t>
            </a:r>
            <a:r>
              <a:rPr lang="en-IL" sz="6600" dirty="0">
                <a:latin typeface="Times New Roman" panose="02020603050405020304" pitchFamily="18" charset="0"/>
                <a:cs typeface="Times New Roman" panose="02020603050405020304" pitchFamily="18" charset="0"/>
              </a:rPr>
              <a:t> </a:t>
            </a:r>
            <a:br>
              <a:rPr lang="he-IL" sz="6600" dirty="0">
                <a:latin typeface="Times New Roman" panose="02020603050405020304" pitchFamily="18" charset="0"/>
                <a:cs typeface="Times New Roman" panose="02020603050405020304" pitchFamily="18" charset="0"/>
              </a:rPr>
            </a:br>
            <a:r>
              <a:rPr lang="en-IL" sz="6600" dirty="0" err="1">
                <a:latin typeface="Times New Roman" panose="02020603050405020304" pitchFamily="18" charset="0"/>
                <a:cs typeface="Times New Roman" panose="02020603050405020304" pitchFamily="18" charset="0"/>
              </a:rPr>
              <a:t>בקהילה</a:t>
            </a:r>
            <a:br>
              <a:rPr lang="he-IL" sz="6600" dirty="0">
                <a:latin typeface="Times New Roman" panose="02020603050405020304" pitchFamily="18" charset="0"/>
                <a:cs typeface="Times New Roman" panose="02020603050405020304" pitchFamily="18" charset="0"/>
              </a:rPr>
            </a:br>
            <a:br>
              <a:rPr lang="he-IL" sz="6600" dirty="0">
                <a:latin typeface="Times New Roman" panose="02020603050405020304" pitchFamily="18" charset="0"/>
                <a:cs typeface="Times New Roman" panose="02020603050405020304" pitchFamily="18" charset="0"/>
              </a:rPr>
            </a:br>
            <a:r>
              <a:rPr lang="he-IL" sz="5400" dirty="0">
                <a:latin typeface="Times New Roman" panose="02020603050405020304" pitchFamily="18" charset="0"/>
                <a:cs typeface="Times New Roman" panose="02020603050405020304" pitchFamily="18" charset="0"/>
              </a:rPr>
              <a:t>מפגש פעילים</a:t>
            </a:r>
            <a:br>
              <a:rPr lang="he-IL" sz="5400" dirty="0">
                <a:latin typeface="Times New Roman" panose="02020603050405020304" pitchFamily="18" charset="0"/>
                <a:cs typeface="Times New Roman" panose="02020603050405020304" pitchFamily="18" charset="0"/>
              </a:rPr>
            </a:br>
            <a:r>
              <a:rPr lang="he-IL" sz="5400" dirty="0">
                <a:latin typeface="Times New Roman" panose="02020603050405020304" pitchFamily="18" charset="0"/>
                <a:cs typeface="Times New Roman" panose="02020603050405020304" pitchFamily="18" charset="0"/>
              </a:rPr>
              <a:t>היום בשעה חמש </a:t>
            </a:r>
            <a:br>
              <a:rPr lang="he-IL" sz="5400" dirty="0">
                <a:latin typeface="Times New Roman" panose="02020603050405020304" pitchFamily="18" charset="0"/>
                <a:cs typeface="Times New Roman" panose="02020603050405020304" pitchFamily="18" charset="0"/>
              </a:rPr>
            </a:br>
            <a:r>
              <a:rPr lang="he-IL" sz="5400" dirty="0">
                <a:latin typeface="Times New Roman" panose="02020603050405020304" pitchFamily="18" charset="0"/>
                <a:cs typeface="Times New Roman" panose="02020603050405020304" pitchFamily="18" charset="0"/>
              </a:rPr>
              <a:t>כולם מוזמנים</a:t>
            </a:r>
            <a:br>
              <a:rPr lang="he-IL" sz="5400" dirty="0">
                <a:latin typeface="Times New Roman" panose="02020603050405020304" pitchFamily="18" charset="0"/>
                <a:cs typeface="Times New Roman" panose="02020603050405020304" pitchFamily="18" charset="0"/>
              </a:rPr>
            </a:br>
            <a:r>
              <a:rPr lang="he-IL" sz="5400" dirty="0">
                <a:latin typeface="Times New Roman" panose="02020603050405020304" pitchFamily="18" charset="0"/>
                <a:cs typeface="Times New Roman" panose="02020603050405020304" pitchFamily="18" charset="0"/>
                <a:hlinkClick r:id="rId3"/>
              </a:rPr>
              <a:t>לרישום לחצו כאן</a:t>
            </a:r>
            <a:endParaRPr lang="en-IL" sz="6600" dirty="0">
              <a:latin typeface="Times New Roman" panose="02020603050405020304" pitchFamily="18" charset="0"/>
              <a:cs typeface="Times New Roman" panose="02020603050405020304" pitchFamily="18" charset="0"/>
            </a:endParaRPr>
          </a:p>
        </p:txBody>
      </p:sp>
      <p:pic>
        <p:nvPicPr>
          <p:cNvPr id="5" name="Content Placeholder 4" descr="A blue and white logo&#10;&#10;AI-generated content may be incorrect.">
            <a:extLst>
              <a:ext uri="{FF2B5EF4-FFF2-40B4-BE49-F238E27FC236}">
                <a16:creationId xmlns:a16="http://schemas.microsoft.com/office/drawing/2014/main" id="{59B57F83-EEBC-6C5A-4339-3E108BCAEA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3249827" cy="2946560"/>
          </a:xfrm>
          <a:prstGeom prst="ellipse">
            <a:avLst/>
          </a:prstGeom>
          <a:ln>
            <a:noFill/>
          </a:ln>
          <a:effectLst>
            <a:softEdge rad="112500"/>
          </a:effectLst>
        </p:spPr>
      </p:pic>
    </p:spTree>
    <p:extLst>
      <p:ext uri="{BB962C8B-B14F-4D97-AF65-F5344CB8AC3E}">
        <p14:creationId xmlns:p14="http://schemas.microsoft.com/office/powerpoint/2010/main" val="155835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CBA02-8424-229B-F31C-9D4EB1BF97D3}"/>
              </a:ext>
            </a:extLst>
          </p:cNvPr>
          <p:cNvSpPr>
            <a:spLocks noGrp="1"/>
          </p:cNvSpPr>
          <p:nvPr>
            <p:ph type="title"/>
          </p:nvPr>
        </p:nvSpPr>
        <p:spPr>
          <a:xfrm>
            <a:off x="612648" y="600074"/>
            <a:ext cx="6035040" cy="1529932"/>
          </a:xfrm>
        </p:spPr>
        <p:txBody>
          <a:bodyPr anchor="b">
            <a:normAutofit/>
          </a:bodyPr>
          <a:lstStyle/>
          <a:p>
            <a:pPr rtl="1"/>
            <a:r>
              <a:rPr lang="en-IL"/>
              <a:t>השלבים המרכזיים בבניית קמפיין</a:t>
            </a:r>
          </a:p>
        </p:txBody>
      </p:sp>
      <p:sp>
        <p:nvSpPr>
          <p:cNvPr id="4" name="Content Placeholder 3">
            <a:extLst>
              <a:ext uri="{FF2B5EF4-FFF2-40B4-BE49-F238E27FC236}">
                <a16:creationId xmlns:a16="http://schemas.microsoft.com/office/drawing/2014/main" id="{1B45DCDB-1290-B648-F38D-4ABD9F1065A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הגדרת מטרות</a:t>
            </a:r>
          </a:p>
          <a:p>
            <a:pPr marL="0" lvl="1" indent="0">
              <a:buNone/>
            </a:pPr>
            <a:r>
              <a:rPr lang="he-IL" sz="1400"/>
              <a:t>השלב הראשון כולל קביעת מטרות ברורות ומדידות לקמפיין, המנחות את כל התהליך.</a:t>
            </a:r>
          </a:p>
          <a:p>
            <a:pPr marL="0" indent="0">
              <a:spcBef>
                <a:spcPts val="2500"/>
              </a:spcBef>
              <a:buNone/>
            </a:pPr>
            <a:r>
              <a:rPr lang="he-IL" sz="1400" b="1"/>
              <a:t>זיהוי קהל יעד</a:t>
            </a:r>
          </a:p>
          <a:p>
            <a:pPr marL="0" lvl="1" indent="0">
              <a:buNone/>
            </a:pPr>
            <a:r>
              <a:rPr lang="he-IL" sz="1400"/>
              <a:t>הבנת הקהל היעד היא קריטית. זה כולל מחקר על מאפייניהם וצרכיהם של המאזינים הפוטנציאליים.</a:t>
            </a:r>
          </a:p>
          <a:p>
            <a:pPr marL="0" indent="0">
              <a:spcBef>
                <a:spcPts val="2500"/>
              </a:spcBef>
              <a:buNone/>
            </a:pPr>
            <a:r>
              <a:rPr lang="he-IL" sz="1400" b="1"/>
              <a:t>פיתוח תוכן</a:t>
            </a:r>
          </a:p>
          <a:p>
            <a:pPr marL="0" lvl="1" indent="0">
              <a:buNone/>
            </a:pPr>
            <a:r>
              <a:rPr lang="he-IL" sz="1400"/>
              <a:t>יצירת תוכן מושך שמדבר אל הקהל שלך היא חשובה להצלחת הקמפיין. התוכן צריך להיות רלוונטי ומעניין.</a:t>
            </a:r>
            <a:endParaRPr lang="en-IL" sz="1400"/>
          </a:p>
        </p:txBody>
      </p:sp>
      <p:pic>
        <p:nvPicPr>
          <p:cNvPr id="5" name="Content Placeholder 4" descr="התמקד בלקוחות שלך">
            <a:extLst>
              <a:ext uri="{FF2B5EF4-FFF2-40B4-BE49-F238E27FC236}">
                <a16:creationId xmlns:a16="http://schemas.microsoft.com/office/drawing/2014/main" id="{7C871A2C-A3AE-4629-B593-6ACDD53C21FE}"/>
              </a:ext>
            </a:extLst>
          </p:cNvPr>
          <p:cNvPicPr>
            <a:picLocks noGrp="1" noChangeAspect="1"/>
          </p:cNvPicPr>
          <p:nvPr>
            <p:ph sz="half" idx="1"/>
          </p:nvPr>
        </p:nvPicPr>
        <p:blipFill>
          <a:blip r:embed="rId3"/>
          <a:srcRect l="23541" r="29288"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605112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64C74-D222-0DEA-D597-03190F69A1C4}"/>
              </a:ext>
            </a:extLst>
          </p:cNvPr>
          <p:cNvSpPr>
            <a:spLocks noGrp="1"/>
          </p:cNvSpPr>
          <p:nvPr>
            <p:ph type="title"/>
          </p:nvPr>
        </p:nvSpPr>
        <p:spPr>
          <a:xfrm>
            <a:off x="5568534" y="603504"/>
            <a:ext cx="5916169" cy="1527048"/>
          </a:xfrm>
        </p:spPr>
        <p:txBody>
          <a:bodyPr anchor="b">
            <a:normAutofit/>
          </a:bodyPr>
          <a:lstStyle/>
          <a:p>
            <a:pPr rtl="1"/>
            <a:r>
              <a:rPr lang="en-IL"/>
              <a:t>שימוש בכלים דיגיטליים להפצת המסר</a:t>
            </a:r>
          </a:p>
        </p:txBody>
      </p:sp>
      <p:pic>
        <p:nvPicPr>
          <p:cNvPr id="5" name="Content Placeholder 4" descr="אצבע נוגעת בטלפון עם קונספט מדיה חברתית. צ'אט בועות">
            <a:extLst>
              <a:ext uri="{FF2B5EF4-FFF2-40B4-BE49-F238E27FC236}">
                <a16:creationId xmlns:a16="http://schemas.microsoft.com/office/drawing/2014/main" id="{077C724F-11D9-4CED-8960-981CDBC64132}"/>
              </a:ext>
            </a:extLst>
          </p:cNvPr>
          <p:cNvPicPr>
            <a:picLocks noGrp="1" noChangeAspect="1"/>
          </p:cNvPicPr>
          <p:nvPr>
            <p:ph sz="half" idx="1"/>
          </p:nvPr>
        </p:nvPicPr>
        <p:blipFill>
          <a:blip r:embed="rId3"/>
          <a:srcRect l="44642" r="7564"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9173E5C-1707-06F2-46D3-582F810C39D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הפצה מהירה של מסרים</a:t>
            </a:r>
          </a:p>
          <a:p>
            <a:pPr marL="0" lvl="1" indent="0">
              <a:buNone/>
            </a:pPr>
            <a:r>
              <a:rPr lang="he-IL" sz="1400"/>
              <a:t>הכלים הדיגיטליים מאפשרים הפצה מהירה של מסרים לקהל היעד, ובכך מגבירים את ההשפעה של הקמפיין.</a:t>
            </a:r>
          </a:p>
          <a:p>
            <a:pPr marL="0" indent="0">
              <a:spcBef>
                <a:spcPts val="2500"/>
              </a:spcBef>
              <a:buNone/>
            </a:pPr>
            <a:r>
              <a:rPr lang="he-IL" sz="1400" b="1"/>
              <a:t>שימוש במדיה חברתית</a:t>
            </a:r>
          </a:p>
          <a:p>
            <a:pPr marL="0" lvl="1" indent="0">
              <a:buNone/>
            </a:pPr>
            <a:r>
              <a:rPr lang="he-IL" sz="1400"/>
              <a:t>המדיה החברתית היא פלטפורמה חשובלהגעה לקהל רחב ומגוון, ומספקת אפשרויות אינטראקטיביות רבות.</a:t>
            </a:r>
          </a:p>
          <a:p>
            <a:pPr marL="0" indent="0">
              <a:spcBef>
                <a:spcPts val="2500"/>
              </a:spcBef>
              <a:buNone/>
            </a:pPr>
            <a:r>
              <a:rPr lang="he-IL" sz="1400" b="1"/>
              <a:t>חזון לקהל רחב</a:t>
            </a:r>
          </a:p>
          <a:p>
            <a:pPr marL="0" lvl="1" indent="0">
              <a:buNone/>
            </a:pPr>
            <a:r>
              <a:rPr lang="he-IL" sz="1400"/>
              <a:t>באמצעות כלים דיגיטליים, ניתן ליצור תוכן שמגיע לקהל רחב ומגוון, ובכך להגביר את המודעות למסר.</a:t>
            </a:r>
            <a:endParaRPr lang="en-IL" sz="1400"/>
          </a:p>
        </p:txBody>
      </p:sp>
    </p:spTree>
    <p:extLst>
      <p:ext uri="{BB962C8B-B14F-4D97-AF65-F5344CB8AC3E}">
        <p14:creationId xmlns:p14="http://schemas.microsoft.com/office/powerpoint/2010/main" val="337102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893A9-176B-A41D-6E1E-DA86C196A249}"/>
              </a:ext>
            </a:extLst>
          </p:cNvPr>
          <p:cNvSpPr>
            <a:spLocks noGrp="1"/>
          </p:cNvSpPr>
          <p:nvPr>
            <p:ph type="title"/>
          </p:nvPr>
        </p:nvSpPr>
        <p:spPr>
          <a:xfrm>
            <a:off x="612648" y="600074"/>
            <a:ext cx="6035040" cy="1529932"/>
          </a:xfrm>
        </p:spPr>
        <p:txBody>
          <a:bodyPr anchor="b">
            <a:normAutofit/>
          </a:bodyPr>
          <a:lstStyle/>
          <a:p>
            <a:pPr rtl="1"/>
            <a:r>
              <a:rPr lang="en-IL"/>
              <a:t>מדידת אפקטיביות הקמפיין</a:t>
            </a:r>
          </a:p>
        </p:txBody>
      </p:sp>
      <p:sp>
        <p:nvSpPr>
          <p:cNvPr id="4" name="Content Placeholder 3">
            <a:extLst>
              <a:ext uri="{FF2B5EF4-FFF2-40B4-BE49-F238E27FC236}">
                <a16:creationId xmlns:a16="http://schemas.microsoft.com/office/drawing/2014/main" id="{BE53DA65-91BF-4822-A950-9FA04636533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חשיבות המדידה</a:t>
            </a:r>
          </a:p>
          <a:p>
            <a:pPr marL="0" lvl="1" indent="0">
              <a:buNone/>
            </a:pPr>
            <a:r>
              <a:rPr lang="he-IL" sz="1400"/>
              <a:t>מדידת האפקטיביות עוזרת להבין מה עבד ומה לא בקמפיינים קודמים, ומשפרת את תהליכי הק </a:t>
            </a:r>
            <a:r>
              <a:rPr lang="de-DE" sz="1400"/>
              <a:t>decision-making.</a:t>
            </a:r>
          </a:p>
          <a:p>
            <a:pPr marL="0" indent="0">
              <a:spcBef>
                <a:spcPts val="2500"/>
              </a:spcBef>
              <a:buNone/>
            </a:pPr>
            <a:r>
              <a:rPr lang="he-IL" sz="1400" b="1"/>
              <a:t>כלי מדידה</a:t>
            </a:r>
          </a:p>
          <a:p>
            <a:pPr marL="0" lvl="1" indent="0">
              <a:buNone/>
            </a:pPr>
            <a:r>
              <a:rPr lang="he-IL" sz="1400"/>
              <a:t>נלמד על כלי מדידה שונים כמו סקרים, ניתוח נתונים וסטטיסטיקות שעוזרים לנו לשפר קמפיינים עתידיים.</a:t>
            </a:r>
          </a:p>
          <a:p>
            <a:pPr marL="0" indent="0">
              <a:spcBef>
                <a:spcPts val="2500"/>
              </a:spcBef>
              <a:buNone/>
            </a:pPr>
            <a:r>
              <a:rPr lang="he-IL" sz="1400" b="1"/>
              <a:t>שיפור קמפיינים</a:t>
            </a:r>
          </a:p>
          <a:p>
            <a:pPr marL="0" lvl="1" indent="0">
              <a:buNone/>
            </a:pPr>
            <a:r>
              <a:rPr lang="he-IL" sz="1400"/>
              <a:t>באמצעות תובנות מהמדידות, נוכל לבצע התאמות ושיפורים בקמפיינים עתידיים למקסם את האפקטיביות.</a:t>
            </a:r>
            <a:endParaRPr lang="en-IL" sz="1400"/>
          </a:p>
        </p:txBody>
      </p:sp>
      <p:pic>
        <p:nvPicPr>
          <p:cNvPr id="5" name="Content Placeholder 4" descr="לוח שחור עם רשימת מטלות מבודדת על רקע לבן. קומפוזיציה אופקית עם נתיב גזירה ושטח העתקה. זווית גבוהה view.">
            <a:extLst>
              <a:ext uri="{FF2B5EF4-FFF2-40B4-BE49-F238E27FC236}">
                <a16:creationId xmlns:a16="http://schemas.microsoft.com/office/drawing/2014/main" id="{B71FFC8A-B832-47DE-8350-5BA97FE7F427}"/>
              </a:ext>
            </a:extLst>
          </p:cNvPr>
          <p:cNvPicPr>
            <a:picLocks noGrp="1" noChangeAspect="1"/>
          </p:cNvPicPr>
          <p:nvPr>
            <p:ph sz="half" idx="1"/>
          </p:nvPr>
        </p:nvPicPr>
        <p:blipFill>
          <a:blip r:embed="rId3"/>
          <a:srcRect l="23151" r="23849"/>
          <a:stretch>
            <a:fillRect/>
          </a:stretch>
        </p:blipFill>
        <p:spPr>
          <a:xfrm>
            <a:off x="7345680" y="10"/>
            <a:ext cx="4846320" cy="6857990"/>
          </a:xfrm>
          <a:prstGeom prst="rect">
            <a:avLst/>
          </a:prstGeom>
        </p:spPr>
      </p:pic>
    </p:spTree>
    <p:extLst>
      <p:ext uri="{BB962C8B-B14F-4D97-AF65-F5344CB8AC3E}">
        <p14:creationId xmlns:p14="http://schemas.microsoft.com/office/powerpoint/2010/main" val="2663368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B7B0EE5-F94E-06D2-AF01-C686DF133A06}"/>
              </a:ext>
            </a:extLst>
          </p:cNvPr>
          <p:cNvSpPr>
            <a:spLocks noGrp="1"/>
          </p:cNvSpPr>
          <p:nvPr>
            <p:ph type="ctrTitle"/>
          </p:nvPr>
        </p:nvSpPr>
        <p:spPr>
          <a:xfrm>
            <a:off x="277091" y="1814321"/>
            <a:ext cx="7772400" cy="4560920"/>
          </a:xfrm>
        </p:spPr>
        <p:txBody>
          <a:bodyPr anchor="b">
            <a:normAutofit/>
          </a:bodyPr>
          <a:lstStyle/>
          <a:p>
            <a:pPr algn="r" rtl="1"/>
            <a:r>
              <a:rPr lang="en-IL" sz="7400"/>
              <a:t>כלכלה מעגלית: עקרונות ויישום בחיי היום-יום</a:t>
            </a:r>
          </a:p>
        </p:txBody>
      </p:sp>
    </p:spTree>
    <p:extLst>
      <p:ext uri="{BB962C8B-B14F-4D97-AF65-F5344CB8AC3E}">
        <p14:creationId xmlns:p14="http://schemas.microsoft.com/office/powerpoint/2010/main" val="29154165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78ED3-3797-9A94-33E0-E50D0E8CB01D}"/>
              </a:ext>
            </a:extLst>
          </p:cNvPr>
          <p:cNvSpPr>
            <a:spLocks noGrp="1"/>
          </p:cNvSpPr>
          <p:nvPr>
            <p:ph type="title"/>
          </p:nvPr>
        </p:nvSpPr>
        <p:spPr>
          <a:xfrm>
            <a:off x="5568534" y="603504"/>
            <a:ext cx="5916169" cy="1527048"/>
          </a:xfrm>
        </p:spPr>
        <p:txBody>
          <a:bodyPr anchor="b">
            <a:normAutofit/>
          </a:bodyPr>
          <a:lstStyle/>
          <a:p>
            <a:pPr rtl="1"/>
            <a:r>
              <a:rPr lang="en-IL"/>
              <a:t>עקרונות הכלכלה המעגלית</a:t>
            </a:r>
          </a:p>
        </p:txBody>
      </p:sp>
      <p:pic>
        <p:nvPicPr>
          <p:cNvPr id="5" name="Content Placeholder 4" descr="אנרגיה סולארית, מגדל הולכה, טורבינת רוח, אדמה מתה, קרטון גלי, סיבית, עלים ודשא.">
            <a:extLst>
              <a:ext uri="{FF2B5EF4-FFF2-40B4-BE49-F238E27FC236}">
                <a16:creationId xmlns:a16="http://schemas.microsoft.com/office/drawing/2014/main" id="{27371E68-DCFA-43B9-8A5C-C1645E95432C}"/>
              </a:ext>
            </a:extLst>
          </p:cNvPr>
          <p:cNvPicPr>
            <a:picLocks noGrp="1" noChangeAspect="1"/>
          </p:cNvPicPr>
          <p:nvPr>
            <p:ph sz="half" idx="1"/>
          </p:nvPr>
        </p:nvPicPr>
        <p:blipFill>
          <a:blip r:embed="rId3"/>
          <a:srcRect l="5332" r="23068"/>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AE3B5FDA-8D0C-740A-D9EB-39D02183C7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הפחתת פסולת</a:t>
            </a:r>
          </a:p>
          <a:p>
            <a:pPr marL="0" lvl="1" indent="0">
              <a:buNone/>
            </a:pPr>
            <a:r>
              <a:rPr lang="he-IL" sz="1400"/>
              <a:t>הפחתת פסולת היא עקרון מרכזי שמטרתו להפחית את כמות החומרים שנזרקים לאדמה, למים ולאוויר.</a:t>
            </a:r>
          </a:p>
          <a:p>
            <a:pPr marL="0" indent="0">
              <a:spcBef>
                <a:spcPts val="2500"/>
              </a:spcBef>
              <a:buNone/>
            </a:pPr>
            <a:r>
              <a:rPr lang="he-IL" sz="1400" b="1"/>
              <a:t>שימוש חוזר במוצרים</a:t>
            </a:r>
          </a:p>
          <a:p>
            <a:pPr marL="0" lvl="1" indent="0">
              <a:buNone/>
            </a:pPr>
            <a:r>
              <a:rPr lang="he-IL" sz="1400"/>
              <a:t>שימוש חוזר במוצרים הוא עקרון המייצר את האפשרות להשתמש במוצרים באופן חוזר במקום לזרוק אותם.</a:t>
            </a:r>
          </a:p>
          <a:p>
            <a:pPr marL="0" indent="0">
              <a:spcBef>
                <a:spcPts val="2500"/>
              </a:spcBef>
              <a:buNone/>
            </a:pPr>
            <a:r>
              <a:rPr lang="he-IL" sz="1400" b="1"/>
              <a:t>חומרים ניתנים למחזור</a:t>
            </a:r>
          </a:p>
          <a:p>
            <a:pPr marL="0" lvl="1" indent="0">
              <a:buNone/>
            </a:pPr>
            <a:r>
              <a:rPr lang="he-IL" sz="1400"/>
              <a:t>שימוש בחומרים ניתנים למחזור הכרחי כדי לצמצם את הצורך במקורות חדשים ולשמור על הסביבה.</a:t>
            </a:r>
            <a:endParaRPr lang="en-IL" sz="1400"/>
          </a:p>
        </p:txBody>
      </p:sp>
    </p:spTree>
    <p:extLst>
      <p:ext uri="{BB962C8B-B14F-4D97-AF65-F5344CB8AC3E}">
        <p14:creationId xmlns:p14="http://schemas.microsoft.com/office/powerpoint/2010/main" val="1870009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2255-D98A-D2D0-EED1-C12A145F6BDE}"/>
              </a:ext>
            </a:extLst>
          </p:cNvPr>
          <p:cNvSpPr>
            <a:spLocks noGrp="1"/>
          </p:cNvSpPr>
          <p:nvPr>
            <p:ph type="title"/>
          </p:nvPr>
        </p:nvSpPr>
        <p:spPr>
          <a:xfrm>
            <a:off x="5568534" y="603504"/>
            <a:ext cx="5916169" cy="1527048"/>
          </a:xfrm>
        </p:spPr>
        <p:txBody>
          <a:bodyPr anchor="b">
            <a:normAutofit/>
          </a:bodyPr>
          <a:lstStyle/>
          <a:p>
            <a:pPr rtl="1"/>
            <a:r>
              <a:rPr lang="en-IL"/>
              <a:t>דוגמאות ליישום מעשי בבתים ובקהילה</a:t>
            </a:r>
          </a:p>
        </p:txBody>
      </p:sp>
      <p:pic>
        <p:nvPicPr>
          <p:cNvPr id="5" name="Content Placeholder 4" descr="בית אקולוגי ליד מיכל אשפה למחזור ביער.">
            <a:extLst>
              <a:ext uri="{FF2B5EF4-FFF2-40B4-BE49-F238E27FC236}">
                <a16:creationId xmlns:a16="http://schemas.microsoft.com/office/drawing/2014/main" id="{E56607F6-08C2-4D46-B96A-CA3603923EFF}"/>
              </a:ext>
            </a:extLst>
          </p:cNvPr>
          <p:cNvPicPr>
            <a:picLocks noGrp="1" noChangeAspect="1"/>
          </p:cNvPicPr>
          <p:nvPr>
            <p:ph sz="half" idx="1"/>
          </p:nvPr>
        </p:nvPicPr>
        <p:blipFill>
          <a:blip r:embed="rId3"/>
          <a:srcRect r="2" b="6775"/>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4BB34C04-CA10-5566-DBA6-F084206ED12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פרויקטים של מחזור</a:t>
            </a:r>
          </a:p>
          <a:p>
            <a:pPr marL="0" lvl="1" indent="0">
              <a:buNone/>
            </a:pPr>
            <a:r>
              <a:rPr lang="he-IL" sz="1400"/>
              <a:t>פרויקטים של מחזור בקהילה מציעים פתרונות יצירתיים לצמצום פסולת ושימור משאבים. הם מעודדים מעורבות חברתית ושיתוף פעולה.</a:t>
            </a:r>
          </a:p>
          <a:p>
            <a:pPr marL="0" indent="0">
              <a:spcBef>
                <a:spcPts val="2500"/>
              </a:spcBef>
              <a:buNone/>
            </a:pPr>
            <a:r>
              <a:rPr lang="he-IL" sz="1400" b="1"/>
              <a:t>שימוש חוזר בחומרים</a:t>
            </a:r>
          </a:p>
          <a:p>
            <a:pPr marL="0" lvl="1" indent="0">
              <a:buNone/>
            </a:pPr>
            <a:r>
              <a:rPr lang="he-IL" sz="1400"/>
              <a:t>שימוש חוזר בחומרים בבית מפחית את הצורך בחומרים חדשים ומפחית את ההשפעה הסביבתית. זה כולל פרויקטים כמו יצירה ותחזוקה.</a:t>
            </a:r>
          </a:p>
          <a:p>
            <a:pPr marL="0" indent="0">
              <a:spcBef>
                <a:spcPts val="2500"/>
              </a:spcBef>
              <a:buNone/>
            </a:pPr>
            <a:r>
              <a:rPr lang="he-IL" sz="1400" b="1"/>
              <a:t>המעורבות האישית</a:t>
            </a:r>
          </a:p>
          <a:p>
            <a:pPr marL="0" lvl="1" indent="0">
              <a:buNone/>
            </a:pPr>
            <a:r>
              <a:rPr lang="he-IL" sz="1400"/>
              <a:t>כל פרט יכול לתרום לשיפור הסביבה על ידי אימוץ הרגלים ברי קיימא ולמידה על שיטות יישום מעשי של כלכלה מעגלית.</a:t>
            </a:r>
            <a:endParaRPr lang="en-IL" sz="1400"/>
          </a:p>
        </p:txBody>
      </p:sp>
    </p:spTree>
    <p:extLst>
      <p:ext uri="{BB962C8B-B14F-4D97-AF65-F5344CB8AC3E}">
        <p14:creationId xmlns:p14="http://schemas.microsoft.com/office/powerpoint/2010/main" val="248701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497E3-A8AC-0159-1A55-1C4867C5CDEC}"/>
              </a:ext>
            </a:extLst>
          </p:cNvPr>
          <p:cNvSpPr>
            <a:spLocks noGrp="1"/>
          </p:cNvSpPr>
          <p:nvPr>
            <p:ph type="title"/>
          </p:nvPr>
        </p:nvSpPr>
        <p:spPr>
          <a:xfrm>
            <a:off x="612648" y="600074"/>
            <a:ext cx="6035040" cy="1529932"/>
          </a:xfrm>
        </p:spPr>
        <p:txBody>
          <a:bodyPr anchor="b">
            <a:normAutofit/>
          </a:bodyPr>
          <a:lstStyle/>
          <a:p>
            <a:pPr rtl="1"/>
            <a:r>
              <a:rPr lang="en-IL"/>
              <a:t>הקשר בין כלכלה מעגלית לצרכנות נבונה</a:t>
            </a:r>
          </a:p>
        </p:txBody>
      </p:sp>
      <p:sp>
        <p:nvSpPr>
          <p:cNvPr id="4" name="Content Placeholder 3">
            <a:extLst>
              <a:ext uri="{FF2B5EF4-FFF2-40B4-BE49-F238E27FC236}">
                <a16:creationId xmlns:a16="http://schemas.microsoft.com/office/drawing/2014/main" id="{B39E84C0-33FF-C99A-4FC8-6D5271097D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הגדרת כלכלה מעגלית</a:t>
            </a:r>
          </a:p>
          <a:p>
            <a:pPr marL="0" lvl="1" indent="0">
              <a:buNone/>
            </a:pPr>
            <a:r>
              <a:rPr lang="he-IL" sz="1400"/>
              <a:t>כלכלה מעגלית מתמקדת במקסום השימוש במשאבים, הפחתת פסולת ושימוש חוזר במוצרים ובחומרים.</a:t>
            </a:r>
          </a:p>
          <a:p>
            <a:pPr marL="0" indent="0">
              <a:spcBef>
                <a:spcPts val="2500"/>
              </a:spcBef>
              <a:buNone/>
            </a:pPr>
            <a:r>
              <a:rPr lang="he-IL" sz="1400" b="1"/>
              <a:t>הבנת צרכנות נבונה</a:t>
            </a:r>
          </a:p>
          <a:p>
            <a:pPr marL="0" lvl="1" indent="0">
              <a:buNone/>
            </a:pPr>
            <a:r>
              <a:rPr lang="he-IL" sz="1400"/>
              <a:t>צרכנות נבונה מתייחסת לרכישת מוצרים ושירותים בדרכים שמפחיתות השפעה על הסביבה ותורמות לקיימות.</a:t>
            </a:r>
          </a:p>
          <a:p>
            <a:pPr marL="0" indent="0">
              <a:spcBef>
                <a:spcPts val="2500"/>
              </a:spcBef>
              <a:buNone/>
            </a:pPr>
            <a:r>
              <a:rPr lang="he-IL" sz="1400" b="1"/>
              <a:t>קשר בין גישות</a:t>
            </a:r>
          </a:p>
          <a:p>
            <a:pPr marL="0" lvl="1" indent="0">
              <a:buNone/>
            </a:pPr>
            <a:r>
              <a:rPr lang="he-IL" sz="1400"/>
              <a:t>צרכנות נבונה יכולה לתמוך בעקרונות הכלכלה המעגלית על ידי בחירה נבונה במוצרים ובשירותים ברי קיימא.</a:t>
            </a:r>
            <a:endParaRPr lang="en-IL" sz="1400"/>
          </a:p>
        </p:txBody>
      </p:sp>
      <p:pic>
        <p:nvPicPr>
          <p:cNvPr id="5" name="Content Placeholder 4" descr="הדמיה תלת-ממדית של רשת חכמה">
            <a:extLst>
              <a:ext uri="{FF2B5EF4-FFF2-40B4-BE49-F238E27FC236}">
                <a16:creationId xmlns:a16="http://schemas.microsoft.com/office/drawing/2014/main" id="{24282B23-C90D-43EC-BD09-4E63DCFDC52A}"/>
              </a:ext>
            </a:extLst>
          </p:cNvPr>
          <p:cNvPicPr>
            <a:picLocks noGrp="1" noChangeAspect="1"/>
          </p:cNvPicPr>
          <p:nvPr>
            <p:ph sz="half" idx="1"/>
          </p:nvPr>
        </p:nvPicPr>
        <p:blipFill>
          <a:blip r:embed="rId3"/>
          <a:srcRect l="24868" r="2796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433383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553BDD3-D3CE-ADD3-FC09-70B9ED1026C3}"/>
              </a:ext>
            </a:extLst>
          </p:cNvPr>
          <p:cNvSpPr>
            <a:spLocks noGrp="1"/>
          </p:cNvSpPr>
          <p:nvPr>
            <p:ph type="ctrTitle"/>
          </p:nvPr>
        </p:nvSpPr>
        <p:spPr>
          <a:xfrm>
            <a:off x="277091" y="1814321"/>
            <a:ext cx="7772400" cy="4560920"/>
          </a:xfrm>
        </p:spPr>
        <p:txBody>
          <a:bodyPr anchor="b">
            <a:normAutofit/>
          </a:bodyPr>
          <a:lstStyle/>
          <a:p>
            <a:pPr algn="r" rtl="1"/>
            <a:r>
              <a:rPr lang="en-IL" sz="7400"/>
              <a:t>סדנת יצירה מחומרים ממוחזרים</a:t>
            </a:r>
          </a:p>
        </p:txBody>
      </p:sp>
    </p:spTree>
    <p:extLst>
      <p:ext uri="{BB962C8B-B14F-4D97-AF65-F5344CB8AC3E}">
        <p14:creationId xmlns:p14="http://schemas.microsoft.com/office/powerpoint/2010/main" val="8219931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D16FBAA-1961-093F-5F89-AFB54AB32672}"/>
              </a:ext>
            </a:extLst>
          </p:cNvPr>
          <p:cNvSpPr>
            <a:spLocks noGrp="1"/>
          </p:cNvSpPr>
          <p:nvPr>
            <p:ph type="title"/>
          </p:nvPr>
        </p:nvSpPr>
        <p:spPr>
          <a:xfrm>
            <a:off x="614678" y="1543849"/>
            <a:ext cx="4145582" cy="4638825"/>
          </a:xfrm>
        </p:spPr>
        <p:txBody>
          <a:bodyPr anchor="t">
            <a:normAutofit/>
          </a:bodyPr>
          <a:lstStyle/>
          <a:p>
            <a:pPr rtl="1"/>
            <a:r>
              <a:rPr lang="en-IL"/>
              <a:t>בחירת חומרים ממוחזרים לסדנה</a:t>
            </a:r>
          </a:p>
        </p:txBody>
      </p:sp>
      <p:sp>
        <p:nvSpPr>
          <p:cNvPr id="3" name="Content Placeholder 2">
            <a:extLst>
              <a:ext uri="{FF2B5EF4-FFF2-40B4-BE49-F238E27FC236}">
                <a16:creationId xmlns:a16="http://schemas.microsoft.com/office/drawing/2014/main" id="{F8CE1CBA-3B60-40E7-BF5B-1D3889641E4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32120" y="1543849"/>
            <a:ext cx="5681358" cy="4818068"/>
          </a:xfrm>
        </p:spPr>
        <p:txBody>
          <a:bodyPr>
            <a:normAutofit/>
          </a:bodyPr>
          <a:lstStyle/>
          <a:p>
            <a:pPr marL="0" indent="0">
              <a:spcBef>
                <a:spcPts val="2500"/>
              </a:spcBef>
              <a:buNone/>
            </a:pPr>
            <a:r>
              <a:rPr lang="he-IL" sz="1400" b="1"/>
              <a:t>הגדרת חומרים ממוחזרים</a:t>
            </a:r>
          </a:p>
          <a:p>
            <a:pPr marL="0" lvl="1" indent="0">
              <a:buNone/>
            </a:pPr>
            <a:r>
              <a:rPr lang="he-IL" sz="1400"/>
              <a:t>נלמד מה הם חומרים ממוחזרים ואילו סוגים מהם מתאימים לשימוש בסדנאות שונות. חומרים אלה יכולים לכלול פלסטיק, נייר ועץ.</a:t>
            </a:r>
          </a:p>
          <a:p>
            <a:pPr marL="0" indent="0">
              <a:spcBef>
                <a:spcPts val="2500"/>
              </a:spcBef>
              <a:buNone/>
            </a:pPr>
            <a:r>
              <a:rPr lang="he-IL" sz="1400" b="1"/>
              <a:t>בטיחות בשימוש</a:t>
            </a:r>
          </a:p>
          <a:p>
            <a:pPr marL="0" lvl="1" indent="0">
              <a:buNone/>
            </a:pPr>
            <a:r>
              <a:rPr lang="he-IL" sz="1400"/>
              <a:t>נבחן את החשיבות של בחירת חומרים בטוחים לשימוש, כדי להבטיח שהסדנאות יהיו נעימות ומוגנות עבור המשתתפים.</a:t>
            </a:r>
          </a:p>
          <a:p>
            <a:pPr marL="0" indent="0">
              <a:spcBef>
                <a:spcPts val="2500"/>
              </a:spcBef>
              <a:buNone/>
            </a:pPr>
            <a:r>
              <a:rPr lang="he-IL" sz="1400" b="1"/>
              <a:t>יצירתיות בבחירה</a:t>
            </a:r>
          </a:p>
          <a:p>
            <a:pPr marL="0" lvl="1" indent="0">
              <a:buNone/>
            </a:pPr>
            <a:r>
              <a:rPr lang="he-IL" sz="1400"/>
              <a:t>נעמוד על החשיבות של יצירתיות בבחירת חומרים, כדי להניע את ההשראה והחדשנות ביצירות שלנו.</a:t>
            </a:r>
            <a:endParaRPr lang="en-IL" sz="1400"/>
          </a:p>
        </p:txBody>
      </p:sp>
    </p:spTree>
    <p:extLst>
      <p:ext uri="{BB962C8B-B14F-4D97-AF65-F5344CB8AC3E}">
        <p14:creationId xmlns:p14="http://schemas.microsoft.com/office/powerpoint/2010/main" val="2068431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77D659-22E0-D51D-CCCB-A2D2C6A2A823}"/>
              </a:ext>
            </a:extLst>
          </p:cNvPr>
          <p:cNvSpPr>
            <a:spLocks noGrp="1"/>
          </p:cNvSpPr>
          <p:nvPr>
            <p:ph type="title"/>
          </p:nvPr>
        </p:nvSpPr>
        <p:spPr>
          <a:xfrm>
            <a:off x="5568534" y="603504"/>
            <a:ext cx="5916169" cy="1527048"/>
          </a:xfrm>
        </p:spPr>
        <p:txBody>
          <a:bodyPr anchor="b">
            <a:normAutofit/>
          </a:bodyPr>
          <a:lstStyle/>
          <a:p>
            <a:pPr rtl="1"/>
            <a:r>
              <a:rPr lang="en-IL"/>
              <a:t>טכניקות ויצירות מומלצות</a:t>
            </a:r>
          </a:p>
        </p:txBody>
      </p:sp>
      <p:pic>
        <p:nvPicPr>
          <p:cNvPr id="5" name="Content Placeholder 4" descr="צבע שמן על השולחן שטוח">
            <a:extLst>
              <a:ext uri="{FF2B5EF4-FFF2-40B4-BE49-F238E27FC236}">
                <a16:creationId xmlns:a16="http://schemas.microsoft.com/office/drawing/2014/main" id="{521907BB-3EE0-4A41-A414-4DA11520C607}"/>
              </a:ext>
            </a:extLst>
          </p:cNvPr>
          <p:cNvPicPr>
            <a:picLocks noGrp="1" noChangeAspect="1"/>
          </p:cNvPicPr>
          <p:nvPr>
            <p:ph sz="half" idx="1"/>
          </p:nvPr>
        </p:nvPicPr>
        <p:blipFill>
          <a:blip r:embed="rId3"/>
          <a:srcRect l="15488" r="36719"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C02F4E71-AF4F-EB23-4642-DC982B8FC54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טכניקות ציור</a:t>
            </a:r>
          </a:p>
          <a:p>
            <a:pPr marL="0" lvl="1" indent="0">
              <a:buNone/>
            </a:pPr>
            <a:r>
              <a:rPr lang="he-IL" sz="1400"/>
              <a:t>ציור על חומרים ממוחזרים יכול להפוך יצירות לאמנותיות וייחודיות. ניתן להשתמש בצבעים שונים ובשיטות מיוחדות.</a:t>
            </a:r>
          </a:p>
          <a:p>
            <a:pPr marL="0" indent="0">
              <a:spcBef>
                <a:spcPts val="2500"/>
              </a:spcBef>
              <a:buNone/>
            </a:pPr>
            <a:r>
              <a:rPr lang="he-IL" sz="1400" b="1"/>
              <a:t>חיתוך והדבקה</a:t>
            </a:r>
          </a:p>
          <a:p>
            <a:pPr marL="0" lvl="1" indent="0">
              <a:buNone/>
            </a:pPr>
            <a:r>
              <a:rPr lang="he-IL" sz="1400"/>
              <a:t>חיתוך והדבקה הם טכניקות פשוטות המאפשרות ליצור פריטים חדשניים ומעוצבים מחומרים קיימים.</a:t>
            </a:r>
          </a:p>
          <a:p>
            <a:pPr marL="0" indent="0">
              <a:spcBef>
                <a:spcPts val="2500"/>
              </a:spcBef>
              <a:buNone/>
            </a:pPr>
            <a:r>
              <a:rPr lang="he-IL" sz="1400" b="1"/>
              <a:t>פרויקטים פרקטיים</a:t>
            </a:r>
          </a:p>
          <a:p>
            <a:pPr marL="0" lvl="1" indent="0">
              <a:buNone/>
            </a:pPr>
            <a:r>
              <a:rPr lang="he-IL" sz="1400"/>
              <a:t>ניתן ליצור פריטים שימושיים כמו קופסאות, רהיטים קטנים או תכשיטים מחומרים ממוחזרים.</a:t>
            </a:r>
            <a:endParaRPr lang="en-IL" sz="1400"/>
          </a:p>
        </p:txBody>
      </p:sp>
    </p:spTree>
    <p:extLst>
      <p:ext uri="{BB962C8B-B14F-4D97-AF65-F5344CB8AC3E}">
        <p14:creationId xmlns:p14="http://schemas.microsoft.com/office/powerpoint/2010/main" val="1631597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B57C2-6A96-1464-627E-A62EAA023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9DD02-C714-15CC-B308-8DD3F3AEE122}"/>
              </a:ext>
            </a:extLst>
          </p:cNvPr>
          <p:cNvSpPr>
            <a:spLocks noGrp="1"/>
          </p:cNvSpPr>
          <p:nvPr>
            <p:ph type="title"/>
          </p:nvPr>
        </p:nvSpPr>
        <p:spPr>
          <a:xfrm>
            <a:off x="6330778" y="0"/>
            <a:ext cx="6396681" cy="1132258"/>
          </a:xfrm>
        </p:spPr>
        <p:txBody>
          <a:bodyPr>
            <a:noAutofit/>
          </a:bodyPr>
          <a:lstStyle/>
          <a:p>
            <a:pPr algn="ctr"/>
            <a:r>
              <a:rPr lang="en-IL" sz="6600" dirty="0">
                <a:latin typeface="Times New Roman" panose="02020603050405020304" pitchFamily="18" charset="0"/>
                <a:cs typeface="Times New Roman" panose="02020603050405020304" pitchFamily="18" charset="0"/>
              </a:rPr>
              <a:t>קיימות</a:t>
            </a:r>
            <a:r>
              <a:rPr lang="he-IL" sz="6600" dirty="0">
                <a:latin typeface="Times New Roman" panose="02020603050405020304" pitchFamily="18" charset="0"/>
                <a:cs typeface="Times New Roman" panose="02020603050405020304" pitchFamily="18" charset="0"/>
              </a:rPr>
              <a:t> </a:t>
            </a:r>
            <a:r>
              <a:rPr lang="en-IL" sz="6600" dirty="0" err="1">
                <a:latin typeface="Times New Roman" panose="02020603050405020304" pitchFamily="18" charset="0"/>
                <a:cs typeface="Times New Roman" panose="02020603050405020304" pitchFamily="18" charset="0"/>
              </a:rPr>
              <a:t>וצרכנות</a:t>
            </a:r>
            <a:r>
              <a:rPr lang="en-IL" sz="6600" dirty="0">
                <a:latin typeface="Times New Roman" panose="02020603050405020304" pitchFamily="18" charset="0"/>
                <a:cs typeface="Times New Roman" panose="02020603050405020304" pitchFamily="18" charset="0"/>
              </a:rPr>
              <a:t> </a:t>
            </a:r>
            <a:r>
              <a:rPr lang="en-IL" sz="6600" dirty="0" err="1">
                <a:latin typeface="Times New Roman" panose="02020603050405020304" pitchFamily="18" charset="0"/>
                <a:cs typeface="Times New Roman" panose="02020603050405020304" pitchFamily="18" charset="0"/>
              </a:rPr>
              <a:t>נבונה</a:t>
            </a:r>
            <a:r>
              <a:rPr lang="en-IL" sz="6600" dirty="0">
                <a:latin typeface="Times New Roman" panose="02020603050405020304" pitchFamily="18" charset="0"/>
                <a:cs typeface="Times New Roman" panose="02020603050405020304" pitchFamily="18" charset="0"/>
              </a:rPr>
              <a:t> </a:t>
            </a:r>
            <a:r>
              <a:rPr lang="en-IL" sz="6600" dirty="0" err="1">
                <a:latin typeface="Times New Roman" panose="02020603050405020304" pitchFamily="18" charset="0"/>
                <a:cs typeface="Times New Roman" panose="02020603050405020304" pitchFamily="18" charset="0"/>
              </a:rPr>
              <a:t>בקהילה</a:t>
            </a:r>
            <a:br>
              <a:rPr lang="he-IL" sz="6000" dirty="0">
                <a:latin typeface="Times New Roman" panose="02020603050405020304" pitchFamily="18" charset="0"/>
                <a:cs typeface="Times New Roman" panose="02020603050405020304" pitchFamily="18" charset="0"/>
              </a:rPr>
            </a:br>
            <a:br>
              <a:rPr lang="he-IL" sz="4800" dirty="0">
                <a:latin typeface="Times New Roman" panose="02020603050405020304" pitchFamily="18" charset="0"/>
                <a:cs typeface="Times New Roman" panose="02020603050405020304" pitchFamily="18" charset="0"/>
              </a:rPr>
            </a:br>
            <a:r>
              <a:rPr lang="he-IL" sz="4800" dirty="0">
                <a:latin typeface="Times New Roman" panose="02020603050405020304" pitchFamily="18" charset="0"/>
                <a:cs typeface="Times New Roman" panose="02020603050405020304" pitchFamily="18" charset="0"/>
              </a:rPr>
              <a:t>כולם מוזמנים </a:t>
            </a:r>
            <a:br>
              <a:rPr lang="he-IL" sz="4800" dirty="0">
                <a:latin typeface="Times New Roman" panose="02020603050405020304" pitchFamily="18" charset="0"/>
                <a:cs typeface="Times New Roman" panose="02020603050405020304" pitchFamily="18" charset="0"/>
              </a:rPr>
            </a:br>
            <a:r>
              <a:rPr lang="he-IL" sz="4800" dirty="0">
                <a:latin typeface="Times New Roman" panose="02020603050405020304" pitchFamily="18" charset="0"/>
                <a:cs typeface="Times New Roman" panose="02020603050405020304" pitchFamily="18" charset="0"/>
              </a:rPr>
              <a:t>למפגש פעילים</a:t>
            </a:r>
            <a:br>
              <a:rPr lang="he-IL" sz="4800" dirty="0">
                <a:latin typeface="Times New Roman" panose="02020603050405020304" pitchFamily="18" charset="0"/>
                <a:cs typeface="Times New Roman" panose="02020603050405020304" pitchFamily="18" charset="0"/>
              </a:rPr>
            </a:br>
            <a:r>
              <a:rPr lang="he-IL" sz="4800" dirty="0">
                <a:latin typeface="Times New Roman" panose="02020603050405020304" pitchFamily="18" charset="0"/>
                <a:cs typeface="Times New Roman" panose="02020603050405020304" pitchFamily="18" charset="0"/>
              </a:rPr>
              <a:t>במסגרת הכשרת </a:t>
            </a:r>
            <a:br>
              <a:rPr lang="he-IL" sz="4800" dirty="0">
                <a:latin typeface="Times New Roman" panose="02020603050405020304" pitchFamily="18" charset="0"/>
                <a:cs typeface="Times New Roman" panose="02020603050405020304" pitchFamily="18" charset="0"/>
              </a:rPr>
            </a:br>
            <a:r>
              <a:rPr lang="he-IL" sz="4800" dirty="0">
                <a:latin typeface="Times New Roman" panose="02020603050405020304" pitchFamily="18" charset="0"/>
                <a:cs typeface="Times New Roman" panose="02020603050405020304" pitchFamily="18" charset="0"/>
              </a:rPr>
              <a:t>תושבים באופקים</a:t>
            </a:r>
            <a:br>
              <a:rPr lang="he-IL" sz="4800" dirty="0">
                <a:latin typeface="Times New Roman" panose="02020603050405020304" pitchFamily="18" charset="0"/>
                <a:cs typeface="Times New Roman" panose="02020603050405020304" pitchFamily="18" charset="0"/>
              </a:rPr>
            </a:br>
            <a:r>
              <a:rPr lang="he-IL" sz="4800" dirty="0">
                <a:latin typeface="Times New Roman" panose="02020603050405020304" pitchFamily="18" charset="0"/>
                <a:cs typeface="Times New Roman" panose="02020603050405020304" pitchFamily="18" charset="0"/>
              </a:rPr>
              <a:t>היום בשעה חמש </a:t>
            </a:r>
            <a:br>
              <a:rPr lang="he-IL" sz="4800" dirty="0">
                <a:latin typeface="Times New Roman" panose="02020603050405020304" pitchFamily="18" charset="0"/>
                <a:cs typeface="Times New Roman" panose="02020603050405020304" pitchFamily="18" charset="0"/>
              </a:rPr>
            </a:br>
            <a:r>
              <a:rPr lang="he-IL" sz="4400" dirty="0">
                <a:latin typeface="Times New Roman" panose="02020603050405020304" pitchFamily="18" charset="0"/>
                <a:cs typeface="Times New Roman" panose="02020603050405020304" pitchFamily="18" charset="0"/>
                <a:hlinkClick r:id="rId3"/>
              </a:rPr>
              <a:t>לרישום לקבוצת ההכשרה</a:t>
            </a:r>
            <a:endParaRPr lang="en-IL" sz="4800" dirty="0">
              <a:latin typeface="Times New Roman" panose="02020603050405020304" pitchFamily="18" charset="0"/>
              <a:cs typeface="Times New Roman" panose="02020603050405020304" pitchFamily="18" charset="0"/>
            </a:endParaRPr>
          </a:p>
        </p:txBody>
      </p:sp>
      <p:pic>
        <p:nvPicPr>
          <p:cNvPr id="5" name="Content Placeholder 4" descr="A blue and white logo&#10;&#10;AI-generated content may be incorrect.">
            <a:extLst>
              <a:ext uri="{FF2B5EF4-FFF2-40B4-BE49-F238E27FC236}">
                <a16:creationId xmlns:a16="http://schemas.microsoft.com/office/drawing/2014/main" id="{282CF210-4C7B-BD41-CB4E-CC4BB0BFEFD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3249827" cy="2946560"/>
          </a:xfrm>
          <a:prstGeom prst="ellipse">
            <a:avLst/>
          </a:prstGeom>
          <a:ln>
            <a:noFill/>
          </a:ln>
          <a:effectLst>
            <a:softEdge rad="112500"/>
          </a:effectLst>
        </p:spPr>
      </p:pic>
      <p:pic>
        <p:nvPicPr>
          <p:cNvPr id="4" name="Picture 3" descr="A blue background with orange lines&#10;&#10;AI-generated content may be incorrect.">
            <a:extLst>
              <a:ext uri="{FF2B5EF4-FFF2-40B4-BE49-F238E27FC236}">
                <a16:creationId xmlns:a16="http://schemas.microsoft.com/office/drawing/2014/main" id="{A19D00C9-EB4F-4C19-03D2-5466C9331612}"/>
              </a:ext>
            </a:extLst>
          </p:cNvPr>
          <p:cNvPicPr>
            <a:picLocks noChangeAspect="1"/>
          </p:cNvPicPr>
          <p:nvPr/>
        </p:nvPicPr>
        <p:blipFill>
          <a:blip r:embed="rId5"/>
          <a:stretch>
            <a:fillRect/>
          </a:stretch>
        </p:blipFill>
        <p:spPr>
          <a:xfrm>
            <a:off x="0" y="0"/>
            <a:ext cx="6858000" cy="6858000"/>
          </a:xfrm>
          <a:prstGeom prst="rect">
            <a:avLst/>
          </a:prstGeom>
        </p:spPr>
      </p:pic>
    </p:spTree>
    <p:extLst>
      <p:ext uri="{BB962C8B-B14F-4D97-AF65-F5344CB8AC3E}">
        <p14:creationId xmlns:p14="http://schemas.microsoft.com/office/powerpoint/2010/main" val="390457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48410-3EA8-AE82-BBC6-FFB46CBF2AD0}"/>
              </a:ext>
            </a:extLst>
          </p:cNvPr>
          <p:cNvSpPr>
            <a:spLocks noGrp="1"/>
          </p:cNvSpPr>
          <p:nvPr>
            <p:ph type="title"/>
          </p:nvPr>
        </p:nvSpPr>
        <p:spPr>
          <a:xfrm>
            <a:off x="5568534" y="603504"/>
            <a:ext cx="5916169" cy="1527048"/>
          </a:xfrm>
        </p:spPr>
        <p:txBody>
          <a:bodyPr anchor="b">
            <a:normAutofit/>
          </a:bodyPr>
          <a:lstStyle/>
          <a:p>
            <a:pPr rtl="1"/>
            <a:r>
              <a:rPr lang="en-IL"/>
              <a:t>שילוב הסדנה באירועים קהילתיים</a:t>
            </a:r>
          </a:p>
        </p:txBody>
      </p:sp>
      <p:pic>
        <p:nvPicPr>
          <p:cNvPr id="5" name="Content Placeholder 4" descr="מבט אווירי על קבוצה מגוונת של אנשי עסקים שנפגשים סביב שולחן ישיבות. הקבוצה דנה באסטרטגיית צמיחה ובוחנת גרפים ותרשימים. על השולחן נראים כוסות קפה ומכשירים אלקטרוניים אלחוטיים שונים.">
            <a:extLst>
              <a:ext uri="{FF2B5EF4-FFF2-40B4-BE49-F238E27FC236}">
                <a16:creationId xmlns:a16="http://schemas.microsoft.com/office/drawing/2014/main" id="{9676E4EB-4749-4B3E-90AF-FA939D22002F}"/>
              </a:ext>
            </a:extLst>
          </p:cNvPr>
          <p:cNvPicPr>
            <a:picLocks noGrp="1" noChangeAspect="1"/>
          </p:cNvPicPr>
          <p:nvPr>
            <p:ph sz="half" idx="1"/>
          </p:nvPr>
        </p:nvPicPr>
        <p:blipFill>
          <a:blip r:embed="rId3"/>
          <a:srcRect l="31624" r="2810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B6536DD1-BA7C-D1A4-AFDB-43C30BD4D42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הגברת המודעות לקיימות</a:t>
            </a:r>
          </a:p>
          <a:p>
            <a:pPr marL="0" lvl="1" indent="0">
              <a:buNone/>
            </a:pPr>
            <a:r>
              <a:rPr lang="he-IL" sz="1400"/>
              <a:t>סדנאות יצירה יכולות לשמש כפתרון לחינוך הקהילה בנושאי קיימות וצרכנות נבונה.</a:t>
            </a:r>
          </a:p>
          <a:p>
            <a:pPr marL="0" indent="0">
              <a:spcBef>
                <a:spcPts val="2500"/>
              </a:spcBef>
              <a:buNone/>
            </a:pPr>
            <a:r>
              <a:rPr lang="he-IL" sz="1400" b="1"/>
              <a:t>חיבור חברי הקהילה</a:t>
            </a:r>
          </a:p>
          <a:p>
            <a:pPr marL="0" lvl="1" indent="0">
              <a:buNone/>
            </a:pPr>
            <a:r>
              <a:rPr lang="he-IL" sz="1400"/>
              <a:t>שילוב סדנאות באירועים קהילתיים יוצר הזדמנויות לחיבור בין אנשים ומחזק את הקשרים החברתיים.</a:t>
            </a:r>
          </a:p>
          <a:p>
            <a:pPr marL="0" indent="0">
              <a:spcBef>
                <a:spcPts val="2500"/>
              </a:spcBef>
              <a:buNone/>
            </a:pPr>
            <a:r>
              <a:rPr lang="he-IL" sz="1400" b="1"/>
              <a:t>צרכנות נבונה</a:t>
            </a:r>
          </a:p>
          <a:p>
            <a:pPr marL="0" lvl="1" indent="0">
              <a:buNone/>
            </a:pPr>
            <a:r>
              <a:rPr lang="he-IL" sz="1400"/>
              <a:t>הסדנאות עשויות לקדם רעיונות של צרכנות נבונה ולסייע בהקניית כלים להחלטות צרכניות טובות יותר.</a:t>
            </a:r>
            <a:endParaRPr lang="en-IL" sz="1400"/>
          </a:p>
        </p:txBody>
      </p:sp>
    </p:spTree>
    <p:extLst>
      <p:ext uri="{BB962C8B-B14F-4D97-AF65-F5344CB8AC3E}">
        <p14:creationId xmlns:p14="http://schemas.microsoft.com/office/powerpoint/2010/main" val="3853513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645946C-861D-BCF8-9CCB-E45AEA0D0EC6}"/>
              </a:ext>
            </a:extLst>
          </p:cNvPr>
          <p:cNvSpPr>
            <a:spLocks noGrp="1"/>
          </p:cNvSpPr>
          <p:nvPr>
            <p:ph type="title"/>
          </p:nvPr>
        </p:nvSpPr>
        <p:spPr>
          <a:xfrm>
            <a:off x="612648" y="1847088"/>
            <a:ext cx="7344336" cy="1133856"/>
          </a:xfrm>
        </p:spPr>
        <p:txBody>
          <a:bodyPr anchor="b">
            <a:normAutofit/>
          </a:bodyPr>
          <a:lstStyle/>
          <a:p>
            <a:pPr rtl="1"/>
            <a:r>
              <a:rPr lang="en-IL" sz="6000"/>
              <a:t>מסקנה</a:t>
            </a:r>
          </a:p>
        </p:txBody>
      </p:sp>
      <p:sp>
        <p:nvSpPr>
          <p:cNvPr id="3" name="Content Placeholder 2">
            <a:extLst>
              <a:ext uri="{FF2B5EF4-FFF2-40B4-BE49-F238E27FC236}">
                <a16:creationId xmlns:a16="http://schemas.microsoft.com/office/drawing/2014/main" id="{86621853-B25A-4E67-DDFE-B98582AA1D1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6" y="3593592"/>
            <a:ext cx="10890504" cy="2512415"/>
          </a:xfrm>
        </p:spPr>
        <p:txBody>
          <a:bodyPr>
            <a:normAutofit/>
          </a:bodyPr>
          <a:lstStyle/>
          <a:p>
            <a:pPr marL="0" indent="0">
              <a:spcBef>
                <a:spcPts val="2500"/>
              </a:spcBef>
              <a:buNone/>
            </a:pPr>
            <a:r>
              <a:rPr lang="he-IL" sz="1400" b="1"/>
              <a:t>חשיבות הקיימות</a:t>
            </a:r>
          </a:p>
          <a:p>
            <a:pPr marL="0" lvl="1" indent="0">
              <a:buNone/>
            </a:pPr>
            <a:r>
              <a:rPr lang="he-IL" sz="1400"/>
              <a:t>קיימות היא חיונית לשמירה על הסביבה והמשאבים שלנו לדורות הבאים. עלינו לפעול כדי להבטיח עתיד בר קיימא.</a:t>
            </a:r>
          </a:p>
          <a:p>
            <a:pPr marL="0" indent="0">
              <a:spcBef>
                <a:spcPts val="2500"/>
              </a:spcBef>
              <a:buNone/>
            </a:pPr>
            <a:r>
              <a:rPr lang="he-IL" sz="1400" b="1"/>
              <a:t>צרכנות נבונה</a:t>
            </a:r>
          </a:p>
          <a:p>
            <a:pPr marL="0" lvl="1" indent="0">
              <a:buNone/>
            </a:pPr>
            <a:r>
              <a:rPr lang="he-IL" sz="1400"/>
              <a:t>צרכנות נבונה מאפשרת לנו לבחור במוצרים ובשירותים אשר פוגעים פחות בסביבה. כל רכישה שלנו משפיעה.</a:t>
            </a:r>
          </a:p>
          <a:p>
            <a:pPr marL="0" indent="0">
              <a:spcBef>
                <a:spcPts val="2500"/>
              </a:spcBef>
              <a:buNone/>
            </a:pPr>
            <a:r>
              <a:rPr lang="he-IL" sz="1400" b="1"/>
              <a:t>תרומה לקהילה</a:t>
            </a:r>
          </a:p>
          <a:p>
            <a:pPr marL="0" lvl="1" indent="0">
              <a:buNone/>
            </a:pPr>
            <a:r>
              <a:rPr lang="he-IL" sz="1400"/>
              <a:t>כל אחד מאיתנו יכול לתרום לשיפור הקהילה והסביבה על ידי השתתפות בפרויקטים מקומיים ובסדנאות יצירתיות.</a:t>
            </a:r>
            <a:endParaRPr lang="en-IL" sz="1400"/>
          </a:p>
        </p:txBody>
      </p:sp>
    </p:spTree>
    <p:extLst>
      <p:ext uri="{BB962C8B-B14F-4D97-AF65-F5344CB8AC3E}">
        <p14:creationId xmlns:p14="http://schemas.microsoft.com/office/powerpoint/2010/main" val="2733033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Picture 3" descr="מתנדבים אורזים מצרכים חיוניים בקופסאות קרטון לצדקה">
            <a:extLst>
              <a:ext uri="{FF2B5EF4-FFF2-40B4-BE49-F238E27FC236}">
                <a16:creationId xmlns:a16="http://schemas.microsoft.com/office/drawing/2014/main" id="{E251FB93-92F0-42DA-A246-C1824CFD260F}"/>
              </a:ext>
            </a:extLst>
          </p:cNvPr>
          <p:cNvPicPr>
            <a:picLocks noChangeAspect="1"/>
          </p:cNvPicPr>
          <p:nvPr/>
        </p:nvPicPr>
        <p:blipFill>
          <a:blip r:embed="rId3"/>
          <a:srcRect t="15000" r="9091" b="8392"/>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98371D3-FBDD-74E7-9087-F5E107B221C7}"/>
              </a:ext>
            </a:extLst>
          </p:cNvPr>
          <p:cNvSpPr>
            <a:spLocks noGrp="1"/>
          </p:cNvSpPr>
          <p:nvPr>
            <p:ph type="ctrTitle"/>
          </p:nvPr>
        </p:nvSpPr>
        <p:spPr>
          <a:xfrm>
            <a:off x="286506" y="603315"/>
            <a:ext cx="5649211" cy="3685731"/>
          </a:xfrm>
        </p:spPr>
        <p:txBody>
          <a:bodyPr anchor="t">
            <a:normAutofit/>
          </a:bodyPr>
          <a:lstStyle/>
          <a:p>
            <a:pPr algn="r" rtl="1"/>
            <a:r>
              <a:rPr lang="en-IL" sz="6600" dirty="0"/>
              <a:t>קיימות </a:t>
            </a:r>
            <a:r>
              <a:rPr lang="en-IL" sz="6600" dirty="0" err="1"/>
              <a:t>וצרכנות</a:t>
            </a:r>
            <a:r>
              <a:rPr lang="en-IL" sz="6600" dirty="0"/>
              <a:t> </a:t>
            </a:r>
            <a:r>
              <a:rPr lang="en-IL" sz="6600" dirty="0" err="1"/>
              <a:t>נבונה</a:t>
            </a:r>
            <a:r>
              <a:rPr lang="en-IL" sz="6600" dirty="0"/>
              <a:t> </a:t>
            </a:r>
            <a:r>
              <a:rPr lang="en-IL" sz="6600" dirty="0" err="1"/>
              <a:t>בקהילה</a:t>
            </a:r>
            <a:r>
              <a:rPr lang="en-IL" sz="6600" dirty="0"/>
              <a:t>: </a:t>
            </a:r>
            <a:r>
              <a:rPr lang="en-IL" sz="6600" dirty="0" err="1"/>
              <a:t>מפגש</a:t>
            </a:r>
            <a:r>
              <a:rPr lang="en-IL" sz="6600" dirty="0"/>
              <a:t> 8</a:t>
            </a:r>
          </a:p>
        </p:txBody>
      </p:sp>
      <p:sp>
        <p:nvSpPr>
          <p:cNvPr id="3" name="Subtitle 2">
            <a:extLst>
              <a:ext uri="{FF2B5EF4-FFF2-40B4-BE49-F238E27FC236}">
                <a16:creationId xmlns:a16="http://schemas.microsoft.com/office/drawing/2014/main" id="{303855C2-B0C9-99A7-7C3F-2096C8B5BDCE}"/>
              </a:ext>
            </a:extLst>
          </p:cNvPr>
          <p:cNvSpPr>
            <a:spLocks noGrp="1"/>
          </p:cNvSpPr>
          <p:nvPr>
            <p:ph type="subTitle" idx="1"/>
          </p:nvPr>
        </p:nvSpPr>
        <p:spPr>
          <a:xfrm>
            <a:off x="286507" y="4437176"/>
            <a:ext cx="4007587" cy="1290807"/>
          </a:xfrm>
        </p:spPr>
        <p:txBody>
          <a:bodyPr anchor="ctr">
            <a:normAutofit/>
          </a:bodyPr>
          <a:lstStyle/>
          <a:p>
            <a:pPr algn="r" rtl="1"/>
            <a:r>
              <a:rPr lang="en-IL" sz="2200"/>
              <a:t>יוזמות מקומיות לקידום קיימות וחינוך לצרכנות.</a:t>
            </a:r>
          </a:p>
        </p:txBody>
      </p:sp>
    </p:spTree>
    <p:extLst>
      <p:ext uri="{BB962C8B-B14F-4D97-AF65-F5344CB8AC3E}">
        <p14:creationId xmlns:p14="http://schemas.microsoft.com/office/powerpoint/2010/main" val="2679329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BE210-AF87-215E-26EE-8FB2C784D69F}"/>
              </a:ext>
            </a:extLst>
          </p:cNvPr>
          <p:cNvSpPr>
            <a:spLocks noGrp="1"/>
          </p:cNvSpPr>
          <p:nvPr>
            <p:ph type="title"/>
          </p:nvPr>
        </p:nvSpPr>
        <p:spPr>
          <a:xfrm>
            <a:off x="612648" y="603504"/>
            <a:ext cx="4361686" cy="1527048"/>
          </a:xfrm>
        </p:spPr>
        <p:txBody>
          <a:bodyPr anchor="b">
            <a:normAutofit/>
          </a:bodyPr>
          <a:lstStyle/>
          <a:p>
            <a:pPr rtl="1"/>
            <a:r>
              <a:rPr lang="en-IL"/>
              <a:t>נושאים עיקריים במצגת</a:t>
            </a:r>
          </a:p>
        </p:txBody>
      </p:sp>
      <p:sp>
        <p:nvSpPr>
          <p:cNvPr id="4" name="Content Placeholder 3">
            <a:extLst>
              <a:ext uri="{FF2B5EF4-FFF2-40B4-BE49-F238E27FC236}">
                <a16:creationId xmlns:a16="http://schemas.microsoft.com/office/drawing/2014/main" id="{2559A863-5AA7-941A-79B8-713FB95846D5}"/>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a:normAutofit/>
          </a:bodyPr>
          <a:lstStyle/>
          <a:p>
            <a:r>
              <a:rPr lang="he-IL" sz="1800"/>
              <a:t>קיימות בקהילה: פרויקטים ויוזמות מקומיות</a:t>
            </a:r>
          </a:p>
          <a:p>
            <a:r>
              <a:rPr lang="he-IL" sz="1800"/>
              <a:t>בניית קמפיין הסברה מקומי בנושא צריכת אנרגיה נבונה</a:t>
            </a:r>
          </a:p>
          <a:p>
            <a:r>
              <a:rPr lang="he-IL" sz="1800"/>
              <a:t>כלכלה מעגלית: עקרונות ויישום בחיי היום-יום</a:t>
            </a:r>
          </a:p>
          <a:p>
            <a:r>
              <a:rPr lang="he-IL" sz="1800"/>
              <a:t>סדנת יצירה מחומרים ממוחזרים</a:t>
            </a:r>
            <a:endParaRPr lang="en-IL" sz="1800"/>
          </a:p>
        </p:txBody>
      </p:sp>
      <p:pic>
        <p:nvPicPr>
          <p:cNvPr id="5" name="Content Placeholder 4" descr="מבט מרחוק בינוני על מכונות כבדות המנהלות ערימה עצומה של פלסטיק מגורר במתקן מיחזור.">
            <a:extLst>
              <a:ext uri="{FF2B5EF4-FFF2-40B4-BE49-F238E27FC236}">
                <a16:creationId xmlns:a16="http://schemas.microsoft.com/office/drawing/2014/main" id="{EE0BC76D-64C0-4C41-87F4-A7EB61CF5DE9}"/>
              </a:ext>
            </a:extLst>
          </p:cNvPr>
          <p:cNvPicPr>
            <a:picLocks noGrp="1" noChangeAspect="1"/>
          </p:cNvPicPr>
          <p:nvPr>
            <p:ph sz="half" idx="1"/>
          </p:nvPr>
        </p:nvPicPr>
        <p:blipFill>
          <a:blip r:embed="rId3"/>
          <a:srcRect l="19656" r="10644"/>
          <a:stretch>
            <a:fillRect/>
          </a:stretch>
        </p:blipFill>
        <p:spPr>
          <a:xfrm>
            <a:off x="5818632" y="-1"/>
            <a:ext cx="6373368" cy="6858001"/>
          </a:xfrm>
          <a:prstGeom prst="rect">
            <a:avLst/>
          </a:prstGeom>
        </p:spPr>
      </p:pic>
    </p:spTree>
    <p:extLst>
      <p:ext uri="{BB962C8B-B14F-4D97-AF65-F5344CB8AC3E}">
        <p14:creationId xmlns:p14="http://schemas.microsoft.com/office/powerpoint/2010/main" val="1613269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F008BB8-63BF-A43D-1166-FA602D7CE97E}"/>
              </a:ext>
            </a:extLst>
          </p:cNvPr>
          <p:cNvSpPr>
            <a:spLocks noGrp="1"/>
          </p:cNvSpPr>
          <p:nvPr>
            <p:ph type="ctrTitle"/>
          </p:nvPr>
        </p:nvSpPr>
        <p:spPr>
          <a:xfrm>
            <a:off x="277091" y="1814321"/>
            <a:ext cx="7772400" cy="4560920"/>
          </a:xfrm>
        </p:spPr>
        <p:txBody>
          <a:bodyPr anchor="b">
            <a:normAutofit/>
          </a:bodyPr>
          <a:lstStyle/>
          <a:p>
            <a:pPr algn="r" rtl="1"/>
            <a:r>
              <a:rPr lang="en-IL" sz="7400"/>
              <a:t>קיימות בקהילה: פרויקטים ויוזמות מקומיות</a:t>
            </a:r>
          </a:p>
        </p:txBody>
      </p:sp>
    </p:spTree>
    <p:extLst>
      <p:ext uri="{BB962C8B-B14F-4D97-AF65-F5344CB8AC3E}">
        <p14:creationId xmlns:p14="http://schemas.microsoft.com/office/powerpoint/2010/main" val="36739722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BE155-DF5D-6089-4656-7A89707E6BDB}"/>
              </a:ext>
            </a:extLst>
          </p:cNvPr>
          <p:cNvSpPr>
            <a:spLocks noGrp="1"/>
          </p:cNvSpPr>
          <p:nvPr>
            <p:ph type="title"/>
          </p:nvPr>
        </p:nvSpPr>
        <p:spPr>
          <a:xfrm>
            <a:off x="612648" y="600074"/>
            <a:ext cx="6035040" cy="1529932"/>
          </a:xfrm>
        </p:spPr>
        <p:txBody>
          <a:bodyPr anchor="b">
            <a:normAutofit/>
          </a:bodyPr>
          <a:lstStyle/>
          <a:p>
            <a:pPr rtl="1"/>
            <a:r>
              <a:rPr lang="en-IL"/>
              <a:t>דוגמאות לפרויקטים מקומיים מצליחים</a:t>
            </a:r>
          </a:p>
        </p:txBody>
      </p:sp>
      <p:sp>
        <p:nvSpPr>
          <p:cNvPr id="4" name="Content Placeholder 3">
            <a:extLst>
              <a:ext uri="{FF2B5EF4-FFF2-40B4-BE49-F238E27FC236}">
                <a16:creationId xmlns:a16="http://schemas.microsoft.com/office/drawing/2014/main" id="{25E88C46-DF92-D2B1-4488-D79F1549B98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גינות קהילתיות</a:t>
            </a:r>
          </a:p>
          <a:p>
            <a:pPr marL="0" lvl="1" indent="0">
              <a:buNone/>
            </a:pPr>
            <a:r>
              <a:rPr lang="he-IL" sz="1400"/>
              <a:t>גינות קהילתיות הן פרויקטים שמספקים למשתתפים מרחב לגדל צמחים ולשתף פעולה עם הקהילה, משפרות את איכות החיים.</a:t>
            </a:r>
          </a:p>
          <a:p>
            <a:pPr marL="0" indent="0">
              <a:spcBef>
                <a:spcPts val="2500"/>
              </a:spcBef>
              <a:buNone/>
            </a:pPr>
            <a:r>
              <a:rPr lang="he-IL" sz="1400" b="1"/>
              <a:t>פרויקטי מחזור</a:t>
            </a:r>
          </a:p>
          <a:p>
            <a:pPr marL="0" lvl="1" indent="0">
              <a:buNone/>
            </a:pPr>
            <a:r>
              <a:rPr lang="he-IL" sz="1400"/>
              <a:t>פרויקטי מחזור מסייעים בשימור משאבים ומפחיתים פסולת, מה שמסייע לשיפור המודעות הסביבתית בקהילות.</a:t>
            </a:r>
          </a:p>
          <a:p>
            <a:pPr marL="0" indent="0">
              <a:spcBef>
                <a:spcPts val="2500"/>
              </a:spcBef>
              <a:buNone/>
            </a:pPr>
            <a:r>
              <a:rPr lang="he-IL" sz="1400" b="1"/>
              <a:t>שימור אנרגיה</a:t>
            </a:r>
          </a:p>
          <a:p>
            <a:pPr marL="0" lvl="1" indent="0">
              <a:buNone/>
            </a:pPr>
            <a:r>
              <a:rPr lang="he-IL" sz="1400"/>
              <a:t>יוזמות לשימור אנרגיה מקדמות שימוש יעיל במשאבים ומסייעות להפחתת ההשפעה על הסביבה.</a:t>
            </a:r>
            <a:endParaRPr lang="en-IL" sz="1400"/>
          </a:p>
        </p:txBody>
      </p:sp>
      <p:pic>
        <p:nvPicPr>
          <p:cNvPr id="5" name="Content Placeholder 4" descr="אורבן גרדן מיניאפוליס מינסוטה">
            <a:extLst>
              <a:ext uri="{FF2B5EF4-FFF2-40B4-BE49-F238E27FC236}">
                <a16:creationId xmlns:a16="http://schemas.microsoft.com/office/drawing/2014/main" id="{A97E1C1D-0D91-4022-BCAB-74AE1306F4F9}"/>
              </a:ext>
            </a:extLst>
          </p:cNvPr>
          <p:cNvPicPr>
            <a:picLocks noGrp="1" noChangeAspect="1"/>
          </p:cNvPicPr>
          <p:nvPr>
            <p:ph sz="half" idx="1"/>
          </p:nvPr>
        </p:nvPicPr>
        <p:blipFill>
          <a:blip r:embed="rId3"/>
          <a:srcRect l="23150" r="29680"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553301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00B26-CCB8-055A-1C69-8E260FBE6710}"/>
              </a:ext>
            </a:extLst>
          </p:cNvPr>
          <p:cNvSpPr>
            <a:spLocks noGrp="1"/>
          </p:cNvSpPr>
          <p:nvPr>
            <p:ph type="title"/>
          </p:nvPr>
        </p:nvSpPr>
        <p:spPr>
          <a:xfrm>
            <a:off x="5568534" y="603504"/>
            <a:ext cx="5916169" cy="1527048"/>
          </a:xfrm>
        </p:spPr>
        <p:txBody>
          <a:bodyPr anchor="b">
            <a:normAutofit/>
          </a:bodyPr>
          <a:lstStyle/>
          <a:p>
            <a:pPr rtl="1"/>
            <a:r>
              <a:rPr lang="en-IL"/>
              <a:t>היתרונות של שיתוף פעולה קהילתי</a:t>
            </a:r>
          </a:p>
        </p:txBody>
      </p:sp>
      <p:pic>
        <p:nvPicPr>
          <p:cNvPr id="5" name="Content Placeholder 4" descr="צילום של אנשי עסקים שמתכננים יחד פרויקט במשרד הקריאייטיב">
            <a:extLst>
              <a:ext uri="{FF2B5EF4-FFF2-40B4-BE49-F238E27FC236}">
                <a16:creationId xmlns:a16="http://schemas.microsoft.com/office/drawing/2014/main" id="{92842CE2-3E02-4AAE-B08C-4B63BB9F3C02}"/>
              </a:ext>
            </a:extLst>
          </p:cNvPr>
          <p:cNvPicPr>
            <a:picLocks noGrp="1" noChangeAspect="1"/>
          </p:cNvPicPr>
          <p:nvPr>
            <p:ph sz="half" idx="1"/>
          </p:nvPr>
        </p:nvPicPr>
        <p:blipFill>
          <a:blip r:embed="rId3"/>
          <a:srcRect r="24632"/>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13D06F4E-ABBC-CD89-DD4B-2F854E39D9D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he-IL" sz="1400" b="1"/>
              <a:t>חוסן חברתי</a:t>
            </a:r>
          </a:p>
          <a:p>
            <a:pPr marL="0" lvl="1" indent="0">
              <a:buNone/>
            </a:pPr>
            <a:r>
              <a:rPr lang="he-IL" sz="1400"/>
              <a:t>שיתוף פעולה קהילתי מחזק את הקשרים החברתיים, מה שמוביל לחוסן חברתי גבוה יותר ולתמיכה הדדית.</a:t>
            </a:r>
          </a:p>
          <a:p>
            <a:pPr marL="0" indent="0">
              <a:spcBef>
                <a:spcPts val="2500"/>
              </a:spcBef>
              <a:buNone/>
            </a:pPr>
            <a:r>
              <a:rPr lang="he-IL" sz="1400" b="1"/>
              <a:t>גיוס משאבים</a:t>
            </a:r>
          </a:p>
          <a:p>
            <a:pPr marL="0" lvl="1" indent="0">
              <a:buNone/>
            </a:pPr>
            <a:r>
              <a:rPr lang="he-IL" sz="1400"/>
              <a:t>עבודה משותפת מאפשרת גיוס משאבים בצורה יעילה יותר, מה שמסייע לקהילה להתמודד עם אתגרים.</a:t>
            </a:r>
          </a:p>
          <a:p>
            <a:pPr marL="0" indent="0">
              <a:spcBef>
                <a:spcPts val="2500"/>
              </a:spcBef>
              <a:buNone/>
            </a:pPr>
            <a:r>
              <a:rPr lang="he-IL" sz="1400" b="1"/>
              <a:t>שיתוף ידע ורעיונות</a:t>
            </a:r>
          </a:p>
          <a:p>
            <a:pPr marL="0" lvl="1" indent="0">
              <a:buNone/>
            </a:pPr>
            <a:r>
              <a:rPr lang="he-IL" sz="1400"/>
              <a:t>כאשר חברי הקהילה משתפים ידע ורעיונות, הם יכולים להשיג תוצאות משמעותיות יותר עבור כל המעורבים.</a:t>
            </a:r>
            <a:endParaRPr lang="en-IL" sz="1400"/>
          </a:p>
        </p:txBody>
      </p:sp>
    </p:spTree>
    <p:extLst>
      <p:ext uri="{BB962C8B-B14F-4D97-AF65-F5344CB8AC3E}">
        <p14:creationId xmlns:p14="http://schemas.microsoft.com/office/powerpoint/2010/main" val="3201624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CE1E6-766A-A50B-5FC9-5B8BD1B536C8}"/>
              </a:ext>
            </a:extLst>
          </p:cNvPr>
          <p:cNvSpPr>
            <a:spLocks noGrp="1"/>
          </p:cNvSpPr>
          <p:nvPr>
            <p:ph type="title"/>
          </p:nvPr>
        </p:nvSpPr>
        <p:spPr>
          <a:xfrm>
            <a:off x="612648" y="600074"/>
            <a:ext cx="6035040" cy="1529932"/>
          </a:xfrm>
        </p:spPr>
        <p:txBody>
          <a:bodyPr anchor="b">
            <a:normAutofit/>
          </a:bodyPr>
          <a:lstStyle/>
          <a:p>
            <a:pPr rtl="1"/>
            <a:r>
              <a:rPr lang="en-IL"/>
              <a:t>דרכים לעידוד יוזמות חדשות</a:t>
            </a:r>
          </a:p>
        </p:txBody>
      </p:sp>
      <p:sp>
        <p:nvSpPr>
          <p:cNvPr id="4" name="Content Placeholder 3">
            <a:extLst>
              <a:ext uri="{FF2B5EF4-FFF2-40B4-BE49-F238E27FC236}">
                <a16:creationId xmlns:a16="http://schemas.microsoft.com/office/drawing/2014/main" id="{D53F23F3-188C-BD12-EE8E-B13674EFEE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he-IL" sz="1400" b="1"/>
              <a:t>סדנאות קהילתיות</a:t>
            </a:r>
          </a:p>
          <a:p>
            <a:pPr marL="0" lvl="1" indent="0">
              <a:buNone/>
            </a:pPr>
            <a:r>
              <a:rPr lang="he-IL" sz="1400"/>
              <a:t>סדנאות קהילתיות יכולות לשמש כזירה ליזמים להציג רעיונות חדשים ולקבל משוב מהקהילה.</a:t>
            </a:r>
          </a:p>
          <a:p>
            <a:pPr marL="0" indent="0">
              <a:spcBef>
                <a:spcPts val="2500"/>
              </a:spcBef>
              <a:buNone/>
            </a:pPr>
            <a:r>
              <a:rPr lang="he-IL" sz="1400" b="1"/>
              <a:t>מפגשים קהילתיים</a:t>
            </a:r>
          </a:p>
          <a:p>
            <a:pPr marL="0" lvl="1" indent="0">
              <a:buNone/>
            </a:pPr>
            <a:r>
              <a:rPr lang="he-IL" sz="1400"/>
              <a:t>מפגשים קהילתיים יכולים לחזוק את הקשרים בין אנשי הקהילה ולעודד שיתוף פעולה בפרויקטים חדשים.</a:t>
            </a:r>
          </a:p>
          <a:p>
            <a:pPr marL="0" indent="0">
              <a:spcBef>
                <a:spcPts val="2500"/>
              </a:spcBef>
              <a:buNone/>
            </a:pPr>
            <a:r>
              <a:rPr lang="he-IL" sz="1400" b="1"/>
              <a:t>פעילויות חינוכיות</a:t>
            </a:r>
          </a:p>
          <a:p>
            <a:pPr marL="0" lvl="1" indent="0">
              <a:buNone/>
            </a:pPr>
            <a:r>
              <a:rPr lang="he-IL" sz="1400"/>
              <a:t>פעילויות חינוכיות מספקות ידע וכלים ליזמים ומסייעות בבניית כישורים חיוניים להצלחה.</a:t>
            </a:r>
            <a:endParaRPr lang="en-IL" sz="1400"/>
          </a:p>
        </p:txBody>
      </p:sp>
      <p:pic>
        <p:nvPicPr>
          <p:cNvPr id="5" name="Content Placeholder 4" descr="סיעור מוחות של צוות עסקי">
            <a:extLst>
              <a:ext uri="{FF2B5EF4-FFF2-40B4-BE49-F238E27FC236}">
                <a16:creationId xmlns:a16="http://schemas.microsoft.com/office/drawing/2014/main" id="{A49AB091-4D2F-473E-874A-248B04652CE9}"/>
              </a:ext>
            </a:extLst>
          </p:cNvPr>
          <p:cNvPicPr>
            <a:picLocks noGrp="1" noChangeAspect="1"/>
          </p:cNvPicPr>
          <p:nvPr>
            <p:ph sz="half" idx="1"/>
          </p:nvPr>
        </p:nvPicPr>
        <p:blipFill>
          <a:blip r:embed="rId3"/>
          <a:srcRect l="36415" r="1641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27816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70E26465-0A7B-49BF-8B64-EE20ECD4EB3B}"/>
              </a:ext>
            </a:extLst>
          </p:cNvPr>
          <p:cNvSpPr>
            <a:spLocks noGrp="1"/>
          </p:cNvSpPr>
          <p:nvPr>
            <p:ph type="ctrTitle"/>
          </p:nvPr>
        </p:nvSpPr>
        <p:spPr>
          <a:xfrm>
            <a:off x="277091" y="1814321"/>
            <a:ext cx="7772400" cy="4560920"/>
          </a:xfrm>
        </p:spPr>
        <p:txBody>
          <a:bodyPr anchor="b">
            <a:normAutofit/>
          </a:bodyPr>
          <a:lstStyle/>
          <a:p>
            <a:pPr algn="r" rtl="1"/>
            <a:r>
              <a:rPr lang="en-IL" sz="7400"/>
              <a:t>בניית קמפיין הסברה מקומי בנושא צריכת אנרגיה נבונה</a:t>
            </a:r>
          </a:p>
        </p:txBody>
      </p:sp>
    </p:spTree>
    <p:extLst>
      <p:ext uri="{BB962C8B-B14F-4D97-AF65-F5344CB8AC3E}">
        <p14:creationId xmlns:p14="http://schemas.microsoft.com/office/powerpoint/2010/main" val="31542671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1846</TotalTime>
  <Words>1443</Words>
  <Application>Microsoft Office PowerPoint</Application>
  <PresentationFormat>Widescreen</PresentationFormat>
  <Paragraphs>143</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Neue Haas Grotesk Text Pro</vt:lpstr>
      <vt:lpstr>Times New Roman</vt:lpstr>
      <vt:lpstr>VanillaVTI</vt:lpstr>
      <vt:lpstr>קיימות  וצרכנות נבונה  בקהילה  מפגש פעילים היום בשעה חמש  כולם מוזמנים לרישום לחצו כאן</vt:lpstr>
      <vt:lpstr>קיימות וצרכנות נבונה בקהילה  כולם מוזמנים  למפגש פעילים במסגרת הכשרת  תושבים באופקים היום בשעה חמש  לרישום לקבוצת ההכשרה</vt:lpstr>
      <vt:lpstr>קיימות וצרכנות נבונה בקהילה: מפגש 8</vt:lpstr>
      <vt:lpstr>נושאים עיקריים במצגת</vt:lpstr>
      <vt:lpstr>קיימות בקהילה: פרויקטים ויוזמות מקומיות</vt:lpstr>
      <vt:lpstr>דוגמאות לפרויקטים מקומיים מצליחים</vt:lpstr>
      <vt:lpstr>היתרונות של שיתוף פעולה קהילתי</vt:lpstr>
      <vt:lpstr>דרכים לעידוד יוזמות חדשות</vt:lpstr>
      <vt:lpstr>בניית קמפיין הסברה מקומי בנושא צריכת אנרגיה נבונה</vt:lpstr>
      <vt:lpstr>השלבים המרכזיים בבניית קמפיין</vt:lpstr>
      <vt:lpstr>שימוש בכלים דיגיטליים להפצת המסר</vt:lpstr>
      <vt:lpstr>מדידת אפקטיביות הקמפיין</vt:lpstr>
      <vt:lpstr>כלכלה מעגלית: עקרונות ויישום בחיי היום-יום</vt:lpstr>
      <vt:lpstr>עקרונות הכלכלה המעגלית</vt:lpstr>
      <vt:lpstr>דוגמאות ליישום מעשי בבתים ובקהילה</vt:lpstr>
      <vt:lpstr>הקשר בין כלכלה מעגלית לצרכנות נבונה</vt:lpstr>
      <vt:lpstr>סדנת יצירה מחומרים ממוחזרים</vt:lpstr>
      <vt:lpstr>בחירת חומרים ממוחזרים לסדנה</vt:lpstr>
      <vt:lpstr>טכניקות ויצירות מומלצות</vt:lpstr>
      <vt:lpstr>שילוב הסדנה באירועים קהילתיים</vt:lpstr>
      <vt:lpstr>מסקנה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4</cp:revision>
  <dcterms:created xsi:type="dcterms:W3CDTF">2025-05-26T07:04:40Z</dcterms:created>
  <dcterms:modified xsi:type="dcterms:W3CDTF">2025-05-27T13:50:56Z</dcterms:modified>
</cp:coreProperties>
</file>