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 id="2580" r:id="rId21"/>
    <p:sldId id="2581" r:id="rId22"/>
    <p:sldId id="2582" r:id="rId23"/>
    <p:sldId id="2583" r:id="rId24"/>
    <p:sldId id="2584" r:id="rId25"/>
    <p:sldId id="2585" r:id="rId26"/>
    <p:sldId id="2586" r:id="rId27"/>
    <p:sldId id="2587" r:id="rId28"/>
    <p:sldId id="2588" r:id="rId29"/>
    <p:sldId id="2589" r:id="rId30"/>
    <p:sldId id="2590" r:id="rId31"/>
    <p:sldId id="2591" r:id="rId32"/>
    <p:sldId id="2592" r:id="rId33"/>
    <p:sldId id="2593" r:id="rId34"/>
    <p:sldId id="2594" r:id="rId35"/>
    <p:sldId id="2595" r:id="rId36"/>
    <p:sldId id="2596" r:id="rId37"/>
    <p:sldId id="2597" r:id="rId38"/>
    <p:sldId id="2598" r:id="rId39"/>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סדרת הכשרות לתושבים בנושא התייעלות בצריכת משאבים וקיימות" id="{5D039EC2-161D-4BA4-B484-05333B3032E0}">
          <p14:sldIdLst>
            <p14:sldId id="2561"/>
            <p14:sldId id="2562"/>
          </p14:sldIdLst>
        </p14:section>
        <p14:section name="מפגש 1: מבוא לקיימות וחשיבות צמצום צריכת החשמל" id="{31350B27-6A54-4D84-AEFF-4F4F4E9C9C9A}">
          <p14:sldIdLst>
            <p14:sldId id="2563"/>
            <p14:sldId id="2564"/>
            <p14:sldId id="2565"/>
            <p14:sldId id="2566"/>
          </p14:sldIdLst>
        </p14:section>
        <p14:section name="מפגש 2: התייעלות אנרגטית בבית - תאורה וחימום" id="{842F16B3-F446-496C-8B8B-DA6EE021233C}">
          <p14:sldIdLst>
            <p14:sldId id="2567"/>
            <p14:sldId id="2568"/>
            <p14:sldId id="2569"/>
            <p14:sldId id="2570"/>
            <p14:sldId id="2571"/>
          </p14:sldIdLst>
        </p14:section>
        <p14:section name="מפגש 3: התייעלות אנרגטית בבית - מכשירי חשמל" id="{1C145154-453B-4E5A-BD1A-088AFC0EE335}">
          <p14:sldIdLst>
            <p14:sldId id="2572"/>
            <p14:sldId id="2573"/>
            <p14:sldId id="2574"/>
            <p14:sldId id="2575"/>
          </p14:sldIdLst>
        </p14:section>
        <p14:section name="מפגש 4: מים - משאב יקר" id="{67FC2222-7CDD-4B08-A604-CD66CF9D69CA}">
          <p14:sldIdLst>
            <p14:sldId id="2576"/>
            <p14:sldId id="2577"/>
            <p14:sldId id="2578"/>
            <p14:sldId id="2579"/>
          </p14:sldIdLst>
        </p14:section>
        <p14:section name="מפגש 5: הפחתת פסולת ומיחזור" id="{5F3308AC-50F2-4DAA-90DE-1BB14E3983B7}">
          <p14:sldIdLst>
            <p14:sldId id="2580"/>
            <p14:sldId id="2581"/>
            <p14:sldId id="2582"/>
            <p14:sldId id="2583"/>
          </p14:sldIdLst>
        </p14:section>
        <p14:section name="מפגש 6: תחבורה מקיימת" id="{802FCD1A-6571-4720-871B-7B7C19800979}">
          <p14:sldIdLst>
            <p14:sldId id="2584"/>
            <p14:sldId id="2585"/>
            <p14:sldId id="2586"/>
            <p14:sldId id="2587"/>
          </p14:sldIdLst>
        </p14:section>
        <p14:section name="מפגש 7: קיימות בתזונה" id="{393F18D3-B221-4406-BA36-43E0ADECB2CB}">
          <p14:sldIdLst>
            <p14:sldId id="2588"/>
            <p14:sldId id="2589"/>
            <p14:sldId id="2590"/>
            <p14:sldId id="2591"/>
          </p14:sldIdLst>
        </p14:section>
        <p14:section name="מפגש 8: קיימות בקהילה" id="{534E702B-5A59-4898-8CB1-0ABA5C112F70}">
          <p14:sldIdLst>
            <p14:sldId id="2592"/>
            <p14:sldId id="2593"/>
            <p14:sldId id="2594"/>
            <p14:sldId id="2595"/>
          </p14:sldIdLst>
        </p14:section>
        <p14:section name="מפגש 9: בינה מלאכותית ככלי לקידום קיימות" id="{87CCD355-0DC0-4EBF-B92D-F6C9593E6C9A}">
          <p14:sldIdLst>
            <p14:sldId id="2596"/>
            <p14:sldId id="2597"/>
          </p14:sldIdLst>
        </p14:section>
        <p14:section name="מפגש 10: סיכום ותובנות" id="{3A84BB3D-6955-4D6E-A2C2-9D26F9DAABA6}">
          <p14:sldIdLst>
            <p14:sldId id="259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4660"/>
  </p:normalViewPr>
  <p:slideViewPr>
    <p:cSldViewPr snapToGrid="0">
      <p:cViewPr varScale="1">
        <p:scale>
          <a:sx n="52" d="100"/>
          <a:sy n="52" d="100"/>
        </p:scale>
        <p:origin x="1228" y="26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diagrams/_rels/data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ata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ata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46EF14-7447-4FBE-8860-299B75E61673}"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IL"/>
        </a:p>
      </dgm:t>
    </dgm:pt>
    <dgm:pt modelId="{1DC9D5CD-5C3D-450C-BB7B-858540935E6C}">
      <dgm:prSet/>
      <dgm:spPr/>
      <dgm:t>
        <a:bodyPr/>
        <a:lstStyle/>
        <a:p>
          <a:pPr>
            <a:lnSpc>
              <a:spcPct val="100000"/>
            </a:lnSpc>
            <a:defRPr b="1"/>
          </a:pPr>
          <a:r>
            <a:rPr lang="en-IL"/>
            <a:t>צריכת חשמל בישראל</a:t>
          </a:r>
        </a:p>
      </dgm:t>
    </dgm:pt>
    <dgm:pt modelId="{26D4B2C2-0FB2-44AB-A59C-78ACEA51BE00}" type="parTrans" cxnId="{BF1B6BD5-BF1D-4307-97CF-AB625A006052}">
      <dgm:prSet/>
      <dgm:spPr/>
      <dgm:t>
        <a:bodyPr/>
        <a:lstStyle/>
        <a:p>
          <a:endParaRPr lang="en-IL"/>
        </a:p>
      </dgm:t>
    </dgm:pt>
    <dgm:pt modelId="{2D70AD2D-2C96-46C3-90F6-EAB798B8051E}" type="sibTrans" cxnId="{BF1B6BD5-BF1D-4307-97CF-AB625A006052}">
      <dgm:prSet/>
      <dgm:spPr/>
      <dgm:t>
        <a:bodyPr/>
        <a:lstStyle/>
        <a:p>
          <a:pPr>
            <a:lnSpc>
              <a:spcPct val="100000"/>
            </a:lnSpc>
            <a:defRPr b="1"/>
          </a:pPr>
          <a:endParaRPr lang="en-IL"/>
        </a:p>
      </dgm:t>
    </dgm:pt>
    <dgm:pt modelId="{36B4B4E9-991E-4095-BC2B-17AD9AA2171C}">
      <dgm:prSet/>
      <dgm:spPr/>
      <dgm:t>
        <a:bodyPr/>
        <a:lstStyle/>
        <a:p>
          <a:pPr>
            <a:lnSpc>
              <a:spcPct val="100000"/>
            </a:lnSpc>
          </a:pPr>
          <a:r>
            <a:rPr lang="en-IL"/>
            <a:t>נתוני צריכת החשמל בישראל מצביעים על עלייה מתמדת, מה שמוביל להשפעות סביבתיות משמעותיות.</a:t>
          </a:r>
        </a:p>
      </dgm:t>
    </dgm:pt>
    <dgm:pt modelId="{DF5C348E-9723-45BD-80BA-39215308571D}" type="parTrans" cxnId="{9E51F471-3B76-4689-904C-FEEE82E57B37}">
      <dgm:prSet/>
      <dgm:spPr/>
      <dgm:t>
        <a:bodyPr/>
        <a:lstStyle/>
        <a:p>
          <a:endParaRPr lang="en-IL"/>
        </a:p>
      </dgm:t>
    </dgm:pt>
    <dgm:pt modelId="{CA138461-9E5B-4B61-8A51-9E5426E4A029}" type="sibTrans" cxnId="{9E51F471-3B76-4689-904C-FEEE82E57B37}">
      <dgm:prSet/>
      <dgm:spPr/>
      <dgm:t>
        <a:bodyPr/>
        <a:lstStyle/>
        <a:p>
          <a:endParaRPr lang="en-IL"/>
        </a:p>
      </dgm:t>
    </dgm:pt>
    <dgm:pt modelId="{094017DB-EE5C-4DFB-8486-807D3CE9B6C6}">
      <dgm:prSet/>
      <dgm:spPr/>
      <dgm:t>
        <a:bodyPr/>
        <a:lstStyle/>
        <a:p>
          <a:pPr>
            <a:lnSpc>
              <a:spcPct val="100000"/>
            </a:lnSpc>
            <a:defRPr b="1"/>
          </a:pPr>
          <a:r>
            <a:rPr lang="en-IL"/>
            <a:t>השפעה על זיהום האוויר</a:t>
          </a:r>
        </a:p>
      </dgm:t>
    </dgm:pt>
    <dgm:pt modelId="{4083B49B-0270-4ABD-A215-C3ABCB797C21}" type="parTrans" cxnId="{AD3C5479-9850-4A10-96D3-1435BE50086B}">
      <dgm:prSet/>
      <dgm:spPr/>
      <dgm:t>
        <a:bodyPr/>
        <a:lstStyle/>
        <a:p>
          <a:endParaRPr lang="en-IL"/>
        </a:p>
      </dgm:t>
    </dgm:pt>
    <dgm:pt modelId="{B3EBEAEF-514B-46E2-83D7-526A62905427}" type="sibTrans" cxnId="{AD3C5479-9850-4A10-96D3-1435BE50086B}">
      <dgm:prSet/>
      <dgm:spPr/>
      <dgm:t>
        <a:bodyPr/>
        <a:lstStyle/>
        <a:p>
          <a:pPr>
            <a:lnSpc>
              <a:spcPct val="100000"/>
            </a:lnSpc>
            <a:defRPr b="1"/>
          </a:pPr>
          <a:endParaRPr lang="en-IL"/>
        </a:p>
      </dgm:t>
    </dgm:pt>
    <dgm:pt modelId="{574B6CAD-D740-476A-9392-974A72CC2017}">
      <dgm:prSet/>
      <dgm:spPr/>
      <dgm:t>
        <a:bodyPr/>
        <a:lstStyle/>
        <a:p>
          <a:pPr>
            <a:lnSpc>
              <a:spcPct val="100000"/>
            </a:lnSpc>
          </a:pPr>
          <a:r>
            <a:rPr lang="en-IL"/>
            <a:t>שימוש נרחב בחשמל תורם לזיהום האוויר, במיוחד ממקורות אנרגיה לא מתחדשים.</a:t>
          </a:r>
        </a:p>
      </dgm:t>
    </dgm:pt>
    <dgm:pt modelId="{BA127C82-8876-4693-AD76-3D37AFFAE62B}" type="parTrans" cxnId="{065204E7-0461-47EB-9422-7AC0ECA69A47}">
      <dgm:prSet/>
      <dgm:spPr/>
      <dgm:t>
        <a:bodyPr/>
        <a:lstStyle/>
        <a:p>
          <a:endParaRPr lang="en-IL"/>
        </a:p>
      </dgm:t>
    </dgm:pt>
    <dgm:pt modelId="{5101B335-CA5D-45E3-8D24-8758751E911F}" type="sibTrans" cxnId="{065204E7-0461-47EB-9422-7AC0ECA69A47}">
      <dgm:prSet/>
      <dgm:spPr/>
      <dgm:t>
        <a:bodyPr/>
        <a:lstStyle/>
        <a:p>
          <a:endParaRPr lang="en-IL"/>
        </a:p>
      </dgm:t>
    </dgm:pt>
    <dgm:pt modelId="{26992867-3975-471F-99EC-8B502102B028}">
      <dgm:prSet/>
      <dgm:spPr/>
      <dgm:t>
        <a:bodyPr/>
        <a:lstStyle/>
        <a:p>
          <a:pPr>
            <a:lnSpc>
              <a:spcPct val="100000"/>
            </a:lnSpc>
            <a:defRPr b="1"/>
          </a:pPr>
          <a:r>
            <a:rPr lang="en-IL"/>
            <a:t>דרכים לצמצום הצריכה</a:t>
          </a:r>
        </a:p>
      </dgm:t>
    </dgm:pt>
    <dgm:pt modelId="{05D416D9-FB6B-48C5-AE5D-41DB80ED62FB}" type="parTrans" cxnId="{BB5579FD-BBB0-48A7-A93F-C6AAAF4D6C7E}">
      <dgm:prSet/>
      <dgm:spPr/>
      <dgm:t>
        <a:bodyPr/>
        <a:lstStyle/>
        <a:p>
          <a:endParaRPr lang="en-IL"/>
        </a:p>
      </dgm:t>
    </dgm:pt>
    <dgm:pt modelId="{1C9FCEA7-643B-42B9-8604-E246EA6EFE7F}" type="sibTrans" cxnId="{BB5579FD-BBB0-48A7-A93F-C6AAAF4D6C7E}">
      <dgm:prSet/>
      <dgm:spPr/>
      <dgm:t>
        <a:bodyPr/>
        <a:lstStyle/>
        <a:p>
          <a:endParaRPr lang="en-IL"/>
        </a:p>
      </dgm:t>
    </dgm:pt>
    <dgm:pt modelId="{C9393804-1EB6-4C80-B889-33088E64EBA3}">
      <dgm:prSet/>
      <dgm:spPr/>
      <dgm:t>
        <a:bodyPr/>
        <a:lstStyle/>
        <a:p>
          <a:pPr>
            <a:lnSpc>
              <a:spcPct val="100000"/>
            </a:lnSpc>
          </a:pPr>
          <a:r>
            <a:rPr lang="en-IL"/>
            <a:t>ישנן מספר דרכים לצמצם את צריכת החשמל, כגון שימוש באנרגיה מתחדשת וייעול השימוש באנרגיה.</a:t>
          </a:r>
        </a:p>
      </dgm:t>
    </dgm:pt>
    <dgm:pt modelId="{FBFA11ED-4080-431B-AD0A-B190B30E7382}" type="parTrans" cxnId="{933AA966-8855-4A6C-BD41-25EABF70E994}">
      <dgm:prSet/>
      <dgm:spPr/>
      <dgm:t>
        <a:bodyPr/>
        <a:lstStyle/>
        <a:p>
          <a:endParaRPr lang="en-IL"/>
        </a:p>
      </dgm:t>
    </dgm:pt>
    <dgm:pt modelId="{B9A40002-08C2-43A3-9087-33B442EB47C6}" type="sibTrans" cxnId="{933AA966-8855-4A6C-BD41-25EABF70E994}">
      <dgm:prSet/>
      <dgm:spPr/>
      <dgm:t>
        <a:bodyPr/>
        <a:lstStyle/>
        <a:p>
          <a:endParaRPr lang="en-IL"/>
        </a:p>
      </dgm:t>
    </dgm:pt>
    <dgm:pt modelId="{E649C573-5FAE-4023-AD55-79A8A8FC02D5}" type="pres">
      <dgm:prSet presAssocID="{2946EF14-7447-4FBE-8860-299B75E61673}" presName="Root" presStyleCnt="0">
        <dgm:presLayoutVars>
          <dgm:dir/>
          <dgm:resizeHandles val="exact"/>
        </dgm:presLayoutVars>
      </dgm:prSet>
      <dgm:spPr/>
    </dgm:pt>
    <dgm:pt modelId="{E5F19265-B631-4F4D-8F45-3E2E8AAE3D2D}" type="pres">
      <dgm:prSet presAssocID="{1DC9D5CD-5C3D-450C-BB7B-858540935E6C}" presName="Composite" presStyleCnt="0"/>
      <dgm:spPr/>
    </dgm:pt>
    <dgm:pt modelId="{646D7EE8-F5FD-4F87-9A74-435A2A5CD5F5}" type="pres">
      <dgm:prSet presAssocID="{1DC9D5CD-5C3D-450C-BB7B-858540935E6C}"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r="33254" b="6"/>
          <a:stretch/>
        </a:blipFill>
      </dgm:spPr>
      <dgm:extLst>
        <a:ext uri="{E40237B7-FDA0-4F09-8148-C483321AD2D9}">
          <dgm14:cNvPr xmlns:dgm14="http://schemas.microsoft.com/office/drawing/2010/diagram" id="0" name="" descr="נתונים פיננסיים על מסמך הנייר מוארים באור"/>
        </a:ext>
      </dgm:extLst>
    </dgm:pt>
    <dgm:pt modelId="{AF4FC7A9-D8CC-4520-AAA5-74E6B8050084}" type="pres">
      <dgm:prSet presAssocID="{1DC9D5CD-5C3D-450C-BB7B-858540935E6C}" presName="Subtitle" presStyleLbl="revTx" presStyleIdx="0" presStyleCnt="6">
        <dgm:presLayoutVars>
          <dgm:chMax val="0"/>
          <dgm:bulletEnabled/>
        </dgm:presLayoutVars>
      </dgm:prSet>
      <dgm:spPr/>
    </dgm:pt>
    <dgm:pt modelId="{B281C35C-BB69-428B-82D2-AB7F236B6AAE}" type="pres">
      <dgm:prSet presAssocID="{1DC9D5CD-5C3D-450C-BB7B-858540935E6C}" presName="Description" presStyleLbl="revTx" presStyleIdx="1" presStyleCnt="6">
        <dgm:presLayoutVars>
          <dgm:bulletEnabled/>
        </dgm:presLayoutVars>
      </dgm:prSet>
      <dgm:spPr/>
    </dgm:pt>
    <dgm:pt modelId="{9D88C2FD-5740-468A-80C4-E01E03A3AEB2}" type="pres">
      <dgm:prSet presAssocID="{2D70AD2D-2C96-46C3-90F6-EAB798B8051E}" presName="sibTrans" presStyleLbl="sibTrans2D1" presStyleIdx="0" presStyleCnt="0"/>
      <dgm:spPr/>
    </dgm:pt>
    <dgm:pt modelId="{ED130296-F931-467D-937A-70B506FBAD3F}" type="pres">
      <dgm:prSet presAssocID="{094017DB-EE5C-4DFB-8486-807D3CE9B6C6}" presName="Composite" presStyleCnt="0"/>
      <dgm:spPr/>
    </dgm:pt>
    <dgm:pt modelId="{9310790D-9304-45A8-966D-0FBBF73041A6}" type="pres">
      <dgm:prSet presAssocID="{094017DB-EE5C-4DFB-8486-807D3CE9B6C6}"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24009" r="11992" b="2"/>
          <a:stretch/>
        </a:blipFill>
      </dgm:spPr>
      <dgm:extLst>
        <a:ext uri="{E40237B7-FDA0-4F09-8148-C483321AD2D9}">
          <dgm14:cNvPr xmlns:dgm14="http://schemas.microsoft.com/office/drawing/2010/diagram" id="0" name="" descr="ערפיח אפור צינור גדול"/>
        </a:ext>
      </dgm:extLst>
    </dgm:pt>
    <dgm:pt modelId="{22670059-2BC2-432C-A6FE-B42D23108BF9}" type="pres">
      <dgm:prSet presAssocID="{094017DB-EE5C-4DFB-8486-807D3CE9B6C6}" presName="Subtitle" presStyleLbl="revTx" presStyleIdx="2" presStyleCnt="6">
        <dgm:presLayoutVars>
          <dgm:chMax val="0"/>
          <dgm:bulletEnabled/>
        </dgm:presLayoutVars>
      </dgm:prSet>
      <dgm:spPr/>
    </dgm:pt>
    <dgm:pt modelId="{5C001788-40F5-4F20-9A8E-E9594F457037}" type="pres">
      <dgm:prSet presAssocID="{094017DB-EE5C-4DFB-8486-807D3CE9B6C6}" presName="Description" presStyleLbl="revTx" presStyleIdx="3" presStyleCnt="6">
        <dgm:presLayoutVars>
          <dgm:bulletEnabled/>
        </dgm:presLayoutVars>
      </dgm:prSet>
      <dgm:spPr/>
    </dgm:pt>
    <dgm:pt modelId="{22A3299A-366C-4D68-B6D7-CADD005DAC30}" type="pres">
      <dgm:prSet presAssocID="{B3EBEAEF-514B-46E2-83D7-526A62905427}" presName="sibTrans" presStyleLbl="sibTrans2D1" presStyleIdx="0" presStyleCnt="0"/>
      <dgm:spPr/>
    </dgm:pt>
    <dgm:pt modelId="{60C6C05A-9C64-4578-948E-3F09930CD8AF}" type="pres">
      <dgm:prSet presAssocID="{26992867-3975-471F-99EC-8B502102B028}" presName="Composite" presStyleCnt="0"/>
      <dgm:spPr/>
    </dgm:pt>
    <dgm:pt modelId="{1C738BCF-9FB4-4080-8AA2-1347C01BE4B8}" type="pres">
      <dgm:prSet presAssocID="{26992867-3975-471F-99EC-8B502102B028}"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0746" r="14003" b="-2"/>
          <a:stretch/>
        </a:blipFill>
      </dgm:spPr>
      <dgm:extLst>
        <a:ext uri="{E40237B7-FDA0-4F09-8148-C483321AD2D9}">
          <dgm14:cNvPr xmlns:dgm14="http://schemas.microsoft.com/office/drawing/2010/diagram" id="0" name="" descr="אנרגיה מתחדשת, פאנלים סולאריים מודרניים וטורבינות רוח"/>
        </a:ext>
      </dgm:extLst>
    </dgm:pt>
    <dgm:pt modelId="{CAC3B252-BACD-4320-828E-1CCA8A718232}" type="pres">
      <dgm:prSet presAssocID="{26992867-3975-471F-99EC-8B502102B028}" presName="Subtitle" presStyleLbl="revTx" presStyleIdx="4" presStyleCnt="6">
        <dgm:presLayoutVars>
          <dgm:chMax val="0"/>
          <dgm:bulletEnabled/>
        </dgm:presLayoutVars>
      </dgm:prSet>
      <dgm:spPr/>
    </dgm:pt>
    <dgm:pt modelId="{CC7CBD25-F791-4228-9E33-BB1641C576A0}" type="pres">
      <dgm:prSet presAssocID="{26992867-3975-471F-99EC-8B502102B028}" presName="Description" presStyleLbl="revTx" presStyleIdx="5" presStyleCnt="6">
        <dgm:presLayoutVars>
          <dgm:bulletEnabled/>
        </dgm:presLayoutVars>
      </dgm:prSet>
      <dgm:spPr/>
    </dgm:pt>
  </dgm:ptLst>
  <dgm:cxnLst>
    <dgm:cxn modelId="{CF06FF1B-0D58-47A0-B950-4631367ED21F}" type="presOf" srcId="{2D70AD2D-2C96-46C3-90F6-EAB798B8051E}" destId="{9D88C2FD-5740-468A-80C4-E01E03A3AEB2}" srcOrd="0" destOrd="0" presId="urn:microsoft.com/office/officeart/2024/3/layout/verticalVisualTextBlock1"/>
    <dgm:cxn modelId="{A511252F-0A12-4CA0-89BE-EE45FCB8ED87}" type="presOf" srcId="{094017DB-EE5C-4DFB-8486-807D3CE9B6C6}" destId="{22670059-2BC2-432C-A6FE-B42D23108BF9}" srcOrd="0" destOrd="0" presId="urn:microsoft.com/office/officeart/2024/3/layout/verticalVisualTextBlock1"/>
    <dgm:cxn modelId="{933AA966-8855-4A6C-BD41-25EABF70E994}" srcId="{26992867-3975-471F-99EC-8B502102B028}" destId="{C9393804-1EB6-4C80-B889-33088E64EBA3}" srcOrd="0" destOrd="0" parTransId="{FBFA11ED-4080-431B-AD0A-B190B30E7382}" sibTransId="{B9A40002-08C2-43A3-9087-33B442EB47C6}"/>
    <dgm:cxn modelId="{9E51F471-3B76-4689-904C-FEEE82E57B37}" srcId="{1DC9D5CD-5C3D-450C-BB7B-858540935E6C}" destId="{36B4B4E9-991E-4095-BC2B-17AD9AA2171C}" srcOrd="0" destOrd="0" parTransId="{DF5C348E-9723-45BD-80BA-39215308571D}" sibTransId="{CA138461-9E5B-4B61-8A51-9E5426E4A029}"/>
    <dgm:cxn modelId="{195F6157-2AB9-418D-B786-475117E8A3DF}" type="presOf" srcId="{B3EBEAEF-514B-46E2-83D7-526A62905427}" destId="{22A3299A-366C-4D68-B6D7-CADD005DAC30}" srcOrd="0" destOrd="0" presId="urn:microsoft.com/office/officeart/2024/3/layout/verticalVisualTextBlock1"/>
    <dgm:cxn modelId="{AD3C5479-9850-4A10-96D3-1435BE50086B}" srcId="{2946EF14-7447-4FBE-8860-299B75E61673}" destId="{094017DB-EE5C-4DFB-8486-807D3CE9B6C6}" srcOrd="1" destOrd="0" parTransId="{4083B49B-0270-4ABD-A215-C3ABCB797C21}" sibTransId="{B3EBEAEF-514B-46E2-83D7-526A62905427}"/>
    <dgm:cxn modelId="{8313FD7C-2DEB-4047-B96D-E8054116B8E5}" type="presOf" srcId="{C9393804-1EB6-4C80-B889-33088E64EBA3}" destId="{CC7CBD25-F791-4228-9E33-BB1641C576A0}" srcOrd="0" destOrd="0" presId="urn:microsoft.com/office/officeart/2024/3/layout/verticalVisualTextBlock1"/>
    <dgm:cxn modelId="{687324A0-DE4B-470D-AED2-0BC0B5D0C0C1}" type="presOf" srcId="{574B6CAD-D740-476A-9392-974A72CC2017}" destId="{5C001788-40F5-4F20-9A8E-E9594F457037}" srcOrd="0" destOrd="0" presId="urn:microsoft.com/office/officeart/2024/3/layout/verticalVisualTextBlock1"/>
    <dgm:cxn modelId="{B3C636C7-59E4-48DF-A5F5-DC09E079F139}" type="presOf" srcId="{26992867-3975-471F-99EC-8B502102B028}" destId="{CAC3B252-BACD-4320-828E-1CCA8A718232}" srcOrd="0" destOrd="0" presId="urn:microsoft.com/office/officeart/2024/3/layout/verticalVisualTextBlock1"/>
    <dgm:cxn modelId="{A9AA70D0-A2CB-4723-B522-38645BFEEB47}" type="presOf" srcId="{1DC9D5CD-5C3D-450C-BB7B-858540935E6C}" destId="{AF4FC7A9-D8CC-4520-AAA5-74E6B8050084}" srcOrd="0" destOrd="0" presId="urn:microsoft.com/office/officeart/2024/3/layout/verticalVisualTextBlock1"/>
    <dgm:cxn modelId="{BF1B6BD5-BF1D-4307-97CF-AB625A006052}" srcId="{2946EF14-7447-4FBE-8860-299B75E61673}" destId="{1DC9D5CD-5C3D-450C-BB7B-858540935E6C}" srcOrd="0" destOrd="0" parTransId="{26D4B2C2-0FB2-44AB-A59C-78ACEA51BE00}" sibTransId="{2D70AD2D-2C96-46C3-90F6-EAB798B8051E}"/>
    <dgm:cxn modelId="{4067DDD7-A550-4A99-8C9D-C349657A4E1A}" type="presOf" srcId="{36B4B4E9-991E-4095-BC2B-17AD9AA2171C}" destId="{B281C35C-BB69-428B-82D2-AB7F236B6AAE}" srcOrd="0" destOrd="0" presId="urn:microsoft.com/office/officeart/2024/3/layout/verticalVisualTextBlock1"/>
    <dgm:cxn modelId="{6CC715E0-6D81-4205-B02E-0ED869135BD2}" type="presOf" srcId="{2946EF14-7447-4FBE-8860-299B75E61673}" destId="{E649C573-5FAE-4023-AD55-79A8A8FC02D5}" srcOrd="0" destOrd="0" presId="urn:microsoft.com/office/officeart/2024/3/layout/verticalVisualTextBlock1"/>
    <dgm:cxn modelId="{065204E7-0461-47EB-9422-7AC0ECA69A47}" srcId="{094017DB-EE5C-4DFB-8486-807D3CE9B6C6}" destId="{574B6CAD-D740-476A-9392-974A72CC2017}" srcOrd="0" destOrd="0" parTransId="{BA127C82-8876-4693-AD76-3D37AFFAE62B}" sibTransId="{5101B335-CA5D-45E3-8D24-8758751E911F}"/>
    <dgm:cxn modelId="{BB5579FD-BBB0-48A7-A93F-C6AAAF4D6C7E}" srcId="{2946EF14-7447-4FBE-8860-299B75E61673}" destId="{26992867-3975-471F-99EC-8B502102B028}" srcOrd="2" destOrd="0" parTransId="{05D416D9-FB6B-48C5-AE5D-41DB80ED62FB}" sibTransId="{1C9FCEA7-643B-42B9-8604-E246EA6EFE7F}"/>
    <dgm:cxn modelId="{054E9764-0EA8-4404-9DF7-6941DB1F01D0}" type="presParOf" srcId="{E649C573-5FAE-4023-AD55-79A8A8FC02D5}" destId="{E5F19265-B631-4F4D-8F45-3E2E8AAE3D2D}" srcOrd="0" destOrd="0" presId="urn:microsoft.com/office/officeart/2024/3/layout/verticalVisualTextBlock1"/>
    <dgm:cxn modelId="{29FBBB13-F4F3-4940-89C1-8747508CF688}" type="presParOf" srcId="{E5F19265-B631-4F4D-8F45-3E2E8AAE3D2D}" destId="{646D7EE8-F5FD-4F87-9A74-435A2A5CD5F5}" srcOrd="0" destOrd="0" presId="urn:microsoft.com/office/officeart/2024/3/layout/verticalVisualTextBlock1"/>
    <dgm:cxn modelId="{93475E3B-940C-4B2C-9D99-83333EF07989}" type="presParOf" srcId="{E5F19265-B631-4F4D-8F45-3E2E8AAE3D2D}" destId="{AF4FC7A9-D8CC-4520-AAA5-74E6B8050084}" srcOrd="1" destOrd="0" presId="urn:microsoft.com/office/officeart/2024/3/layout/verticalVisualTextBlock1"/>
    <dgm:cxn modelId="{9F5A380B-2B46-4CCA-BBBD-D9650249EC19}" type="presParOf" srcId="{E5F19265-B631-4F4D-8F45-3E2E8AAE3D2D}" destId="{B281C35C-BB69-428B-82D2-AB7F236B6AAE}" srcOrd="2" destOrd="0" presId="urn:microsoft.com/office/officeart/2024/3/layout/verticalVisualTextBlock1"/>
    <dgm:cxn modelId="{FBA91737-F183-47E5-8365-FF2D555589A8}" type="presParOf" srcId="{E649C573-5FAE-4023-AD55-79A8A8FC02D5}" destId="{9D88C2FD-5740-468A-80C4-E01E03A3AEB2}" srcOrd="1" destOrd="0" presId="urn:microsoft.com/office/officeart/2024/3/layout/verticalVisualTextBlock1"/>
    <dgm:cxn modelId="{6800535C-3F7D-431F-8445-04F270B30E02}" type="presParOf" srcId="{E649C573-5FAE-4023-AD55-79A8A8FC02D5}" destId="{ED130296-F931-467D-937A-70B506FBAD3F}" srcOrd="2" destOrd="0" presId="urn:microsoft.com/office/officeart/2024/3/layout/verticalVisualTextBlock1"/>
    <dgm:cxn modelId="{F082FFAD-3577-414D-BEBC-A990017320B6}" type="presParOf" srcId="{ED130296-F931-467D-937A-70B506FBAD3F}" destId="{9310790D-9304-45A8-966D-0FBBF73041A6}" srcOrd="0" destOrd="0" presId="urn:microsoft.com/office/officeart/2024/3/layout/verticalVisualTextBlock1"/>
    <dgm:cxn modelId="{962E2864-C1A1-409C-A0A9-617D50588E30}" type="presParOf" srcId="{ED130296-F931-467D-937A-70B506FBAD3F}" destId="{22670059-2BC2-432C-A6FE-B42D23108BF9}" srcOrd="1" destOrd="0" presId="urn:microsoft.com/office/officeart/2024/3/layout/verticalVisualTextBlock1"/>
    <dgm:cxn modelId="{A6716BDE-BF29-400F-9493-1504798D1EEB}" type="presParOf" srcId="{ED130296-F931-467D-937A-70B506FBAD3F}" destId="{5C001788-40F5-4F20-9A8E-E9594F457037}" srcOrd="2" destOrd="0" presId="urn:microsoft.com/office/officeart/2024/3/layout/verticalVisualTextBlock1"/>
    <dgm:cxn modelId="{417EA518-09F0-4814-8EF8-17C8DC1F8514}" type="presParOf" srcId="{E649C573-5FAE-4023-AD55-79A8A8FC02D5}" destId="{22A3299A-366C-4D68-B6D7-CADD005DAC30}" srcOrd="3" destOrd="0" presId="urn:microsoft.com/office/officeart/2024/3/layout/verticalVisualTextBlock1"/>
    <dgm:cxn modelId="{0E2F5EF6-4D60-4DDD-A49F-306D6FCFB301}" type="presParOf" srcId="{E649C573-5FAE-4023-AD55-79A8A8FC02D5}" destId="{60C6C05A-9C64-4578-948E-3F09930CD8AF}" srcOrd="4" destOrd="0" presId="urn:microsoft.com/office/officeart/2024/3/layout/verticalVisualTextBlock1"/>
    <dgm:cxn modelId="{E3C9124C-5E20-413A-90FE-FB8BFAE802AF}" type="presParOf" srcId="{60C6C05A-9C64-4578-948E-3F09930CD8AF}" destId="{1C738BCF-9FB4-4080-8AA2-1347C01BE4B8}" srcOrd="0" destOrd="0" presId="urn:microsoft.com/office/officeart/2024/3/layout/verticalVisualTextBlock1"/>
    <dgm:cxn modelId="{79C2EECE-69D6-48EE-B0BE-324D0948323F}" type="presParOf" srcId="{60C6C05A-9C64-4578-948E-3F09930CD8AF}" destId="{CAC3B252-BACD-4320-828E-1CCA8A718232}" srcOrd="1" destOrd="0" presId="urn:microsoft.com/office/officeart/2024/3/layout/verticalVisualTextBlock1"/>
    <dgm:cxn modelId="{1F275F25-529E-4804-AA51-66E6CDB746C9}" type="presParOf" srcId="{60C6C05A-9C64-4578-948E-3F09930CD8AF}" destId="{CC7CBD25-F791-4228-9E33-BB1641C576A0}"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165F0B-0A06-4E27-B0EE-7BA4D0CE1B5D}"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IL"/>
        </a:p>
      </dgm:t>
    </dgm:pt>
    <dgm:pt modelId="{9D9855F8-EB0E-43AC-B8AE-8E39CC32FF21}">
      <dgm:prSet/>
      <dgm:spPr/>
      <dgm:t>
        <a:bodyPr/>
        <a:lstStyle/>
        <a:p>
          <a:pPr>
            <a:lnSpc>
              <a:spcPct val="100000"/>
            </a:lnSpc>
            <a:defRPr b="1"/>
          </a:pPr>
          <a:r>
            <a:rPr lang="en-IL"/>
            <a:t>שיפור איכות חיים</a:t>
          </a:r>
        </a:p>
      </dgm:t>
    </dgm:pt>
    <dgm:pt modelId="{A22773D9-13EA-4F7E-BB6D-27CF9DC0226E}" type="parTrans" cxnId="{8A842F3B-84D6-4823-B791-BB5788DF27E5}">
      <dgm:prSet/>
      <dgm:spPr/>
      <dgm:t>
        <a:bodyPr/>
        <a:lstStyle/>
        <a:p>
          <a:endParaRPr lang="en-IL"/>
        </a:p>
      </dgm:t>
    </dgm:pt>
    <dgm:pt modelId="{B4862253-9E9C-4C95-907F-3C31D1D04605}" type="sibTrans" cxnId="{8A842F3B-84D6-4823-B791-BB5788DF27E5}">
      <dgm:prSet/>
      <dgm:spPr/>
      <dgm:t>
        <a:bodyPr/>
        <a:lstStyle/>
        <a:p>
          <a:pPr>
            <a:lnSpc>
              <a:spcPct val="100000"/>
            </a:lnSpc>
            <a:defRPr b="1"/>
          </a:pPr>
          <a:endParaRPr lang="en-IL"/>
        </a:p>
      </dgm:t>
    </dgm:pt>
    <dgm:pt modelId="{B1221A03-CC38-40F8-8520-6BA9EFF8D02D}">
      <dgm:prSet/>
      <dgm:spPr/>
      <dgm:t>
        <a:bodyPr/>
        <a:lstStyle/>
        <a:p>
          <a:pPr>
            <a:lnSpc>
              <a:spcPct val="100000"/>
            </a:lnSpc>
          </a:pPr>
          <a:r>
            <a:rPr lang="en-IL"/>
            <a:t>שימוש בתאורה טבעית יכול לשפר את איכות החיים על ידי יצירת סביבה נעימה ובריאה יותר.</a:t>
          </a:r>
        </a:p>
      </dgm:t>
    </dgm:pt>
    <dgm:pt modelId="{44F928D6-1E05-4867-8D39-A77EFEC34951}" type="parTrans" cxnId="{BA291896-1094-48CD-9900-66C365278DBE}">
      <dgm:prSet/>
      <dgm:spPr/>
      <dgm:t>
        <a:bodyPr/>
        <a:lstStyle/>
        <a:p>
          <a:endParaRPr lang="en-IL"/>
        </a:p>
      </dgm:t>
    </dgm:pt>
    <dgm:pt modelId="{B3827A16-4729-4306-BDD3-44167134731B}" type="sibTrans" cxnId="{BA291896-1094-48CD-9900-66C365278DBE}">
      <dgm:prSet/>
      <dgm:spPr/>
      <dgm:t>
        <a:bodyPr/>
        <a:lstStyle/>
        <a:p>
          <a:endParaRPr lang="en-IL"/>
        </a:p>
      </dgm:t>
    </dgm:pt>
    <dgm:pt modelId="{0A96EC1B-92CC-4F49-AA2C-BC0C9C849C9C}">
      <dgm:prSet/>
      <dgm:spPr/>
      <dgm:t>
        <a:bodyPr/>
        <a:lstStyle/>
        <a:p>
          <a:pPr>
            <a:lnSpc>
              <a:spcPct val="100000"/>
            </a:lnSpc>
            <a:defRPr b="1"/>
          </a:pPr>
          <a:r>
            <a:rPr lang="en-IL"/>
            <a:t>חיסכון בחשמל</a:t>
          </a:r>
        </a:p>
      </dgm:t>
    </dgm:pt>
    <dgm:pt modelId="{83289FE9-CA20-4040-80FD-44AE700A56A8}" type="parTrans" cxnId="{C89192FF-6353-47F7-8A3F-DC7934BD5EB2}">
      <dgm:prSet/>
      <dgm:spPr/>
      <dgm:t>
        <a:bodyPr/>
        <a:lstStyle/>
        <a:p>
          <a:endParaRPr lang="en-IL"/>
        </a:p>
      </dgm:t>
    </dgm:pt>
    <dgm:pt modelId="{59F2008E-37C9-4366-BBFE-14AE352ACD5A}" type="sibTrans" cxnId="{C89192FF-6353-47F7-8A3F-DC7934BD5EB2}">
      <dgm:prSet/>
      <dgm:spPr/>
      <dgm:t>
        <a:bodyPr/>
        <a:lstStyle/>
        <a:p>
          <a:pPr>
            <a:lnSpc>
              <a:spcPct val="100000"/>
            </a:lnSpc>
            <a:defRPr b="1"/>
          </a:pPr>
          <a:endParaRPr lang="en-IL"/>
        </a:p>
      </dgm:t>
    </dgm:pt>
    <dgm:pt modelId="{B0433E5D-7723-49B4-B3ED-750A42791F77}">
      <dgm:prSet/>
      <dgm:spPr/>
      <dgm:t>
        <a:bodyPr/>
        <a:lstStyle/>
        <a:p>
          <a:pPr>
            <a:lnSpc>
              <a:spcPct val="100000"/>
            </a:lnSpc>
          </a:pPr>
          <a:r>
            <a:rPr lang="en-IL"/>
            <a:t>תאורה טבעית מפחיתה את הצורך בשימוש בחשמל, מה שיכול להוביל לחסכון משמעותי בחשבונות החשמל.</a:t>
          </a:r>
        </a:p>
      </dgm:t>
    </dgm:pt>
    <dgm:pt modelId="{C9254EB0-D6CB-444A-A902-DF5A5A7D483B}" type="parTrans" cxnId="{B780387B-E906-4D8E-A365-B89ED469642D}">
      <dgm:prSet/>
      <dgm:spPr/>
      <dgm:t>
        <a:bodyPr/>
        <a:lstStyle/>
        <a:p>
          <a:endParaRPr lang="en-IL"/>
        </a:p>
      </dgm:t>
    </dgm:pt>
    <dgm:pt modelId="{9F0D3D6E-FDC5-45C7-B48D-B470252868EC}" type="sibTrans" cxnId="{B780387B-E906-4D8E-A365-B89ED469642D}">
      <dgm:prSet/>
      <dgm:spPr/>
      <dgm:t>
        <a:bodyPr/>
        <a:lstStyle/>
        <a:p>
          <a:endParaRPr lang="en-IL"/>
        </a:p>
      </dgm:t>
    </dgm:pt>
    <dgm:pt modelId="{EB187D68-EE94-4F42-8F80-94FCF1BB35C6}">
      <dgm:prSet/>
      <dgm:spPr/>
      <dgm:t>
        <a:bodyPr/>
        <a:lstStyle/>
        <a:p>
          <a:pPr>
            <a:lnSpc>
              <a:spcPct val="100000"/>
            </a:lnSpc>
            <a:defRPr b="1"/>
          </a:pPr>
          <a:r>
            <a:rPr lang="en-IL"/>
            <a:t>שימוש אופטימלי בעדשות</a:t>
          </a:r>
        </a:p>
      </dgm:t>
    </dgm:pt>
    <dgm:pt modelId="{E72BBFB0-F04E-49CF-931B-EEB09951EDAB}" type="parTrans" cxnId="{AD24873D-45F6-46B0-B5AD-91A2042E4F61}">
      <dgm:prSet/>
      <dgm:spPr/>
      <dgm:t>
        <a:bodyPr/>
        <a:lstStyle/>
        <a:p>
          <a:endParaRPr lang="en-IL"/>
        </a:p>
      </dgm:t>
    </dgm:pt>
    <dgm:pt modelId="{754A5632-FAAF-4C84-84A7-3FA2518A1953}" type="sibTrans" cxnId="{AD24873D-45F6-46B0-B5AD-91A2042E4F61}">
      <dgm:prSet/>
      <dgm:spPr/>
      <dgm:t>
        <a:bodyPr/>
        <a:lstStyle/>
        <a:p>
          <a:endParaRPr lang="en-IL"/>
        </a:p>
      </dgm:t>
    </dgm:pt>
    <dgm:pt modelId="{10F295FD-DBB2-4E2F-8156-F537A288A1CF}">
      <dgm:prSet/>
      <dgm:spPr/>
      <dgm:t>
        <a:bodyPr/>
        <a:lstStyle/>
        <a:p>
          <a:pPr>
            <a:lnSpc>
              <a:spcPct val="100000"/>
            </a:lnSpc>
          </a:pPr>
          <a:r>
            <a:rPr lang="en-IL"/>
            <a:t>שימוש נכון בעדשות ובחלונות יכול למקד את אור השמש ולמקסם את התאורה הטבעית בחלל.</a:t>
          </a:r>
        </a:p>
      </dgm:t>
    </dgm:pt>
    <dgm:pt modelId="{09904643-CDE1-4E91-A997-0CDC0FD92556}" type="parTrans" cxnId="{5B39CB09-FD77-41B7-865A-0255532E32E0}">
      <dgm:prSet/>
      <dgm:spPr/>
      <dgm:t>
        <a:bodyPr/>
        <a:lstStyle/>
        <a:p>
          <a:endParaRPr lang="en-IL"/>
        </a:p>
      </dgm:t>
    </dgm:pt>
    <dgm:pt modelId="{99F64805-24D2-441A-A639-5D3D1CAB144E}" type="sibTrans" cxnId="{5B39CB09-FD77-41B7-865A-0255532E32E0}">
      <dgm:prSet/>
      <dgm:spPr/>
      <dgm:t>
        <a:bodyPr/>
        <a:lstStyle/>
        <a:p>
          <a:endParaRPr lang="en-IL"/>
        </a:p>
      </dgm:t>
    </dgm:pt>
    <dgm:pt modelId="{78E9442F-D0AD-4CE7-95B1-8CBEB6B2D397}" type="pres">
      <dgm:prSet presAssocID="{DB165F0B-0A06-4E27-B0EE-7BA4D0CE1B5D}" presName="Root" presStyleCnt="0">
        <dgm:presLayoutVars>
          <dgm:dir/>
          <dgm:resizeHandles val="exact"/>
        </dgm:presLayoutVars>
      </dgm:prSet>
      <dgm:spPr/>
    </dgm:pt>
    <dgm:pt modelId="{99536F30-D4BF-49C3-B448-EFD996E20A7B}" type="pres">
      <dgm:prSet presAssocID="{9D9855F8-EB0E-43AC-B8AE-8E39CC32FF21}" presName="Composite" presStyleCnt="0"/>
      <dgm:spPr/>
    </dgm:pt>
    <dgm:pt modelId="{1DCA0636-87CE-4893-8082-EC5DDC5B5219}" type="pres">
      <dgm:prSet presAssocID="{9D9855F8-EB0E-43AC-B8AE-8E39CC32FF21}"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7638" r="25616" b="6"/>
          <a:stretch/>
        </a:blipFill>
      </dgm:spPr>
      <dgm:extLst>
        <a:ext uri="{E40237B7-FDA0-4F09-8148-C483321AD2D9}">
          <dgm14:cNvPr xmlns:dgm14="http://schemas.microsoft.com/office/drawing/2010/diagram" id="0" name="" descr="מטאפורה, הראפיה, פסיכותראפיה, מושג בריאות מנטאי"/>
        </a:ext>
      </dgm:extLst>
    </dgm:pt>
    <dgm:pt modelId="{4B77C591-AF26-42AC-B741-BC71E21C79E3}" type="pres">
      <dgm:prSet presAssocID="{9D9855F8-EB0E-43AC-B8AE-8E39CC32FF21}" presName="Subtitle" presStyleLbl="revTx" presStyleIdx="0" presStyleCnt="6">
        <dgm:presLayoutVars>
          <dgm:chMax val="0"/>
          <dgm:bulletEnabled/>
        </dgm:presLayoutVars>
      </dgm:prSet>
      <dgm:spPr/>
    </dgm:pt>
    <dgm:pt modelId="{D0591858-342F-4EB5-9FE5-9C67FB443366}" type="pres">
      <dgm:prSet presAssocID="{9D9855F8-EB0E-43AC-B8AE-8E39CC32FF21}" presName="Description" presStyleLbl="revTx" presStyleIdx="1" presStyleCnt="6">
        <dgm:presLayoutVars>
          <dgm:bulletEnabled/>
        </dgm:presLayoutVars>
      </dgm:prSet>
      <dgm:spPr/>
    </dgm:pt>
    <dgm:pt modelId="{21926908-4FC2-406A-8EAC-AEF64264EB35}" type="pres">
      <dgm:prSet presAssocID="{B4862253-9E9C-4C95-907F-3C31D1D04605}" presName="sibTrans" presStyleLbl="sibTrans2D1" presStyleIdx="0" presStyleCnt="0"/>
      <dgm:spPr/>
    </dgm:pt>
    <dgm:pt modelId="{9BF1112B-9060-4A5E-A256-7F05B0563AAC}" type="pres">
      <dgm:prSet presAssocID="{0A96EC1B-92CC-4F49-AA2C-BC0C9C849C9C}" presName="Composite" presStyleCnt="0"/>
      <dgm:spPr/>
    </dgm:pt>
    <dgm:pt modelId="{04A2D4CC-71F7-4BED-9A50-F775187D6202}" type="pres">
      <dgm:prSet presAssocID="{0A96EC1B-92CC-4F49-AA2C-BC0C9C849C9C}"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28290" r="4964" b="6"/>
          <a:stretch/>
        </a:blipFill>
      </dgm:spPr>
      <dgm:extLst>
        <a:ext uri="{E40237B7-FDA0-4F09-8148-C483321AD2D9}">
          <dgm14:cNvPr xmlns:dgm14="http://schemas.microsoft.com/office/drawing/2010/diagram" id="0" name="" descr="אור בוקר זורם לחלון אל צמח סוקולנטי תלוי."/>
        </a:ext>
      </dgm:extLst>
    </dgm:pt>
    <dgm:pt modelId="{D6FB37A4-44CE-4A7C-A8BD-F12378E8DED5}" type="pres">
      <dgm:prSet presAssocID="{0A96EC1B-92CC-4F49-AA2C-BC0C9C849C9C}" presName="Subtitle" presStyleLbl="revTx" presStyleIdx="2" presStyleCnt="6">
        <dgm:presLayoutVars>
          <dgm:chMax val="0"/>
          <dgm:bulletEnabled/>
        </dgm:presLayoutVars>
      </dgm:prSet>
      <dgm:spPr/>
    </dgm:pt>
    <dgm:pt modelId="{A4D99C7C-533E-4E2F-82A7-8EA1B55327DB}" type="pres">
      <dgm:prSet presAssocID="{0A96EC1B-92CC-4F49-AA2C-BC0C9C849C9C}" presName="Description" presStyleLbl="revTx" presStyleIdx="3" presStyleCnt="6">
        <dgm:presLayoutVars>
          <dgm:bulletEnabled/>
        </dgm:presLayoutVars>
      </dgm:prSet>
      <dgm:spPr/>
    </dgm:pt>
    <dgm:pt modelId="{BB79B98C-53D4-4030-A15C-23C4F9E842FB}" type="pres">
      <dgm:prSet presAssocID="{59F2008E-37C9-4366-BBFE-14AE352ACD5A}" presName="sibTrans" presStyleLbl="sibTrans2D1" presStyleIdx="0" presStyleCnt="0"/>
      <dgm:spPr/>
    </dgm:pt>
    <dgm:pt modelId="{28B728EE-EFBD-4CB5-8CF4-D756035FE70D}" type="pres">
      <dgm:prSet presAssocID="{EB187D68-EE94-4F42-8F80-94FCF1BB35C6}" presName="Composite" presStyleCnt="0"/>
      <dgm:spPr/>
    </dgm:pt>
    <dgm:pt modelId="{03146BD4-7E1D-454B-859F-B89208AE0E4A}" type="pres">
      <dgm:prSet presAssocID="{EB187D68-EE94-4F42-8F80-94FCF1BB35C6}"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r="-11" b="-11"/>
          <a:stretch/>
        </a:blipFill>
      </dgm:spPr>
      <dgm:extLst>
        <a:ext uri="{E40237B7-FDA0-4F09-8148-C483321AD2D9}">
          <dgm14:cNvPr xmlns:dgm14="http://schemas.microsoft.com/office/drawing/2010/diagram" id="0" name="" descr="קיר ירוק חלון קטן"/>
        </a:ext>
      </dgm:extLst>
    </dgm:pt>
    <dgm:pt modelId="{12F34856-4634-44A2-A9DD-31DD07F57872}" type="pres">
      <dgm:prSet presAssocID="{EB187D68-EE94-4F42-8F80-94FCF1BB35C6}" presName="Subtitle" presStyleLbl="revTx" presStyleIdx="4" presStyleCnt="6">
        <dgm:presLayoutVars>
          <dgm:chMax val="0"/>
          <dgm:bulletEnabled/>
        </dgm:presLayoutVars>
      </dgm:prSet>
      <dgm:spPr/>
    </dgm:pt>
    <dgm:pt modelId="{7E6EE041-956B-49F1-94F9-11F688ED3ADF}" type="pres">
      <dgm:prSet presAssocID="{EB187D68-EE94-4F42-8F80-94FCF1BB35C6}" presName="Description" presStyleLbl="revTx" presStyleIdx="5" presStyleCnt="6">
        <dgm:presLayoutVars>
          <dgm:bulletEnabled/>
        </dgm:presLayoutVars>
      </dgm:prSet>
      <dgm:spPr/>
    </dgm:pt>
  </dgm:ptLst>
  <dgm:cxnLst>
    <dgm:cxn modelId="{5B39CB09-FD77-41B7-865A-0255532E32E0}" srcId="{EB187D68-EE94-4F42-8F80-94FCF1BB35C6}" destId="{10F295FD-DBB2-4E2F-8156-F537A288A1CF}" srcOrd="0" destOrd="0" parTransId="{09904643-CDE1-4E91-A997-0CDC0FD92556}" sibTransId="{99F64805-24D2-441A-A639-5D3D1CAB144E}"/>
    <dgm:cxn modelId="{1CBF6A1E-AA65-4ACA-9C1E-6FEF872A58CF}" type="presOf" srcId="{10F295FD-DBB2-4E2F-8156-F537A288A1CF}" destId="{7E6EE041-956B-49F1-94F9-11F688ED3ADF}" srcOrd="0" destOrd="0" presId="urn:microsoft.com/office/officeart/2024/3/layout/verticalVisualTextBlock1"/>
    <dgm:cxn modelId="{877CDD26-26CC-4F17-AE33-43DA6A9E3026}" type="presOf" srcId="{EB187D68-EE94-4F42-8F80-94FCF1BB35C6}" destId="{12F34856-4634-44A2-A9DD-31DD07F57872}" srcOrd="0" destOrd="0" presId="urn:microsoft.com/office/officeart/2024/3/layout/verticalVisualTextBlock1"/>
    <dgm:cxn modelId="{8E94DB2A-8076-47BC-9B93-0BB87242D7C0}" type="presOf" srcId="{9D9855F8-EB0E-43AC-B8AE-8E39CC32FF21}" destId="{4B77C591-AF26-42AC-B741-BC71E21C79E3}" srcOrd="0" destOrd="0" presId="urn:microsoft.com/office/officeart/2024/3/layout/verticalVisualTextBlock1"/>
    <dgm:cxn modelId="{92A14333-9757-42BE-A173-B22663C8BA43}" type="presOf" srcId="{0A96EC1B-92CC-4F49-AA2C-BC0C9C849C9C}" destId="{D6FB37A4-44CE-4A7C-A8BD-F12378E8DED5}" srcOrd="0" destOrd="0" presId="urn:microsoft.com/office/officeart/2024/3/layout/verticalVisualTextBlock1"/>
    <dgm:cxn modelId="{8A842F3B-84D6-4823-B791-BB5788DF27E5}" srcId="{DB165F0B-0A06-4E27-B0EE-7BA4D0CE1B5D}" destId="{9D9855F8-EB0E-43AC-B8AE-8E39CC32FF21}" srcOrd="0" destOrd="0" parTransId="{A22773D9-13EA-4F7E-BB6D-27CF9DC0226E}" sibTransId="{B4862253-9E9C-4C95-907F-3C31D1D04605}"/>
    <dgm:cxn modelId="{B2AB4E3B-A5AC-4A83-8232-E910A98D49A8}" type="presOf" srcId="{B0433E5D-7723-49B4-B3ED-750A42791F77}" destId="{A4D99C7C-533E-4E2F-82A7-8EA1B55327DB}" srcOrd="0" destOrd="0" presId="urn:microsoft.com/office/officeart/2024/3/layout/verticalVisualTextBlock1"/>
    <dgm:cxn modelId="{AD24873D-45F6-46B0-B5AD-91A2042E4F61}" srcId="{DB165F0B-0A06-4E27-B0EE-7BA4D0CE1B5D}" destId="{EB187D68-EE94-4F42-8F80-94FCF1BB35C6}" srcOrd="2" destOrd="0" parTransId="{E72BBFB0-F04E-49CF-931B-EEB09951EDAB}" sibTransId="{754A5632-FAAF-4C84-84A7-3FA2518A1953}"/>
    <dgm:cxn modelId="{9C063056-24C7-4DDC-9461-CA7F28C80499}" type="presOf" srcId="{B1221A03-CC38-40F8-8520-6BA9EFF8D02D}" destId="{D0591858-342F-4EB5-9FE5-9C67FB443366}" srcOrd="0" destOrd="0" presId="urn:microsoft.com/office/officeart/2024/3/layout/verticalVisualTextBlock1"/>
    <dgm:cxn modelId="{B780387B-E906-4D8E-A365-B89ED469642D}" srcId="{0A96EC1B-92CC-4F49-AA2C-BC0C9C849C9C}" destId="{B0433E5D-7723-49B4-B3ED-750A42791F77}" srcOrd="0" destOrd="0" parTransId="{C9254EB0-D6CB-444A-A902-DF5A5A7D483B}" sibTransId="{9F0D3D6E-FDC5-45C7-B48D-B470252868EC}"/>
    <dgm:cxn modelId="{BA291896-1094-48CD-9900-66C365278DBE}" srcId="{9D9855F8-EB0E-43AC-B8AE-8E39CC32FF21}" destId="{B1221A03-CC38-40F8-8520-6BA9EFF8D02D}" srcOrd="0" destOrd="0" parTransId="{44F928D6-1E05-4867-8D39-A77EFEC34951}" sibTransId="{B3827A16-4729-4306-BDD3-44167134731B}"/>
    <dgm:cxn modelId="{7594369B-1474-459F-9C03-F729223AAC2C}" type="presOf" srcId="{59F2008E-37C9-4366-BBFE-14AE352ACD5A}" destId="{BB79B98C-53D4-4030-A15C-23C4F9E842FB}" srcOrd="0" destOrd="0" presId="urn:microsoft.com/office/officeart/2024/3/layout/verticalVisualTextBlock1"/>
    <dgm:cxn modelId="{08FFD2BC-7446-40B1-936F-E25E5D77690F}" type="presOf" srcId="{B4862253-9E9C-4C95-907F-3C31D1D04605}" destId="{21926908-4FC2-406A-8EAC-AEF64264EB35}" srcOrd="0" destOrd="0" presId="urn:microsoft.com/office/officeart/2024/3/layout/verticalVisualTextBlock1"/>
    <dgm:cxn modelId="{547E9CF8-5571-4C54-99B2-E739B6262B10}" type="presOf" srcId="{DB165F0B-0A06-4E27-B0EE-7BA4D0CE1B5D}" destId="{78E9442F-D0AD-4CE7-95B1-8CBEB6B2D397}" srcOrd="0" destOrd="0" presId="urn:microsoft.com/office/officeart/2024/3/layout/verticalVisualTextBlock1"/>
    <dgm:cxn modelId="{C89192FF-6353-47F7-8A3F-DC7934BD5EB2}" srcId="{DB165F0B-0A06-4E27-B0EE-7BA4D0CE1B5D}" destId="{0A96EC1B-92CC-4F49-AA2C-BC0C9C849C9C}" srcOrd="1" destOrd="0" parTransId="{83289FE9-CA20-4040-80FD-44AE700A56A8}" sibTransId="{59F2008E-37C9-4366-BBFE-14AE352ACD5A}"/>
    <dgm:cxn modelId="{F533D9F6-E291-440F-A7CE-061DC131E282}" type="presParOf" srcId="{78E9442F-D0AD-4CE7-95B1-8CBEB6B2D397}" destId="{99536F30-D4BF-49C3-B448-EFD996E20A7B}" srcOrd="0" destOrd="0" presId="urn:microsoft.com/office/officeart/2024/3/layout/verticalVisualTextBlock1"/>
    <dgm:cxn modelId="{D4987FA1-8E20-48FB-B296-90BE9BB44072}" type="presParOf" srcId="{99536F30-D4BF-49C3-B448-EFD996E20A7B}" destId="{1DCA0636-87CE-4893-8082-EC5DDC5B5219}" srcOrd="0" destOrd="0" presId="urn:microsoft.com/office/officeart/2024/3/layout/verticalVisualTextBlock1"/>
    <dgm:cxn modelId="{4A5C7CF6-9978-479E-B98C-A6C83FC9F764}" type="presParOf" srcId="{99536F30-D4BF-49C3-B448-EFD996E20A7B}" destId="{4B77C591-AF26-42AC-B741-BC71E21C79E3}" srcOrd="1" destOrd="0" presId="urn:microsoft.com/office/officeart/2024/3/layout/verticalVisualTextBlock1"/>
    <dgm:cxn modelId="{04D787B4-1D39-4EFF-A10A-A34EC3ECBAD4}" type="presParOf" srcId="{99536F30-D4BF-49C3-B448-EFD996E20A7B}" destId="{D0591858-342F-4EB5-9FE5-9C67FB443366}" srcOrd="2" destOrd="0" presId="urn:microsoft.com/office/officeart/2024/3/layout/verticalVisualTextBlock1"/>
    <dgm:cxn modelId="{BF8686BD-D042-4012-9A2A-CC8DA3AE0C43}" type="presParOf" srcId="{78E9442F-D0AD-4CE7-95B1-8CBEB6B2D397}" destId="{21926908-4FC2-406A-8EAC-AEF64264EB35}" srcOrd="1" destOrd="0" presId="urn:microsoft.com/office/officeart/2024/3/layout/verticalVisualTextBlock1"/>
    <dgm:cxn modelId="{10FFC0ED-1CAD-48F9-9E7D-18ADA483111D}" type="presParOf" srcId="{78E9442F-D0AD-4CE7-95B1-8CBEB6B2D397}" destId="{9BF1112B-9060-4A5E-A256-7F05B0563AAC}" srcOrd="2" destOrd="0" presId="urn:microsoft.com/office/officeart/2024/3/layout/verticalVisualTextBlock1"/>
    <dgm:cxn modelId="{FBC9747A-77D3-46DB-AEF1-7D1596D2EE2F}" type="presParOf" srcId="{9BF1112B-9060-4A5E-A256-7F05B0563AAC}" destId="{04A2D4CC-71F7-4BED-9A50-F775187D6202}" srcOrd="0" destOrd="0" presId="urn:microsoft.com/office/officeart/2024/3/layout/verticalVisualTextBlock1"/>
    <dgm:cxn modelId="{4B2E95BD-4FF0-482E-87C7-6AC7ED7E47E9}" type="presParOf" srcId="{9BF1112B-9060-4A5E-A256-7F05B0563AAC}" destId="{D6FB37A4-44CE-4A7C-A8BD-F12378E8DED5}" srcOrd="1" destOrd="0" presId="urn:microsoft.com/office/officeart/2024/3/layout/verticalVisualTextBlock1"/>
    <dgm:cxn modelId="{5DE896DA-2716-4040-850F-78A2556C5707}" type="presParOf" srcId="{9BF1112B-9060-4A5E-A256-7F05B0563AAC}" destId="{A4D99C7C-533E-4E2F-82A7-8EA1B55327DB}" srcOrd="2" destOrd="0" presId="urn:microsoft.com/office/officeart/2024/3/layout/verticalVisualTextBlock1"/>
    <dgm:cxn modelId="{76AF17AA-AC51-4B45-AC2D-288EC4939AA2}" type="presParOf" srcId="{78E9442F-D0AD-4CE7-95B1-8CBEB6B2D397}" destId="{BB79B98C-53D4-4030-A15C-23C4F9E842FB}" srcOrd="3" destOrd="0" presId="urn:microsoft.com/office/officeart/2024/3/layout/verticalVisualTextBlock1"/>
    <dgm:cxn modelId="{7F21A844-F5DB-4E0A-B57D-3F2E29087877}" type="presParOf" srcId="{78E9442F-D0AD-4CE7-95B1-8CBEB6B2D397}" destId="{28B728EE-EFBD-4CB5-8CF4-D756035FE70D}" srcOrd="4" destOrd="0" presId="urn:microsoft.com/office/officeart/2024/3/layout/verticalVisualTextBlock1"/>
    <dgm:cxn modelId="{F8E73F04-D9FC-43E0-BE05-1D2A3EADA45B}" type="presParOf" srcId="{28B728EE-EFBD-4CB5-8CF4-D756035FE70D}" destId="{03146BD4-7E1D-454B-859F-B89208AE0E4A}" srcOrd="0" destOrd="0" presId="urn:microsoft.com/office/officeart/2024/3/layout/verticalVisualTextBlock1"/>
    <dgm:cxn modelId="{8401D6CD-2C50-4757-8FB2-026C8588E6DF}" type="presParOf" srcId="{28B728EE-EFBD-4CB5-8CF4-D756035FE70D}" destId="{12F34856-4634-44A2-A9DD-31DD07F57872}" srcOrd="1" destOrd="0" presId="urn:microsoft.com/office/officeart/2024/3/layout/verticalVisualTextBlock1"/>
    <dgm:cxn modelId="{4A81BABC-4E51-405B-A9C0-9423B093FD02}" type="presParOf" srcId="{28B728EE-EFBD-4CB5-8CF4-D756035FE70D}" destId="{7E6EE041-956B-49F1-94F9-11F688ED3ADF}"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F9A3F0-43A6-4B9F-8814-930DF7E4CE65}"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IL"/>
        </a:p>
      </dgm:t>
    </dgm:pt>
    <dgm:pt modelId="{2534A27D-2431-4D74-A6CF-BFA75B4EB472}">
      <dgm:prSet/>
      <dgm:spPr/>
      <dgm:t>
        <a:bodyPr/>
        <a:lstStyle/>
        <a:p>
          <a:pPr>
            <a:lnSpc>
              <a:spcPct val="100000"/>
            </a:lnSpc>
            <a:defRPr b="1"/>
          </a:pPr>
          <a:r>
            <a:rPr lang="en-IL"/>
            <a:t>חימום סולארי</a:t>
          </a:r>
        </a:p>
      </dgm:t>
    </dgm:pt>
    <dgm:pt modelId="{91482DD4-2CE6-4B69-BCE6-F9210E7E33CC}" type="parTrans" cxnId="{0832B11B-BA21-4172-BC65-33EA25542662}">
      <dgm:prSet/>
      <dgm:spPr/>
      <dgm:t>
        <a:bodyPr/>
        <a:lstStyle/>
        <a:p>
          <a:endParaRPr lang="en-IL"/>
        </a:p>
      </dgm:t>
    </dgm:pt>
    <dgm:pt modelId="{A227FCFB-91F2-4BCD-9049-213513C11D9B}" type="sibTrans" cxnId="{0832B11B-BA21-4172-BC65-33EA25542662}">
      <dgm:prSet/>
      <dgm:spPr/>
      <dgm:t>
        <a:bodyPr/>
        <a:lstStyle/>
        <a:p>
          <a:pPr>
            <a:lnSpc>
              <a:spcPct val="100000"/>
            </a:lnSpc>
            <a:defRPr b="1"/>
          </a:pPr>
          <a:endParaRPr lang="en-IL"/>
        </a:p>
      </dgm:t>
    </dgm:pt>
    <dgm:pt modelId="{A1E18708-7217-45C3-B52C-BD0318414C46}">
      <dgm:prSet/>
      <dgm:spPr/>
      <dgm:t>
        <a:bodyPr/>
        <a:lstStyle/>
        <a:p>
          <a:pPr>
            <a:lnSpc>
              <a:spcPct val="100000"/>
            </a:lnSpc>
          </a:pPr>
          <a:r>
            <a:rPr lang="en-IL"/>
            <a:t>חימום סולארי הוא שיטה יעילה לניצול אנרגיה מהשמש לחימום הבית, חוסך בחשמל ומפחית עלויות אנרגיה.</a:t>
          </a:r>
        </a:p>
      </dgm:t>
    </dgm:pt>
    <dgm:pt modelId="{95365733-D82B-40A5-8502-941D19BE1DBC}" type="parTrans" cxnId="{D55E2DE4-86C1-4797-892D-6F8FF715FF8F}">
      <dgm:prSet/>
      <dgm:spPr/>
      <dgm:t>
        <a:bodyPr/>
        <a:lstStyle/>
        <a:p>
          <a:endParaRPr lang="en-IL"/>
        </a:p>
      </dgm:t>
    </dgm:pt>
    <dgm:pt modelId="{044FB108-77C6-4DEA-81A8-AD3B255D92C8}" type="sibTrans" cxnId="{D55E2DE4-86C1-4797-892D-6F8FF715FF8F}">
      <dgm:prSet/>
      <dgm:spPr/>
      <dgm:t>
        <a:bodyPr/>
        <a:lstStyle/>
        <a:p>
          <a:endParaRPr lang="en-IL"/>
        </a:p>
      </dgm:t>
    </dgm:pt>
    <dgm:pt modelId="{6ADAF37B-7D10-453A-BE30-9C9C6BB9F97F}">
      <dgm:prSet/>
      <dgm:spPr/>
      <dgm:t>
        <a:bodyPr/>
        <a:lstStyle/>
        <a:p>
          <a:pPr>
            <a:lnSpc>
              <a:spcPct val="100000"/>
            </a:lnSpc>
            <a:defRPr b="1"/>
          </a:pPr>
          <a:r>
            <a:rPr lang="en-IL"/>
            <a:t>בידוד תרמי</a:t>
          </a:r>
        </a:p>
      </dgm:t>
    </dgm:pt>
    <dgm:pt modelId="{96B01252-39CC-4080-B5F5-1D23A0FC5444}" type="parTrans" cxnId="{EE302827-E0AB-47AF-9107-FE322F7B73BC}">
      <dgm:prSet/>
      <dgm:spPr/>
      <dgm:t>
        <a:bodyPr/>
        <a:lstStyle/>
        <a:p>
          <a:endParaRPr lang="en-IL"/>
        </a:p>
      </dgm:t>
    </dgm:pt>
    <dgm:pt modelId="{71DE8202-F44C-413A-B92F-B842DE7434EF}" type="sibTrans" cxnId="{EE302827-E0AB-47AF-9107-FE322F7B73BC}">
      <dgm:prSet/>
      <dgm:spPr/>
      <dgm:t>
        <a:bodyPr/>
        <a:lstStyle/>
        <a:p>
          <a:pPr>
            <a:lnSpc>
              <a:spcPct val="100000"/>
            </a:lnSpc>
            <a:defRPr b="1"/>
          </a:pPr>
          <a:endParaRPr lang="en-IL"/>
        </a:p>
      </dgm:t>
    </dgm:pt>
    <dgm:pt modelId="{1202EB45-7278-44F1-8B00-EB866AAECDCD}">
      <dgm:prSet/>
      <dgm:spPr/>
      <dgm:t>
        <a:bodyPr/>
        <a:lstStyle/>
        <a:p>
          <a:pPr>
            <a:lnSpc>
              <a:spcPct val="100000"/>
            </a:lnSpc>
          </a:pPr>
          <a:r>
            <a:rPr lang="en-IL"/>
            <a:t>בידוד תרמי מונע בריחת חום מהבית, ובכך משפר את יעילות החימום והקירור גם יחד.</a:t>
          </a:r>
        </a:p>
      </dgm:t>
    </dgm:pt>
    <dgm:pt modelId="{40566257-1FE3-4C43-ABB4-A0F7B748070D}" type="parTrans" cxnId="{179ED4E8-94AE-4F9C-8E47-955FEE319973}">
      <dgm:prSet/>
      <dgm:spPr/>
      <dgm:t>
        <a:bodyPr/>
        <a:lstStyle/>
        <a:p>
          <a:endParaRPr lang="en-IL"/>
        </a:p>
      </dgm:t>
    </dgm:pt>
    <dgm:pt modelId="{21CFE748-2595-4225-B0F3-3BB3E68D07C9}" type="sibTrans" cxnId="{179ED4E8-94AE-4F9C-8E47-955FEE319973}">
      <dgm:prSet/>
      <dgm:spPr/>
      <dgm:t>
        <a:bodyPr/>
        <a:lstStyle/>
        <a:p>
          <a:endParaRPr lang="en-IL"/>
        </a:p>
      </dgm:t>
    </dgm:pt>
    <dgm:pt modelId="{02907B5E-9F38-4E20-BEC9-E9B7DDB5A119}">
      <dgm:prSet/>
      <dgm:spPr/>
      <dgm:t>
        <a:bodyPr/>
        <a:lstStyle/>
        <a:p>
          <a:pPr>
            <a:lnSpc>
              <a:spcPct val="100000"/>
            </a:lnSpc>
            <a:defRPr b="1"/>
          </a:pPr>
          <a:r>
            <a:rPr lang="en-IL"/>
            <a:t>שימוש נכון במזגן</a:t>
          </a:r>
        </a:p>
      </dgm:t>
    </dgm:pt>
    <dgm:pt modelId="{AF188E42-198A-494B-9F69-280F4391D3C7}" type="parTrans" cxnId="{15B6A5B1-36DF-46A4-B631-3CFA1F77BF34}">
      <dgm:prSet/>
      <dgm:spPr/>
      <dgm:t>
        <a:bodyPr/>
        <a:lstStyle/>
        <a:p>
          <a:endParaRPr lang="en-IL"/>
        </a:p>
      </dgm:t>
    </dgm:pt>
    <dgm:pt modelId="{04264961-B726-4794-BBFB-7910A290B035}" type="sibTrans" cxnId="{15B6A5B1-36DF-46A4-B631-3CFA1F77BF34}">
      <dgm:prSet/>
      <dgm:spPr/>
      <dgm:t>
        <a:bodyPr/>
        <a:lstStyle/>
        <a:p>
          <a:endParaRPr lang="en-IL"/>
        </a:p>
      </dgm:t>
    </dgm:pt>
    <dgm:pt modelId="{D3354C64-57B7-49C2-8D4C-A740283891D3}">
      <dgm:prSet/>
      <dgm:spPr/>
      <dgm:t>
        <a:bodyPr/>
        <a:lstStyle/>
        <a:p>
          <a:pPr>
            <a:lnSpc>
              <a:spcPct val="100000"/>
            </a:lnSpc>
          </a:pPr>
          <a:r>
            <a:rPr lang="en-IL"/>
            <a:t>שימוש נכון במזגן כולל הגדרות מתאימות, אשר יכולות לשפר את נוחות הבית ולצמצם צריכת אנרגיה.</a:t>
          </a:r>
        </a:p>
      </dgm:t>
    </dgm:pt>
    <dgm:pt modelId="{574BD1A5-CD7A-45C6-AA68-F8B6A46A542E}" type="parTrans" cxnId="{91E57DD5-99F6-4CEE-8AFC-CD6BA65F33BA}">
      <dgm:prSet/>
      <dgm:spPr/>
      <dgm:t>
        <a:bodyPr/>
        <a:lstStyle/>
        <a:p>
          <a:endParaRPr lang="en-IL"/>
        </a:p>
      </dgm:t>
    </dgm:pt>
    <dgm:pt modelId="{CE48E034-2160-4C9E-AD28-EF1E022A5195}" type="sibTrans" cxnId="{91E57DD5-99F6-4CEE-8AFC-CD6BA65F33BA}">
      <dgm:prSet/>
      <dgm:spPr/>
      <dgm:t>
        <a:bodyPr/>
        <a:lstStyle/>
        <a:p>
          <a:endParaRPr lang="en-IL"/>
        </a:p>
      </dgm:t>
    </dgm:pt>
    <dgm:pt modelId="{5A2145F3-998A-4CF6-AD63-8BD45630DE1B}" type="pres">
      <dgm:prSet presAssocID="{73F9A3F0-43A6-4B9F-8814-930DF7E4CE65}" presName="Root" presStyleCnt="0">
        <dgm:presLayoutVars>
          <dgm:dir/>
          <dgm:resizeHandles val="exact"/>
        </dgm:presLayoutVars>
      </dgm:prSet>
      <dgm:spPr/>
    </dgm:pt>
    <dgm:pt modelId="{C9ADFCF7-4C70-4F19-A665-F28B44E5EB0F}" type="pres">
      <dgm:prSet presAssocID="{2534A27D-2431-4D74-A6CF-BFA75B4EB472}" presName="Composite" presStyleCnt="0"/>
      <dgm:spPr/>
    </dgm:pt>
    <dgm:pt modelId="{CBEC74DB-8A43-43C5-B6DE-DE4F42172D35}" type="pres">
      <dgm:prSet presAssocID="{2534A27D-2431-4D74-A6CF-BFA75B4EB472}"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33248" r="6" b="6"/>
          <a:stretch/>
        </a:blipFill>
      </dgm:spPr>
      <dgm:extLst>
        <a:ext uri="{E40237B7-FDA0-4F09-8148-C483321AD2D9}">
          <dgm14:cNvPr xmlns:dgm14="http://schemas.microsoft.com/office/drawing/2010/diagram" id="0" name="" descr="בית משפחתי ישן עם פאנל סולארי גדול על הגג"/>
        </a:ext>
      </dgm:extLst>
    </dgm:pt>
    <dgm:pt modelId="{B9584EC3-6A93-48CC-8692-ECD3E57F3078}" type="pres">
      <dgm:prSet presAssocID="{2534A27D-2431-4D74-A6CF-BFA75B4EB472}" presName="Subtitle" presStyleLbl="revTx" presStyleIdx="0" presStyleCnt="6">
        <dgm:presLayoutVars>
          <dgm:chMax val="0"/>
          <dgm:bulletEnabled/>
        </dgm:presLayoutVars>
      </dgm:prSet>
      <dgm:spPr/>
    </dgm:pt>
    <dgm:pt modelId="{E6E16A68-BDFE-49BA-8F3A-9FCF407EF223}" type="pres">
      <dgm:prSet presAssocID="{2534A27D-2431-4D74-A6CF-BFA75B4EB472}" presName="Description" presStyleLbl="revTx" presStyleIdx="1" presStyleCnt="6">
        <dgm:presLayoutVars>
          <dgm:bulletEnabled/>
        </dgm:presLayoutVars>
      </dgm:prSet>
      <dgm:spPr/>
    </dgm:pt>
    <dgm:pt modelId="{D56E7169-6E2B-413A-8E11-81C91B562D5C}" type="pres">
      <dgm:prSet presAssocID="{A227FCFB-91F2-4BCD-9049-213513C11D9B}" presName="sibTrans" presStyleLbl="sibTrans2D1" presStyleIdx="0" presStyleCnt="0"/>
      <dgm:spPr/>
    </dgm:pt>
    <dgm:pt modelId="{E6C2021E-C259-4C0C-B06E-76B2E0A4CAF8}" type="pres">
      <dgm:prSet presAssocID="{6ADAF37B-7D10-453A-BE30-9C9C6BB9F97F}" presName="Composite" presStyleCnt="0"/>
      <dgm:spPr/>
    </dgm:pt>
    <dgm:pt modelId="{169A0FD0-35C5-4559-93B3-87D428773025}" type="pres">
      <dgm:prSet presAssocID="{6ADAF37B-7D10-453A-BE30-9C9C6BB9F97F}"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5601" r="6393" b="-8"/>
          <a:stretch/>
        </a:blipFill>
      </dgm:spPr>
      <dgm:extLst>
        <a:ext uri="{E40237B7-FDA0-4F09-8148-C483321AD2D9}">
          <dgm14:cNvPr xmlns:dgm14="http://schemas.microsoft.com/office/drawing/2010/diagram" id="0" name="" descr="סולם בחדר חצי משופץ"/>
        </a:ext>
      </dgm:extLst>
    </dgm:pt>
    <dgm:pt modelId="{AE26A12F-48B2-46EC-8CE6-A6CF2AEA50C2}" type="pres">
      <dgm:prSet presAssocID="{6ADAF37B-7D10-453A-BE30-9C9C6BB9F97F}" presName="Subtitle" presStyleLbl="revTx" presStyleIdx="2" presStyleCnt="6">
        <dgm:presLayoutVars>
          <dgm:chMax val="0"/>
          <dgm:bulletEnabled/>
        </dgm:presLayoutVars>
      </dgm:prSet>
      <dgm:spPr/>
    </dgm:pt>
    <dgm:pt modelId="{6EBC9B4C-8064-4003-A3BF-6349CDEBCCBA}" type="pres">
      <dgm:prSet presAssocID="{6ADAF37B-7D10-453A-BE30-9C9C6BB9F97F}" presName="Description" presStyleLbl="revTx" presStyleIdx="3" presStyleCnt="6">
        <dgm:presLayoutVars>
          <dgm:bulletEnabled/>
        </dgm:presLayoutVars>
      </dgm:prSet>
      <dgm:spPr/>
    </dgm:pt>
    <dgm:pt modelId="{75DCDEC1-39DC-459C-BADB-2F195DEDEC62}" type="pres">
      <dgm:prSet presAssocID="{71DE8202-F44C-413A-B92F-B842DE7434EF}" presName="sibTrans" presStyleLbl="sibTrans2D1" presStyleIdx="0" presStyleCnt="0"/>
      <dgm:spPr/>
    </dgm:pt>
    <dgm:pt modelId="{28E2BE71-133F-4737-A1C9-C23CA26C3CFC}" type="pres">
      <dgm:prSet presAssocID="{02907B5E-9F38-4E20-BEC9-E9B7DDB5A119}" presName="Composite" presStyleCnt="0"/>
      <dgm:spPr/>
    </dgm:pt>
    <dgm:pt modelId="{AEB22269-5AF7-4158-BE15-FF7FCC7EBABE}" type="pres">
      <dgm:prSet presAssocID="{02907B5E-9F38-4E20-BEC9-E9B7DDB5A119}"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7301" r="15954" b="6"/>
          <a:stretch/>
        </a:blipFill>
      </dgm:spPr>
      <dgm:extLst>
        <a:ext uri="{E40237B7-FDA0-4F09-8148-C483321AD2D9}">
          <dgm14:cNvPr xmlns:dgm14="http://schemas.microsoft.com/office/drawing/2010/diagram" id="0" name="" descr="יחידה מעל החלון"/>
        </a:ext>
      </dgm:extLst>
    </dgm:pt>
    <dgm:pt modelId="{4A6ECB2B-6CB3-47DA-817E-25CD022DC8F3}" type="pres">
      <dgm:prSet presAssocID="{02907B5E-9F38-4E20-BEC9-E9B7DDB5A119}" presName="Subtitle" presStyleLbl="revTx" presStyleIdx="4" presStyleCnt="6">
        <dgm:presLayoutVars>
          <dgm:chMax val="0"/>
          <dgm:bulletEnabled/>
        </dgm:presLayoutVars>
      </dgm:prSet>
      <dgm:spPr/>
    </dgm:pt>
    <dgm:pt modelId="{6F4FF4EB-64F6-4A88-8000-9316D30C6466}" type="pres">
      <dgm:prSet presAssocID="{02907B5E-9F38-4E20-BEC9-E9B7DDB5A119}" presName="Description" presStyleLbl="revTx" presStyleIdx="5" presStyleCnt="6">
        <dgm:presLayoutVars>
          <dgm:bulletEnabled/>
        </dgm:presLayoutVars>
      </dgm:prSet>
      <dgm:spPr/>
    </dgm:pt>
  </dgm:ptLst>
  <dgm:cxnLst>
    <dgm:cxn modelId="{0832B11B-BA21-4172-BC65-33EA25542662}" srcId="{73F9A3F0-43A6-4B9F-8814-930DF7E4CE65}" destId="{2534A27D-2431-4D74-A6CF-BFA75B4EB472}" srcOrd="0" destOrd="0" parTransId="{91482DD4-2CE6-4B69-BCE6-F9210E7E33CC}" sibTransId="{A227FCFB-91F2-4BCD-9049-213513C11D9B}"/>
    <dgm:cxn modelId="{EE302827-E0AB-47AF-9107-FE322F7B73BC}" srcId="{73F9A3F0-43A6-4B9F-8814-930DF7E4CE65}" destId="{6ADAF37B-7D10-453A-BE30-9C9C6BB9F97F}" srcOrd="1" destOrd="0" parTransId="{96B01252-39CC-4080-B5F5-1D23A0FC5444}" sibTransId="{71DE8202-F44C-413A-B92F-B842DE7434EF}"/>
    <dgm:cxn modelId="{BCA7BB40-E8B3-4853-9CCF-BCD02A23D568}" type="presOf" srcId="{1202EB45-7278-44F1-8B00-EB866AAECDCD}" destId="{6EBC9B4C-8064-4003-A3BF-6349CDEBCCBA}" srcOrd="0" destOrd="0" presId="urn:microsoft.com/office/officeart/2024/3/layout/verticalVisualTextBlock1"/>
    <dgm:cxn modelId="{9D18395C-76B7-4EFD-B092-C5FE6C6DDAD0}" type="presOf" srcId="{73F9A3F0-43A6-4B9F-8814-930DF7E4CE65}" destId="{5A2145F3-998A-4CF6-AD63-8BD45630DE1B}" srcOrd="0" destOrd="0" presId="urn:microsoft.com/office/officeart/2024/3/layout/verticalVisualTextBlock1"/>
    <dgm:cxn modelId="{A368E847-CAE3-4259-B780-AF930D50F0F4}" type="presOf" srcId="{2534A27D-2431-4D74-A6CF-BFA75B4EB472}" destId="{B9584EC3-6A93-48CC-8692-ECD3E57F3078}" srcOrd="0" destOrd="0" presId="urn:microsoft.com/office/officeart/2024/3/layout/verticalVisualTextBlock1"/>
    <dgm:cxn modelId="{2FF24F69-4AEF-429B-B94A-EF6AB53979DB}" type="presOf" srcId="{A1E18708-7217-45C3-B52C-BD0318414C46}" destId="{E6E16A68-BDFE-49BA-8F3A-9FCF407EF223}" srcOrd="0" destOrd="0" presId="urn:microsoft.com/office/officeart/2024/3/layout/verticalVisualTextBlock1"/>
    <dgm:cxn modelId="{CB33774F-4C16-4374-AC7B-ADB4FCB548DD}" type="presOf" srcId="{D3354C64-57B7-49C2-8D4C-A740283891D3}" destId="{6F4FF4EB-64F6-4A88-8000-9316D30C6466}" srcOrd="0" destOrd="0" presId="urn:microsoft.com/office/officeart/2024/3/layout/verticalVisualTextBlock1"/>
    <dgm:cxn modelId="{DB94CE73-032D-4A26-A42D-6C4E3EF3727F}" type="presOf" srcId="{A227FCFB-91F2-4BCD-9049-213513C11D9B}" destId="{D56E7169-6E2B-413A-8E11-81C91B562D5C}" srcOrd="0" destOrd="0" presId="urn:microsoft.com/office/officeart/2024/3/layout/verticalVisualTextBlock1"/>
    <dgm:cxn modelId="{83E88977-FC0A-4076-A81F-ACB89ACF1B23}" type="presOf" srcId="{6ADAF37B-7D10-453A-BE30-9C9C6BB9F97F}" destId="{AE26A12F-48B2-46EC-8CE6-A6CF2AEA50C2}" srcOrd="0" destOrd="0" presId="urn:microsoft.com/office/officeart/2024/3/layout/verticalVisualTextBlock1"/>
    <dgm:cxn modelId="{15B6A5B1-36DF-46A4-B631-3CFA1F77BF34}" srcId="{73F9A3F0-43A6-4B9F-8814-930DF7E4CE65}" destId="{02907B5E-9F38-4E20-BEC9-E9B7DDB5A119}" srcOrd="2" destOrd="0" parTransId="{AF188E42-198A-494B-9F69-280F4391D3C7}" sibTransId="{04264961-B726-4794-BBFB-7910A290B035}"/>
    <dgm:cxn modelId="{EBD8C5BA-1E24-4E2D-9E52-22F5BB694BB5}" type="presOf" srcId="{02907B5E-9F38-4E20-BEC9-E9B7DDB5A119}" destId="{4A6ECB2B-6CB3-47DA-817E-25CD022DC8F3}" srcOrd="0" destOrd="0" presId="urn:microsoft.com/office/officeart/2024/3/layout/verticalVisualTextBlock1"/>
    <dgm:cxn modelId="{B37C36D5-77EC-42E1-A040-301B80F6B66E}" type="presOf" srcId="{71DE8202-F44C-413A-B92F-B842DE7434EF}" destId="{75DCDEC1-39DC-459C-BADB-2F195DEDEC62}" srcOrd="0" destOrd="0" presId="urn:microsoft.com/office/officeart/2024/3/layout/verticalVisualTextBlock1"/>
    <dgm:cxn modelId="{91E57DD5-99F6-4CEE-8AFC-CD6BA65F33BA}" srcId="{02907B5E-9F38-4E20-BEC9-E9B7DDB5A119}" destId="{D3354C64-57B7-49C2-8D4C-A740283891D3}" srcOrd="0" destOrd="0" parTransId="{574BD1A5-CD7A-45C6-AA68-F8B6A46A542E}" sibTransId="{CE48E034-2160-4C9E-AD28-EF1E022A5195}"/>
    <dgm:cxn modelId="{D55E2DE4-86C1-4797-892D-6F8FF715FF8F}" srcId="{2534A27D-2431-4D74-A6CF-BFA75B4EB472}" destId="{A1E18708-7217-45C3-B52C-BD0318414C46}" srcOrd="0" destOrd="0" parTransId="{95365733-D82B-40A5-8502-941D19BE1DBC}" sibTransId="{044FB108-77C6-4DEA-81A8-AD3B255D92C8}"/>
    <dgm:cxn modelId="{179ED4E8-94AE-4F9C-8E47-955FEE319973}" srcId="{6ADAF37B-7D10-453A-BE30-9C9C6BB9F97F}" destId="{1202EB45-7278-44F1-8B00-EB866AAECDCD}" srcOrd="0" destOrd="0" parTransId="{40566257-1FE3-4C43-ABB4-A0F7B748070D}" sibTransId="{21CFE748-2595-4225-B0F3-3BB3E68D07C9}"/>
    <dgm:cxn modelId="{E93066E7-5AD4-4D58-8B63-AEBF13D41401}" type="presParOf" srcId="{5A2145F3-998A-4CF6-AD63-8BD45630DE1B}" destId="{C9ADFCF7-4C70-4F19-A665-F28B44E5EB0F}" srcOrd="0" destOrd="0" presId="urn:microsoft.com/office/officeart/2024/3/layout/verticalVisualTextBlock1"/>
    <dgm:cxn modelId="{E18605AF-AE51-4BE3-A296-D5A2EA90085F}" type="presParOf" srcId="{C9ADFCF7-4C70-4F19-A665-F28B44E5EB0F}" destId="{CBEC74DB-8A43-43C5-B6DE-DE4F42172D35}" srcOrd="0" destOrd="0" presId="urn:microsoft.com/office/officeart/2024/3/layout/verticalVisualTextBlock1"/>
    <dgm:cxn modelId="{DE69ACC1-D000-4910-BFA6-3F262A618DE1}" type="presParOf" srcId="{C9ADFCF7-4C70-4F19-A665-F28B44E5EB0F}" destId="{B9584EC3-6A93-48CC-8692-ECD3E57F3078}" srcOrd="1" destOrd="0" presId="urn:microsoft.com/office/officeart/2024/3/layout/verticalVisualTextBlock1"/>
    <dgm:cxn modelId="{50166D4F-6F9B-474E-B3CA-E3DB4B54B327}" type="presParOf" srcId="{C9ADFCF7-4C70-4F19-A665-F28B44E5EB0F}" destId="{E6E16A68-BDFE-49BA-8F3A-9FCF407EF223}" srcOrd="2" destOrd="0" presId="urn:microsoft.com/office/officeart/2024/3/layout/verticalVisualTextBlock1"/>
    <dgm:cxn modelId="{4A94F759-85E5-4171-86A1-7AEB62DC9DD0}" type="presParOf" srcId="{5A2145F3-998A-4CF6-AD63-8BD45630DE1B}" destId="{D56E7169-6E2B-413A-8E11-81C91B562D5C}" srcOrd="1" destOrd="0" presId="urn:microsoft.com/office/officeart/2024/3/layout/verticalVisualTextBlock1"/>
    <dgm:cxn modelId="{F3E26530-0340-4666-8067-A64397A2E6F3}" type="presParOf" srcId="{5A2145F3-998A-4CF6-AD63-8BD45630DE1B}" destId="{E6C2021E-C259-4C0C-B06E-76B2E0A4CAF8}" srcOrd="2" destOrd="0" presId="urn:microsoft.com/office/officeart/2024/3/layout/verticalVisualTextBlock1"/>
    <dgm:cxn modelId="{09BC3373-9210-419F-8779-01B9669E030A}" type="presParOf" srcId="{E6C2021E-C259-4C0C-B06E-76B2E0A4CAF8}" destId="{169A0FD0-35C5-4559-93B3-87D428773025}" srcOrd="0" destOrd="0" presId="urn:microsoft.com/office/officeart/2024/3/layout/verticalVisualTextBlock1"/>
    <dgm:cxn modelId="{27C08DD8-02B4-4B28-9CCC-E64D72B178AA}" type="presParOf" srcId="{E6C2021E-C259-4C0C-B06E-76B2E0A4CAF8}" destId="{AE26A12F-48B2-46EC-8CE6-A6CF2AEA50C2}" srcOrd="1" destOrd="0" presId="urn:microsoft.com/office/officeart/2024/3/layout/verticalVisualTextBlock1"/>
    <dgm:cxn modelId="{8D5788BC-65BC-4144-97B5-C973EE64603E}" type="presParOf" srcId="{E6C2021E-C259-4C0C-B06E-76B2E0A4CAF8}" destId="{6EBC9B4C-8064-4003-A3BF-6349CDEBCCBA}" srcOrd="2" destOrd="0" presId="urn:microsoft.com/office/officeart/2024/3/layout/verticalVisualTextBlock1"/>
    <dgm:cxn modelId="{CC93D12F-FA2B-4173-AC8A-8512E170E5C4}" type="presParOf" srcId="{5A2145F3-998A-4CF6-AD63-8BD45630DE1B}" destId="{75DCDEC1-39DC-459C-BADB-2F195DEDEC62}" srcOrd="3" destOrd="0" presId="urn:microsoft.com/office/officeart/2024/3/layout/verticalVisualTextBlock1"/>
    <dgm:cxn modelId="{75BD3C4E-B4C9-4991-9B7C-4D5BB0FCF592}" type="presParOf" srcId="{5A2145F3-998A-4CF6-AD63-8BD45630DE1B}" destId="{28E2BE71-133F-4737-A1C9-C23CA26C3CFC}" srcOrd="4" destOrd="0" presId="urn:microsoft.com/office/officeart/2024/3/layout/verticalVisualTextBlock1"/>
    <dgm:cxn modelId="{AD57D4EA-119B-4627-A2D2-2B5B1DBD9981}" type="presParOf" srcId="{28E2BE71-133F-4737-A1C9-C23CA26C3CFC}" destId="{AEB22269-5AF7-4158-BE15-FF7FCC7EBABE}" srcOrd="0" destOrd="0" presId="urn:microsoft.com/office/officeart/2024/3/layout/verticalVisualTextBlock1"/>
    <dgm:cxn modelId="{8EE23B9D-B48E-48A7-B2C1-52040222E6A1}" type="presParOf" srcId="{28E2BE71-133F-4737-A1C9-C23CA26C3CFC}" destId="{4A6ECB2B-6CB3-47DA-817E-25CD022DC8F3}" srcOrd="1" destOrd="0" presId="urn:microsoft.com/office/officeart/2024/3/layout/verticalVisualTextBlock1"/>
    <dgm:cxn modelId="{5C652913-11A2-4A51-A30B-D3F9D92DA98C}" type="presParOf" srcId="{28E2BE71-133F-4737-A1C9-C23CA26C3CFC}" destId="{6F4FF4EB-64F6-4A88-8000-9316D30C6466}"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C303AC-D63C-4A1E-804A-A405F26F3D0D}"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n-IL"/>
        </a:p>
      </dgm:t>
    </dgm:pt>
    <dgm:pt modelId="{308DE4D6-D434-44AA-B3AB-617374AFF2C7}">
      <dgm:prSet/>
      <dgm:spPr/>
      <dgm:t>
        <a:bodyPr/>
        <a:lstStyle/>
        <a:p>
          <a:pPr>
            <a:lnSpc>
              <a:spcPct val="100000"/>
            </a:lnSpc>
            <a:defRPr b="1"/>
          </a:pPr>
          <a:r>
            <a:rPr lang="en-IL"/>
            <a:t>גידול בעלי חיים</a:t>
          </a:r>
        </a:p>
      </dgm:t>
    </dgm:pt>
    <dgm:pt modelId="{7F4D686B-3F04-4259-8B9C-26A10760C04A}" type="parTrans" cxnId="{1FD5A7C9-E860-423C-90DC-9C0E6C7CC9FC}">
      <dgm:prSet/>
      <dgm:spPr/>
      <dgm:t>
        <a:bodyPr/>
        <a:lstStyle/>
        <a:p>
          <a:endParaRPr lang="en-IL"/>
        </a:p>
      </dgm:t>
    </dgm:pt>
    <dgm:pt modelId="{047065AC-16C2-4403-859D-09D854ADF286}" type="sibTrans" cxnId="{1FD5A7C9-E860-423C-90DC-9C0E6C7CC9FC}">
      <dgm:prSet/>
      <dgm:spPr/>
      <dgm:t>
        <a:bodyPr/>
        <a:lstStyle/>
        <a:p>
          <a:pPr>
            <a:lnSpc>
              <a:spcPct val="100000"/>
            </a:lnSpc>
            <a:defRPr b="1"/>
          </a:pPr>
          <a:endParaRPr lang="en-IL"/>
        </a:p>
      </dgm:t>
    </dgm:pt>
    <dgm:pt modelId="{203FB8AF-D2AF-4BDF-B6BC-33CFD4E48F8F}">
      <dgm:prSet/>
      <dgm:spPr/>
      <dgm:t>
        <a:bodyPr/>
        <a:lstStyle/>
        <a:p>
          <a:pPr>
            <a:lnSpc>
              <a:spcPct val="100000"/>
            </a:lnSpc>
          </a:pPr>
          <a:r>
            <a:rPr lang="en-IL"/>
            <a:t>גידול בעלי חיים משפיע משמעותית על הסביבה, כולל פגיעה באקלים ופגיעות במערכות אקולוגיות.</a:t>
          </a:r>
        </a:p>
      </dgm:t>
    </dgm:pt>
    <dgm:pt modelId="{79A10BB7-3271-4C77-A5CC-37641122EE35}" type="parTrans" cxnId="{12149491-5DF6-4992-B406-13E741CAAC3C}">
      <dgm:prSet/>
      <dgm:spPr/>
      <dgm:t>
        <a:bodyPr/>
        <a:lstStyle/>
        <a:p>
          <a:endParaRPr lang="en-IL"/>
        </a:p>
      </dgm:t>
    </dgm:pt>
    <dgm:pt modelId="{DDF647BD-7769-4BB5-9865-30CB2D7BB870}" type="sibTrans" cxnId="{12149491-5DF6-4992-B406-13E741CAAC3C}">
      <dgm:prSet/>
      <dgm:spPr/>
      <dgm:t>
        <a:bodyPr/>
        <a:lstStyle/>
        <a:p>
          <a:endParaRPr lang="en-IL"/>
        </a:p>
      </dgm:t>
    </dgm:pt>
    <dgm:pt modelId="{532A2CCF-BC76-46A1-974F-B08F41D4A180}">
      <dgm:prSet/>
      <dgm:spPr/>
      <dgm:t>
        <a:bodyPr/>
        <a:lstStyle/>
        <a:p>
          <a:pPr>
            <a:lnSpc>
              <a:spcPct val="100000"/>
            </a:lnSpc>
            <a:defRPr b="1"/>
          </a:pPr>
          <a:r>
            <a:rPr lang="en-IL"/>
            <a:t>שימוש בחומרי הדברה</a:t>
          </a:r>
        </a:p>
      </dgm:t>
    </dgm:pt>
    <dgm:pt modelId="{E85E6F86-2143-4596-8002-3BCC63A8AE67}" type="parTrans" cxnId="{D1A94949-1686-48DE-AE3A-FF37B2C01C64}">
      <dgm:prSet/>
      <dgm:spPr/>
      <dgm:t>
        <a:bodyPr/>
        <a:lstStyle/>
        <a:p>
          <a:endParaRPr lang="en-IL"/>
        </a:p>
      </dgm:t>
    </dgm:pt>
    <dgm:pt modelId="{E1B6F0F8-9C14-4B33-8003-A81D884D598A}" type="sibTrans" cxnId="{D1A94949-1686-48DE-AE3A-FF37B2C01C64}">
      <dgm:prSet/>
      <dgm:spPr/>
      <dgm:t>
        <a:bodyPr/>
        <a:lstStyle/>
        <a:p>
          <a:pPr>
            <a:lnSpc>
              <a:spcPct val="100000"/>
            </a:lnSpc>
            <a:defRPr b="1"/>
          </a:pPr>
          <a:endParaRPr lang="en-IL"/>
        </a:p>
      </dgm:t>
    </dgm:pt>
    <dgm:pt modelId="{8B682467-3605-490D-B36B-6C67B739AB8C}">
      <dgm:prSet/>
      <dgm:spPr/>
      <dgm:t>
        <a:bodyPr/>
        <a:lstStyle/>
        <a:p>
          <a:pPr>
            <a:lnSpc>
              <a:spcPct val="100000"/>
            </a:lnSpc>
          </a:pPr>
          <a:r>
            <a:rPr lang="en-IL"/>
            <a:t>שימוש בחומרי הדברה עלול להזיק למגוון הביולוגי ולגרום לבעיות בריאותיות לאדם ולסביבה.</a:t>
          </a:r>
        </a:p>
      </dgm:t>
    </dgm:pt>
    <dgm:pt modelId="{9D905F53-F11C-4F82-A03F-04A156261101}" type="parTrans" cxnId="{3AF6965A-E9F8-4F77-95E9-EF42CE8E0EEB}">
      <dgm:prSet/>
      <dgm:spPr/>
      <dgm:t>
        <a:bodyPr/>
        <a:lstStyle/>
        <a:p>
          <a:endParaRPr lang="en-IL"/>
        </a:p>
      </dgm:t>
    </dgm:pt>
    <dgm:pt modelId="{0170539D-9D9C-407B-ACCD-14E865A81EF1}" type="sibTrans" cxnId="{3AF6965A-E9F8-4F77-95E9-EF42CE8E0EEB}">
      <dgm:prSet/>
      <dgm:spPr/>
      <dgm:t>
        <a:bodyPr/>
        <a:lstStyle/>
        <a:p>
          <a:endParaRPr lang="en-IL"/>
        </a:p>
      </dgm:t>
    </dgm:pt>
    <dgm:pt modelId="{BA7F4186-6B44-40E1-A411-B5C16B6C1A41}">
      <dgm:prSet/>
      <dgm:spPr/>
      <dgm:t>
        <a:bodyPr/>
        <a:lstStyle/>
        <a:p>
          <a:pPr>
            <a:lnSpc>
              <a:spcPct val="100000"/>
            </a:lnSpc>
            <a:defRPr b="1"/>
          </a:pPr>
          <a:r>
            <a:rPr lang="en-IL"/>
            <a:t>קיימות בתעשיית המזון</a:t>
          </a:r>
        </a:p>
      </dgm:t>
    </dgm:pt>
    <dgm:pt modelId="{14F18935-8062-4138-8356-00019E0EF8BA}" type="parTrans" cxnId="{AD05C036-29D8-4511-8B6B-A74212EDD8CE}">
      <dgm:prSet/>
      <dgm:spPr/>
      <dgm:t>
        <a:bodyPr/>
        <a:lstStyle/>
        <a:p>
          <a:endParaRPr lang="en-IL"/>
        </a:p>
      </dgm:t>
    </dgm:pt>
    <dgm:pt modelId="{61D2E72C-9175-4390-82A1-74BE0566D78E}" type="sibTrans" cxnId="{AD05C036-29D8-4511-8B6B-A74212EDD8CE}">
      <dgm:prSet/>
      <dgm:spPr/>
      <dgm:t>
        <a:bodyPr/>
        <a:lstStyle/>
        <a:p>
          <a:endParaRPr lang="en-IL"/>
        </a:p>
      </dgm:t>
    </dgm:pt>
    <dgm:pt modelId="{393BA66C-A24A-4795-A9D5-B6B9E599AC5F}">
      <dgm:prSet/>
      <dgm:spPr/>
      <dgm:t>
        <a:bodyPr/>
        <a:lstStyle/>
        <a:p>
          <a:pPr>
            <a:lnSpc>
              <a:spcPct val="100000"/>
            </a:lnSpc>
          </a:pPr>
          <a:r>
            <a:rPr lang="en-IL"/>
            <a:t>הבנת הקשרים בין תעשיית המזון לקיימות חיונית לפיתוח שיטות גידול וצריכה אחראיות יותר.</a:t>
          </a:r>
        </a:p>
      </dgm:t>
    </dgm:pt>
    <dgm:pt modelId="{139D056F-0501-47AC-A4F2-563B976C3896}" type="parTrans" cxnId="{68F87540-EB48-41B2-900F-BA10D7276255}">
      <dgm:prSet/>
      <dgm:spPr/>
      <dgm:t>
        <a:bodyPr/>
        <a:lstStyle/>
        <a:p>
          <a:endParaRPr lang="en-IL"/>
        </a:p>
      </dgm:t>
    </dgm:pt>
    <dgm:pt modelId="{F29418CA-AD6B-4538-A722-0653D45A6CED}" type="sibTrans" cxnId="{68F87540-EB48-41B2-900F-BA10D7276255}">
      <dgm:prSet/>
      <dgm:spPr/>
      <dgm:t>
        <a:bodyPr/>
        <a:lstStyle/>
        <a:p>
          <a:endParaRPr lang="en-IL"/>
        </a:p>
      </dgm:t>
    </dgm:pt>
    <dgm:pt modelId="{8C3C0955-CB78-4C51-A0EC-81567CAD29D6}" type="pres">
      <dgm:prSet presAssocID="{53C303AC-D63C-4A1E-804A-A405F26F3D0D}" presName="Root" presStyleCnt="0">
        <dgm:presLayoutVars>
          <dgm:dir/>
          <dgm:resizeHandles val="exact"/>
        </dgm:presLayoutVars>
      </dgm:prSet>
      <dgm:spPr/>
    </dgm:pt>
    <dgm:pt modelId="{44AA4B4B-8FFE-4225-B51E-265E6A2787DA}" type="pres">
      <dgm:prSet presAssocID="{308DE4D6-D434-44AA-B3AB-617374AFF2C7}" presName="Composite" presStyleCnt="0"/>
      <dgm:spPr/>
    </dgm:pt>
    <dgm:pt modelId="{C440FCBD-4CD1-4103-B2C7-FCD79C5F54E5}" type="pres">
      <dgm:prSet presAssocID="{308DE4D6-D434-44AA-B3AB-617374AFF2C7}"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1845" r="21409" b="6"/>
          <a:stretch/>
        </a:blipFill>
      </dgm:spPr>
      <dgm:extLst>
        <a:ext uri="{E40237B7-FDA0-4F09-8148-C483321AD2D9}">
          <dgm14:cNvPr xmlns:dgm14="http://schemas.microsoft.com/office/drawing/2010/diagram" id="0" name="" descr="פרות בחווה"/>
        </a:ext>
      </dgm:extLst>
    </dgm:pt>
    <dgm:pt modelId="{42AFB7F4-C004-4E78-86B8-8C4424DB1E44}" type="pres">
      <dgm:prSet presAssocID="{308DE4D6-D434-44AA-B3AB-617374AFF2C7}" presName="Subtitle" presStyleLbl="revTx" presStyleIdx="0" presStyleCnt="6">
        <dgm:presLayoutVars>
          <dgm:chMax val="0"/>
          <dgm:bulletEnabled/>
        </dgm:presLayoutVars>
      </dgm:prSet>
      <dgm:spPr/>
    </dgm:pt>
    <dgm:pt modelId="{A838BA24-4071-46A4-8675-AA4307701A3A}" type="pres">
      <dgm:prSet presAssocID="{308DE4D6-D434-44AA-B3AB-617374AFF2C7}" presName="Description" presStyleLbl="revTx" presStyleIdx="1" presStyleCnt="6">
        <dgm:presLayoutVars>
          <dgm:bulletEnabled/>
        </dgm:presLayoutVars>
      </dgm:prSet>
      <dgm:spPr/>
    </dgm:pt>
    <dgm:pt modelId="{43695E23-D423-4199-B245-51C43DD08491}" type="pres">
      <dgm:prSet presAssocID="{047065AC-16C2-4403-859D-09D854ADF286}" presName="sibTrans" presStyleLbl="sibTrans2D1" presStyleIdx="0" presStyleCnt="0"/>
      <dgm:spPr/>
    </dgm:pt>
    <dgm:pt modelId="{EBDD0128-CF1A-441E-82DF-4BE6A2A9A6E7}" type="pres">
      <dgm:prSet presAssocID="{532A2CCF-BC76-46A1-974F-B08F41D4A180}" presName="Composite" presStyleCnt="0"/>
      <dgm:spPr/>
    </dgm:pt>
    <dgm:pt modelId="{DD795303-1A09-4667-94B3-9E5C228E827B}" type="pres">
      <dgm:prSet presAssocID="{532A2CCF-BC76-46A1-974F-B08F41D4A180}"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6276" r="16978" b="6"/>
          <a:stretch/>
        </a:blipFill>
      </dgm:spPr>
      <dgm:extLst>
        <a:ext uri="{E40237B7-FDA0-4F09-8148-C483321AD2D9}">
          <dgm14:cNvPr xmlns:dgm14="http://schemas.microsoft.com/office/drawing/2010/diagram" id="0" name="" descr="שדה השקיה"/>
        </a:ext>
      </dgm:extLst>
    </dgm:pt>
    <dgm:pt modelId="{D5465FCB-F12C-4277-86B8-A608A32612CF}" type="pres">
      <dgm:prSet presAssocID="{532A2CCF-BC76-46A1-974F-B08F41D4A180}" presName="Subtitle" presStyleLbl="revTx" presStyleIdx="2" presStyleCnt="6">
        <dgm:presLayoutVars>
          <dgm:chMax val="0"/>
          <dgm:bulletEnabled/>
        </dgm:presLayoutVars>
      </dgm:prSet>
      <dgm:spPr/>
    </dgm:pt>
    <dgm:pt modelId="{2DE311E6-1933-4C46-A659-2D4A5042B52F}" type="pres">
      <dgm:prSet presAssocID="{532A2CCF-BC76-46A1-974F-B08F41D4A180}" presName="Description" presStyleLbl="revTx" presStyleIdx="3" presStyleCnt="6">
        <dgm:presLayoutVars>
          <dgm:bulletEnabled/>
        </dgm:presLayoutVars>
      </dgm:prSet>
      <dgm:spPr/>
    </dgm:pt>
    <dgm:pt modelId="{0F24CC58-355A-4664-AF8D-84DED4E29617}" type="pres">
      <dgm:prSet presAssocID="{E1B6F0F8-9C14-4B33-8003-A81D884D598A}" presName="sibTrans" presStyleLbl="sibTrans2D1" presStyleIdx="0" presStyleCnt="0"/>
      <dgm:spPr/>
    </dgm:pt>
    <dgm:pt modelId="{D95EFFEC-1991-44F4-B5E7-03FF06D01F9C}" type="pres">
      <dgm:prSet presAssocID="{BA7F4186-6B44-40E1-A411-B5C16B6C1A41}" presName="Composite" presStyleCnt="0"/>
      <dgm:spPr/>
    </dgm:pt>
    <dgm:pt modelId="{262CF7A3-C775-4DA7-8AA5-1C07E3DC1986}" type="pres">
      <dgm:prSet presAssocID="{BA7F4186-6B44-40E1-A411-B5C16B6C1A41}"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0559" r="23687" b="-7"/>
          <a:stretch/>
        </a:blipFill>
      </dgm:spPr>
      <dgm:extLst>
        <a:ext uri="{E40237B7-FDA0-4F09-8148-C483321AD2D9}">
          <dgm14:cNvPr xmlns:dgm14="http://schemas.microsoft.com/office/drawing/2010/diagram" id="0" name="" descr="חקלאים אוספים ירקות"/>
        </a:ext>
      </dgm:extLst>
    </dgm:pt>
    <dgm:pt modelId="{0A2CF38B-3630-47AE-A94D-B34D47DEE423}" type="pres">
      <dgm:prSet presAssocID="{BA7F4186-6B44-40E1-A411-B5C16B6C1A41}" presName="Subtitle" presStyleLbl="revTx" presStyleIdx="4" presStyleCnt="6">
        <dgm:presLayoutVars>
          <dgm:chMax val="0"/>
          <dgm:bulletEnabled/>
        </dgm:presLayoutVars>
      </dgm:prSet>
      <dgm:spPr/>
    </dgm:pt>
    <dgm:pt modelId="{4665FB8D-9730-482E-A2A3-0614F3B9AD28}" type="pres">
      <dgm:prSet presAssocID="{BA7F4186-6B44-40E1-A411-B5C16B6C1A41}" presName="Description" presStyleLbl="revTx" presStyleIdx="5" presStyleCnt="6">
        <dgm:presLayoutVars>
          <dgm:bulletEnabled/>
        </dgm:presLayoutVars>
      </dgm:prSet>
      <dgm:spPr/>
    </dgm:pt>
  </dgm:ptLst>
  <dgm:cxnLst>
    <dgm:cxn modelId="{79355E14-0F0B-4200-8B3A-4CE922826AFB}" type="presOf" srcId="{E1B6F0F8-9C14-4B33-8003-A81D884D598A}" destId="{0F24CC58-355A-4664-AF8D-84DED4E29617}" srcOrd="0" destOrd="0" presId="urn:microsoft.com/office/officeart/2024/3/layout/verticalVisualTextBlock1"/>
    <dgm:cxn modelId="{AD05C036-29D8-4511-8B6B-A74212EDD8CE}" srcId="{53C303AC-D63C-4A1E-804A-A405F26F3D0D}" destId="{BA7F4186-6B44-40E1-A411-B5C16B6C1A41}" srcOrd="2" destOrd="0" parTransId="{14F18935-8062-4138-8356-00019E0EF8BA}" sibTransId="{61D2E72C-9175-4390-82A1-74BE0566D78E}"/>
    <dgm:cxn modelId="{68F87540-EB48-41B2-900F-BA10D7276255}" srcId="{BA7F4186-6B44-40E1-A411-B5C16B6C1A41}" destId="{393BA66C-A24A-4795-A9D5-B6B9E599AC5F}" srcOrd="0" destOrd="0" parTransId="{139D056F-0501-47AC-A4F2-563B976C3896}" sibTransId="{F29418CA-AD6B-4538-A722-0653D45A6CED}"/>
    <dgm:cxn modelId="{388D9968-2B72-4747-9342-7F444F64AC5C}" type="presOf" srcId="{393BA66C-A24A-4795-A9D5-B6B9E599AC5F}" destId="{4665FB8D-9730-482E-A2A3-0614F3B9AD28}" srcOrd="0" destOrd="0" presId="urn:microsoft.com/office/officeart/2024/3/layout/verticalVisualTextBlock1"/>
    <dgm:cxn modelId="{D1A94949-1686-48DE-AE3A-FF37B2C01C64}" srcId="{53C303AC-D63C-4A1E-804A-A405F26F3D0D}" destId="{532A2CCF-BC76-46A1-974F-B08F41D4A180}" srcOrd="1" destOrd="0" parTransId="{E85E6F86-2143-4596-8002-3BCC63A8AE67}" sibTransId="{E1B6F0F8-9C14-4B33-8003-A81D884D598A}"/>
    <dgm:cxn modelId="{E9070B78-B7EC-469A-A93B-90E172783566}" type="presOf" srcId="{203FB8AF-D2AF-4BDF-B6BC-33CFD4E48F8F}" destId="{A838BA24-4071-46A4-8675-AA4307701A3A}" srcOrd="0" destOrd="0" presId="urn:microsoft.com/office/officeart/2024/3/layout/verticalVisualTextBlock1"/>
    <dgm:cxn modelId="{3AF6965A-E9F8-4F77-95E9-EF42CE8E0EEB}" srcId="{532A2CCF-BC76-46A1-974F-B08F41D4A180}" destId="{8B682467-3605-490D-B36B-6C67B739AB8C}" srcOrd="0" destOrd="0" parTransId="{9D905F53-F11C-4F82-A03F-04A156261101}" sibTransId="{0170539D-9D9C-407B-ACCD-14E865A81EF1}"/>
    <dgm:cxn modelId="{3B8BB286-8343-44FA-8DE8-F5D393C1D11E}" type="presOf" srcId="{532A2CCF-BC76-46A1-974F-B08F41D4A180}" destId="{D5465FCB-F12C-4277-86B8-A608A32612CF}" srcOrd="0" destOrd="0" presId="urn:microsoft.com/office/officeart/2024/3/layout/verticalVisualTextBlock1"/>
    <dgm:cxn modelId="{12149491-5DF6-4992-B406-13E741CAAC3C}" srcId="{308DE4D6-D434-44AA-B3AB-617374AFF2C7}" destId="{203FB8AF-D2AF-4BDF-B6BC-33CFD4E48F8F}" srcOrd="0" destOrd="0" parTransId="{79A10BB7-3271-4C77-A5CC-37641122EE35}" sibTransId="{DDF647BD-7769-4BB5-9865-30CB2D7BB870}"/>
    <dgm:cxn modelId="{2AA368AC-0F5E-41FD-AF67-73EF9893B449}" type="presOf" srcId="{8B682467-3605-490D-B36B-6C67B739AB8C}" destId="{2DE311E6-1933-4C46-A659-2D4A5042B52F}" srcOrd="0" destOrd="0" presId="urn:microsoft.com/office/officeart/2024/3/layout/verticalVisualTextBlock1"/>
    <dgm:cxn modelId="{556572B6-A764-447F-8E44-9F2102EAFD74}" type="presOf" srcId="{047065AC-16C2-4403-859D-09D854ADF286}" destId="{43695E23-D423-4199-B245-51C43DD08491}" srcOrd="0" destOrd="0" presId="urn:microsoft.com/office/officeart/2024/3/layout/verticalVisualTextBlock1"/>
    <dgm:cxn modelId="{1B19A0B7-2504-4C5A-8C11-2D32E25E039D}" type="presOf" srcId="{308DE4D6-D434-44AA-B3AB-617374AFF2C7}" destId="{42AFB7F4-C004-4E78-86B8-8C4424DB1E44}" srcOrd="0" destOrd="0" presId="urn:microsoft.com/office/officeart/2024/3/layout/verticalVisualTextBlock1"/>
    <dgm:cxn modelId="{1FD5A7C9-E860-423C-90DC-9C0E6C7CC9FC}" srcId="{53C303AC-D63C-4A1E-804A-A405F26F3D0D}" destId="{308DE4D6-D434-44AA-B3AB-617374AFF2C7}" srcOrd="0" destOrd="0" parTransId="{7F4D686B-3F04-4259-8B9C-26A10760C04A}" sibTransId="{047065AC-16C2-4403-859D-09D854ADF286}"/>
    <dgm:cxn modelId="{B5F6DCCF-57E7-416E-A7D8-0E034D20F8B6}" type="presOf" srcId="{BA7F4186-6B44-40E1-A411-B5C16B6C1A41}" destId="{0A2CF38B-3630-47AE-A94D-B34D47DEE423}" srcOrd="0" destOrd="0" presId="urn:microsoft.com/office/officeart/2024/3/layout/verticalVisualTextBlock1"/>
    <dgm:cxn modelId="{144201FB-FB81-4173-B136-DFB8D823F49F}" type="presOf" srcId="{53C303AC-D63C-4A1E-804A-A405F26F3D0D}" destId="{8C3C0955-CB78-4C51-A0EC-81567CAD29D6}" srcOrd="0" destOrd="0" presId="urn:microsoft.com/office/officeart/2024/3/layout/verticalVisualTextBlock1"/>
    <dgm:cxn modelId="{7A284688-513F-4A75-A0C2-84DCDF98B9F6}" type="presParOf" srcId="{8C3C0955-CB78-4C51-A0EC-81567CAD29D6}" destId="{44AA4B4B-8FFE-4225-B51E-265E6A2787DA}" srcOrd="0" destOrd="0" presId="urn:microsoft.com/office/officeart/2024/3/layout/verticalVisualTextBlock1"/>
    <dgm:cxn modelId="{1786C369-964B-462B-8DB4-0059DC69BD86}" type="presParOf" srcId="{44AA4B4B-8FFE-4225-B51E-265E6A2787DA}" destId="{C440FCBD-4CD1-4103-B2C7-FCD79C5F54E5}" srcOrd="0" destOrd="0" presId="urn:microsoft.com/office/officeart/2024/3/layout/verticalVisualTextBlock1"/>
    <dgm:cxn modelId="{7C57E381-2C7A-437A-8077-AA25153C834E}" type="presParOf" srcId="{44AA4B4B-8FFE-4225-B51E-265E6A2787DA}" destId="{42AFB7F4-C004-4E78-86B8-8C4424DB1E44}" srcOrd="1" destOrd="0" presId="urn:microsoft.com/office/officeart/2024/3/layout/verticalVisualTextBlock1"/>
    <dgm:cxn modelId="{DFFC5CD3-E994-46A0-84D3-EE705E5A5D94}" type="presParOf" srcId="{44AA4B4B-8FFE-4225-B51E-265E6A2787DA}" destId="{A838BA24-4071-46A4-8675-AA4307701A3A}" srcOrd="2" destOrd="0" presId="urn:microsoft.com/office/officeart/2024/3/layout/verticalVisualTextBlock1"/>
    <dgm:cxn modelId="{C339854E-E99A-4324-9C0D-A8FD0C864888}" type="presParOf" srcId="{8C3C0955-CB78-4C51-A0EC-81567CAD29D6}" destId="{43695E23-D423-4199-B245-51C43DD08491}" srcOrd="1" destOrd="0" presId="urn:microsoft.com/office/officeart/2024/3/layout/verticalVisualTextBlock1"/>
    <dgm:cxn modelId="{09992009-9812-421D-9425-DABE9664D1EC}" type="presParOf" srcId="{8C3C0955-CB78-4C51-A0EC-81567CAD29D6}" destId="{EBDD0128-CF1A-441E-82DF-4BE6A2A9A6E7}" srcOrd="2" destOrd="0" presId="urn:microsoft.com/office/officeart/2024/3/layout/verticalVisualTextBlock1"/>
    <dgm:cxn modelId="{1F72E8CA-31C9-4E7D-8836-E915A1081196}" type="presParOf" srcId="{EBDD0128-CF1A-441E-82DF-4BE6A2A9A6E7}" destId="{DD795303-1A09-4667-94B3-9E5C228E827B}" srcOrd="0" destOrd="0" presId="urn:microsoft.com/office/officeart/2024/3/layout/verticalVisualTextBlock1"/>
    <dgm:cxn modelId="{0D456299-6B44-4189-89DA-4625DC3BF04C}" type="presParOf" srcId="{EBDD0128-CF1A-441E-82DF-4BE6A2A9A6E7}" destId="{D5465FCB-F12C-4277-86B8-A608A32612CF}" srcOrd="1" destOrd="0" presId="urn:microsoft.com/office/officeart/2024/3/layout/verticalVisualTextBlock1"/>
    <dgm:cxn modelId="{49BCBDFF-9967-484E-B0F6-30D959826F41}" type="presParOf" srcId="{EBDD0128-CF1A-441E-82DF-4BE6A2A9A6E7}" destId="{2DE311E6-1933-4C46-A659-2D4A5042B52F}" srcOrd="2" destOrd="0" presId="urn:microsoft.com/office/officeart/2024/3/layout/verticalVisualTextBlock1"/>
    <dgm:cxn modelId="{84713F04-306A-4872-AFB3-59D75BD2BBEA}" type="presParOf" srcId="{8C3C0955-CB78-4C51-A0EC-81567CAD29D6}" destId="{0F24CC58-355A-4664-AF8D-84DED4E29617}" srcOrd="3" destOrd="0" presId="urn:microsoft.com/office/officeart/2024/3/layout/verticalVisualTextBlock1"/>
    <dgm:cxn modelId="{322A9AF0-6195-4904-89A0-C94E4535CB5E}" type="presParOf" srcId="{8C3C0955-CB78-4C51-A0EC-81567CAD29D6}" destId="{D95EFFEC-1991-44F4-B5E7-03FF06D01F9C}" srcOrd="4" destOrd="0" presId="urn:microsoft.com/office/officeart/2024/3/layout/verticalVisualTextBlock1"/>
    <dgm:cxn modelId="{4F0B5918-1ECB-4A9D-9463-1689CB32965C}" type="presParOf" srcId="{D95EFFEC-1991-44F4-B5E7-03FF06D01F9C}" destId="{262CF7A3-C775-4DA7-8AA5-1C07E3DC1986}" srcOrd="0" destOrd="0" presId="urn:microsoft.com/office/officeart/2024/3/layout/verticalVisualTextBlock1"/>
    <dgm:cxn modelId="{9C880E65-E213-4E2F-953F-15564D76280B}" type="presParOf" srcId="{D95EFFEC-1991-44F4-B5E7-03FF06D01F9C}" destId="{0A2CF38B-3630-47AE-A94D-B34D47DEE423}" srcOrd="1" destOrd="0" presId="urn:microsoft.com/office/officeart/2024/3/layout/verticalVisualTextBlock1"/>
    <dgm:cxn modelId="{154FAF63-5E1F-4B59-8568-C73D7289B160}" type="presParOf" srcId="{D95EFFEC-1991-44F4-B5E7-03FF06D01F9C}" destId="{4665FB8D-9730-482E-A2A3-0614F3B9AD28}"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BFDA9E-CB73-4FBF-95F6-0FD88CE47EF3}"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4610B34-1DB9-4221-9211-0B8754AC6C9F}">
      <dgm:prSet/>
      <dgm:spPr/>
      <dgm:t>
        <a:bodyPr/>
        <a:lstStyle/>
        <a:p>
          <a:pPr>
            <a:lnSpc>
              <a:spcPct val="100000"/>
            </a:lnSpc>
            <a:defRPr b="1"/>
          </a:pPr>
          <a:r>
            <a:rPr lang="he-IL"/>
            <a:t>סיכום המפגשים</a:t>
          </a:r>
          <a:endParaRPr lang="en-US"/>
        </a:p>
      </dgm:t>
    </dgm:pt>
    <dgm:pt modelId="{DEC143B8-6679-42B0-B64B-2088C782F793}" type="parTrans" cxnId="{27DAC866-5801-4683-8BC3-E9D0E9430C61}">
      <dgm:prSet/>
      <dgm:spPr/>
      <dgm:t>
        <a:bodyPr/>
        <a:lstStyle/>
        <a:p>
          <a:endParaRPr lang="en-US"/>
        </a:p>
      </dgm:t>
    </dgm:pt>
    <dgm:pt modelId="{17B1A558-A783-4101-822A-E9E6D1CEADF2}" type="sibTrans" cxnId="{27DAC866-5801-4683-8BC3-E9D0E9430C61}">
      <dgm:prSet/>
      <dgm:spPr/>
      <dgm:t>
        <a:bodyPr/>
        <a:lstStyle/>
        <a:p>
          <a:pPr>
            <a:lnSpc>
              <a:spcPct val="100000"/>
            </a:lnSpc>
            <a:defRPr b="1"/>
          </a:pPr>
          <a:endParaRPr lang="en-US"/>
        </a:p>
      </dgm:t>
    </dgm:pt>
    <dgm:pt modelId="{7B77C833-E0BA-41F6-A9B3-9FEBE4929996}">
      <dgm:prSet/>
      <dgm:spPr/>
      <dgm:t>
        <a:bodyPr/>
        <a:lstStyle/>
        <a:p>
          <a:pPr>
            <a:lnSpc>
              <a:spcPct val="100000"/>
            </a:lnSpc>
          </a:pPr>
          <a:r>
            <a:rPr lang="he-IL"/>
            <a:t>נבחן את הנושאים המרכזיים שנדונו בכל מפגש ונציג את התובנות העיקריות שהושגו.</a:t>
          </a:r>
          <a:endParaRPr lang="en-US"/>
        </a:p>
      </dgm:t>
    </dgm:pt>
    <dgm:pt modelId="{6F49B034-3809-4E10-BB27-BA45FD026C1C}" type="parTrans" cxnId="{DF218937-7971-44E0-8B91-E70C91083E1B}">
      <dgm:prSet/>
      <dgm:spPr/>
      <dgm:t>
        <a:bodyPr/>
        <a:lstStyle/>
        <a:p>
          <a:endParaRPr lang="en-US"/>
        </a:p>
      </dgm:t>
    </dgm:pt>
    <dgm:pt modelId="{739FAB5D-0F90-414E-BF5A-480A35EC77FE}" type="sibTrans" cxnId="{DF218937-7971-44E0-8B91-E70C91083E1B}">
      <dgm:prSet/>
      <dgm:spPr/>
      <dgm:t>
        <a:bodyPr/>
        <a:lstStyle/>
        <a:p>
          <a:endParaRPr lang="en-US"/>
        </a:p>
      </dgm:t>
    </dgm:pt>
    <dgm:pt modelId="{22076D41-BD0E-412D-9C05-17022712B187}">
      <dgm:prSet/>
      <dgm:spPr/>
      <dgm:t>
        <a:bodyPr/>
        <a:lstStyle/>
        <a:p>
          <a:pPr>
            <a:lnSpc>
              <a:spcPct val="100000"/>
            </a:lnSpc>
            <a:defRPr b="1"/>
          </a:pPr>
          <a:r>
            <a:rPr lang="he-IL"/>
            <a:t>רפלקציה על תובנות</a:t>
          </a:r>
          <a:endParaRPr lang="en-US"/>
        </a:p>
      </dgm:t>
    </dgm:pt>
    <dgm:pt modelId="{FE5BB158-CD50-4A6E-90DA-6AD3643CFB49}" type="parTrans" cxnId="{763CD279-39B6-4EEC-8F5B-EA1033D0F915}">
      <dgm:prSet/>
      <dgm:spPr/>
      <dgm:t>
        <a:bodyPr/>
        <a:lstStyle/>
        <a:p>
          <a:endParaRPr lang="en-US"/>
        </a:p>
      </dgm:t>
    </dgm:pt>
    <dgm:pt modelId="{996B4CC3-13E4-48C4-925D-3EAD5D806577}" type="sibTrans" cxnId="{763CD279-39B6-4EEC-8F5B-EA1033D0F915}">
      <dgm:prSet/>
      <dgm:spPr/>
      <dgm:t>
        <a:bodyPr/>
        <a:lstStyle/>
        <a:p>
          <a:pPr>
            <a:lnSpc>
              <a:spcPct val="100000"/>
            </a:lnSpc>
            <a:defRPr b="1"/>
          </a:pPr>
          <a:endParaRPr lang="en-US"/>
        </a:p>
      </dgm:t>
    </dgm:pt>
    <dgm:pt modelId="{A4F5645D-D495-4826-8D65-23222F7F2467}">
      <dgm:prSet/>
      <dgm:spPr/>
      <dgm:t>
        <a:bodyPr/>
        <a:lstStyle/>
        <a:p>
          <a:pPr>
            <a:lnSpc>
              <a:spcPct val="100000"/>
            </a:lnSpc>
          </a:pPr>
          <a:r>
            <a:rPr lang="he-IL"/>
            <a:t>נבצע רפלקציה על מה שלמדנו ונבחן את השפעת המידע על חיינו האישיים והמקצועיים.</a:t>
          </a:r>
          <a:endParaRPr lang="en-US"/>
        </a:p>
      </dgm:t>
    </dgm:pt>
    <dgm:pt modelId="{1100E6D7-8CA7-4C66-9FE8-DD2C76AA9B6B}" type="parTrans" cxnId="{0B297991-DE57-4508-BBBE-414CCEFC1563}">
      <dgm:prSet/>
      <dgm:spPr/>
      <dgm:t>
        <a:bodyPr/>
        <a:lstStyle/>
        <a:p>
          <a:endParaRPr lang="en-US"/>
        </a:p>
      </dgm:t>
    </dgm:pt>
    <dgm:pt modelId="{C46CF230-DE96-45EA-9175-498A4099F516}" type="sibTrans" cxnId="{0B297991-DE57-4508-BBBE-414CCEFC1563}">
      <dgm:prSet/>
      <dgm:spPr/>
      <dgm:t>
        <a:bodyPr/>
        <a:lstStyle/>
        <a:p>
          <a:endParaRPr lang="en-US"/>
        </a:p>
      </dgm:t>
    </dgm:pt>
    <dgm:pt modelId="{C4951241-3518-4516-AF01-034565F8370D}">
      <dgm:prSet/>
      <dgm:spPr/>
      <dgm:t>
        <a:bodyPr/>
        <a:lstStyle/>
        <a:p>
          <a:pPr>
            <a:lnSpc>
              <a:spcPct val="100000"/>
            </a:lnSpc>
            <a:defRPr b="1"/>
          </a:pPr>
          <a:r>
            <a:rPr lang="he-IL"/>
            <a:t>יישום מעשי</a:t>
          </a:r>
          <a:endParaRPr lang="en-US"/>
        </a:p>
      </dgm:t>
    </dgm:pt>
    <dgm:pt modelId="{BB146FF2-C35E-4ECA-8663-8BE137677CE7}" type="parTrans" cxnId="{14FEE8AE-8431-4A54-96BD-B5A98D4A38C9}">
      <dgm:prSet/>
      <dgm:spPr/>
      <dgm:t>
        <a:bodyPr/>
        <a:lstStyle/>
        <a:p>
          <a:endParaRPr lang="en-US"/>
        </a:p>
      </dgm:t>
    </dgm:pt>
    <dgm:pt modelId="{67AE2CA0-2A7B-4C1B-AB14-5F32C444C61B}" type="sibTrans" cxnId="{14FEE8AE-8431-4A54-96BD-B5A98D4A38C9}">
      <dgm:prSet/>
      <dgm:spPr/>
      <dgm:t>
        <a:bodyPr/>
        <a:lstStyle/>
        <a:p>
          <a:endParaRPr lang="en-US"/>
        </a:p>
      </dgm:t>
    </dgm:pt>
    <dgm:pt modelId="{A67B72E5-1E13-49B0-BB45-29D043240957}">
      <dgm:prSet/>
      <dgm:spPr/>
      <dgm:t>
        <a:bodyPr/>
        <a:lstStyle/>
        <a:p>
          <a:pPr>
            <a:lnSpc>
              <a:spcPct val="100000"/>
            </a:lnSpc>
          </a:pPr>
          <a:r>
            <a:rPr lang="he-IL"/>
            <a:t>נדון בדרכים שונות ליישם את התובנות שלמדנו בחיי היומיום שלנו, בעבודה ובחיים האישיים.</a:t>
          </a:r>
          <a:endParaRPr lang="en-US"/>
        </a:p>
      </dgm:t>
    </dgm:pt>
    <dgm:pt modelId="{7BB7DA83-E941-4A73-B622-880758D212CF}" type="parTrans" cxnId="{5AB12313-BF16-4D05-B039-A65DB536D3AC}">
      <dgm:prSet/>
      <dgm:spPr/>
      <dgm:t>
        <a:bodyPr/>
        <a:lstStyle/>
        <a:p>
          <a:endParaRPr lang="en-US"/>
        </a:p>
      </dgm:t>
    </dgm:pt>
    <dgm:pt modelId="{A8CA0573-889B-41DC-9C2C-334D0EEEF521}" type="sibTrans" cxnId="{5AB12313-BF16-4D05-B039-A65DB536D3AC}">
      <dgm:prSet/>
      <dgm:spPr/>
      <dgm:t>
        <a:bodyPr/>
        <a:lstStyle/>
        <a:p>
          <a:endParaRPr lang="en-US"/>
        </a:p>
      </dgm:t>
    </dgm:pt>
    <dgm:pt modelId="{06578F4A-B17E-4244-BE0E-F7806033DF2C}" type="pres">
      <dgm:prSet presAssocID="{08BFDA9E-CB73-4FBF-95F6-0FD88CE47EF3}" presName="Name0" presStyleCnt="0">
        <dgm:presLayoutVars>
          <dgm:dir/>
          <dgm:resizeHandles val="exact"/>
        </dgm:presLayoutVars>
      </dgm:prSet>
      <dgm:spPr/>
    </dgm:pt>
    <dgm:pt modelId="{FF06B230-5B63-407B-B288-22743040E3BD}" type="pres">
      <dgm:prSet presAssocID="{E4610B34-1DB9-4221-9211-0B8754AC6C9F}" presName="compNode" presStyleCnt="0"/>
      <dgm:spPr/>
    </dgm:pt>
    <dgm:pt modelId="{55587DC9-9A96-4C1D-8BDD-A89C73C2A434}" type="pres">
      <dgm:prSet presAssocID="{E4610B34-1DB9-4221-9211-0B8754AC6C9F}" presName="pictRect" presStyleLbl="revTx" presStyleIdx="0" presStyleCnt="6">
        <dgm:presLayoutVars>
          <dgm:chMax val="0"/>
          <dgm:bulletEnabled/>
        </dgm:presLayoutVars>
      </dgm:prSet>
      <dgm:spPr/>
    </dgm:pt>
    <dgm:pt modelId="{C6C3B890-808B-45DE-93AA-A8CEAF2F509E}" type="pres">
      <dgm:prSet presAssocID="{E4610B34-1DB9-4221-9211-0B8754AC6C9F}" presName="textRect" presStyleLbl="revTx" presStyleIdx="1" presStyleCnt="6">
        <dgm:presLayoutVars>
          <dgm:bulletEnabled/>
        </dgm:presLayoutVars>
      </dgm:prSet>
      <dgm:spPr/>
    </dgm:pt>
    <dgm:pt modelId="{0392FED6-253E-4513-A1D6-8585A8596FC6}" type="pres">
      <dgm:prSet presAssocID="{17B1A558-A783-4101-822A-E9E6D1CEADF2}" presName="sibTrans" presStyleLbl="sibTrans2D1" presStyleIdx="0" presStyleCnt="0"/>
      <dgm:spPr/>
    </dgm:pt>
    <dgm:pt modelId="{B933E97B-3F86-4D9B-9E91-9F427D1850F6}" type="pres">
      <dgm:prSet presAssocID="{22076D41-BD0E-412D-9C05-17022712B187}" presName="compNode" presStyleCnt="0"/>
      <dgm:spPr/>
    </dgm:pt>
    <dgm:pt modelId="{903E8033-09CF-42BC-BF25-4CE1E76EF730}" type="pres">
      <dgm:prSet presAssocID="{22076D41-BD0E-412D-9C05-17022712B187}" presName="pictRect" presStyleLbl="revTx" presStyleIdx="2" presStyleCnt="6">
        <dgm:presLayoutVars>
          <dgm:chMax val="0"/>
          <dgm:bulletEnabled/>
        </dgm:presLayoutVars>
      </dgm:prSet>
      <dgm:spPr/>
    </dgm:pt>
    <dgm:pt modelId="{D642580C-06CE-4D1C-8D61-18571687DBBE}" type="pres">
      <dgm:prSet presAssocID="{22076D41-BD0E-412D-9C05-17022712B187}" presName="textRect" presStyleLbl="revTx" presStyleIdx="3" presStyleCnt="6">
        <dgm:presLayoutVars>
          <dgm:bulletEnabled/>
        </dgm:presLayoutVars>
      </dgm:prSet>
      <dgm:spPr/>
    </dgm:pt>
    <dgm:pt modelId="{15B6D009-E221-41CE-91DC-BCBA8E0FC2DA}" type="pres">
      <dgm:prSet presAssocID="{996B4CC3-13E4-48C4-925D-3EAD5D806577}" presName="sibTrans" presStyleLbl="sibTrans2D1" presStyleIdx="0" presStyleCnt="0"/>
      <dgm:spPr/>
    </dgm:pt>
    <dgm:pt modelId="{7115477B-FAAB-4B82-924B-31B35DBFFDBE}" type="pres">
      <dgm:prSet presAssocID="{C4951241-3518-4516-AF01-034565F8370D}" presName="compNode" presStyleCnt="0"/>
      <dgm:spPr/>
    </dgm:pt>
    <dgm:pt modelId="{A2A921E0-E4B5-41A8-86E3-E3D95594B29D}" type="pres">
      <dgm:prSet presAssocID="{C4951241-3518-4516-AF01-034565F8370D}" presName="pictRect" presStyleLbl="revTx" presStyleIdx="4" presStyleCnt="6">
        <dgm:presLayoutVars>
          <dgm:chMax val="0"/>
          <dgm:bulletEnabled/>
        </dgm:presLayoutVars>
      </dgm:prSet>
      <dgm:spPr/>
    </dgm:pt>
    <dgm:pt modelId="{143830F8-488C-4B17-950B-B1276F24CC94}" type="pres">
      <dgm:prSet presAssocID="{C4951241-3518-4516-AF01-034565F8370D}" presName="textRect" presStyleLbl="revTx" presStyleIdx="5" presStyleCnt="6">
        <dgm:presLayoutVars>
          <dgm:bulletEnabled/>
        </dgm:presLayoutVars>
      </dgm:prSet>
      <dgm:spPr/>
    </dgm:pt>
  </dgm:ptLst>
  <dgm:cxnLst>
    <dgm:cxn modelId="{8E24C10A-57E1-4EEF-A834-7EED526F51D5}" type="presOf" srcId="{22076D41-BD0E-412D-9C05-17022712B187}" destId="{903E8033-09CF-42BC-BF25-4CE1E76EF730}" srcOrd="0" destOrd="0" presId="urn:microsoft.com/office/officeart/2024/3/layout/hArchList1"/>
    <dgm:cxn modelId="{D15F180E-E800-47AC-9D97-2C83464E7510}" type="presOf" srcId="{A67B72E5-1E13-49B0-BB45-29D043240957}" destId="{143830F8-488C-4B17-950B-B1276F24CC94}" srcOrd="0" destOrd="0" presId="urn:microsoft.com/office/officeart/2024/3/layout/hArchList1"/>
    <dgm:cxn modelId="{5AB12313-BF16-4D05-B039-A65DB536D3AC}" srcId="{C4951241-3518-4516-AF01-034565F8370D}" destId="{A67B72E5-1E13-49B0-BB45-29D043240957}" srcOrd="0" destOrd="0" parTransId="{7BB7DA83-E941-4A73-B622-880758D212CF}" sibTransId="{A8CA0573-889B-41DC-9C2C-334D0EEEF521}"/>
    <dgm:cxn modelId="{28C90F29-D646-4C52-9D2A-691714A54088}" type="presOf" srcId="{E4610B34-1DB9-4221-9211-0B8754AC6C9F}" destId="{55587DC9-9A96-4C1D-8BDD-A89C73C2A434}" srcOrd="0" destOrd="0" presId="urn:microsoft.com/office/officeart/2024/3/layout/hArchList1"/>
    <dgm:cxn modelId="{DF218937-7971-44E0-8B91-E70C91083E1B}" srcId="{E4610B34-1DB9-4221-9211-0B8754AC6C9F}" destId="{7B77C833-E0BA-41F6-A9B3-9FEBE4929996}" srcOrd="0" destOrd="0" parTransId="{6F49B034-3809-4E10-BB27-BA45FD026C1C}" sibTransId="{739FAB5D-0F90-414E-BF5A-480A35EC77FE}"/>
    <dgm:cxn modelId="{27DAC866-5801-4683-8BC3-E9D0E9430C61}" srcId="{08BFDA9E-CB73-4FBF-95F6-0FD88CE47EF3}" destId="{E4610B34-1DB9-4221-9211-0B8754AC6C9F}" srcOrd="0" destOrd="0" parTransId="{DEC143B8-6679-42B0-B64B-2088C782F793}" sibTransId="{17B1A558-A783-4101-822A-E9E6D1CEADF2}"/>
    <dgm:cxn modelId="{46FA636C-E5B0-4473-8CBC-CCB9829B3AD4}" type="presOf" srcId="{996B4CC3-13E4-48C4-925D-3EAD5D806577}" destId="{15B6D009-E221-41CE-91DC-BCBA8E0FC2DA}" srcOrd="0" destOrd="0" presId="urn:microsoft.com/office/officeart/2024/3/layout/hArchList1"/>
    <dgm:cxn modelId="{763CD279-39B6-4EEC-8F5B-EA1033D0F915}" srcId="{08BFDA9E-CB73-4FBF-95F6-0FD88CE47EF3}" destId="{22076D41-BD0E-412D-9C05-17022712B187}" srcOrd="1" destOrd="0" parTransId="{FE5BB158-CD50-4A6E-90DA-6AD3643CFB49}" sibTransId="{996B4CC3-13E4-48C4-925D-3EAD5D806577}"/>
    <dgm:cxn modelId="{EA18D379-1B11-4A6C-B3DD-9742B10AB624}" type="presOf" srcId="{A4F5645D-D495-4826-8D65-23222F7F2467}" destId="{D642580C-06CE-4D1C-8D61-18571687DBBE}" srcOrd="0" destOrd="0" presId="urn:microsoft.com/office/officeart/2024/3/layout/hArchList1"/>
    <dgm:cxn modelId="{B88E538D-7A15-45E8-8FD8-D8C6C49859F4}" type="presOf" srcId="{C4951241-3518-4516-AF01-034565F8370D}" destId="{A2A921E0-E4B5-41A8-86E3-E3D95594B29D}" srcOrd="0" destOrd="0" presId="urn:microsoft.com/office/officeart/2024/3/layout/hArchList1"/>
    <dgm:cxn modelId="{0B297991-DE57-4508-BBBE-414CCEFC1563}" srcId="{22076D41-BD0E-412D-9C05-17022712B187}" destId="{A4F5645D-D495-4826-8D65-23222F7F2467}" srcOrd="0" destOrd="0" parTransId="{1100E6D7-8CA7-4C66-9FE8-DD2C76AA9B6B}" sibTransId="{C46CF230-DE96-45EA-9175-498A4099F516}"/>
    <dgm:cxn modelId="{9ACD759C-1A2C-4898-B089-70C0AB60FE39}" type="presOf" srcId="{17B1A558-A783-4101-822A-E9E6D1CEADF2}" destId="{0392FED6-253E-4513-A1D6-8585A8596FC6}" srcOrd="0" destOrd="0" presId="urn:microsoft.com/office/officeart/2024/3/layout/hArchList1"/>
    <dgm:cxn modelId="{D2EAAAA6-6710-4448-857D-FD119A1A1F0E}" type="presOf" srcId="{7B77C833-E0BA-41F6-A9B3-9FEBE4929996}" destId="{C6C3B890-808B-45DE-93AA-A8CEAF2F509E}" srcOrd="0" destOrd="0" presId="urn:microsoft.com/office/officeart/2024/3/layout/hArchList1"/>
    <dgm:cxn modelId="{14FEE8AE-8431-4A54-96BD-B5A98D4A38C9}" srcId="{08BFDA9E-CB73-4FBF-95F6-0FD88CE47EF3}" destId="{C4951241-3518-4516-AF01-034565F8370D}" srcOrd="2" destOrd="0" parTransId="{BB146FF2-C35E-4ECA-8663-8BE137677CE7}" sibTransId="{67AE2CA0-2A7B-4C1B-AB14-5F32C444C61B}"/>
    <dgm:cxn modelId="{9FF7E0E5-E315-420A-803A-64ED0BCB0BA6}" type="presOf" srcId="{08BFDA9E-CB73-4FBF-95F6-0FD88CE47EF3}" destId="{06578F4A-B17E-4244-BE0E-F7806033DF2C}" srcOrd="0" destOrd="0" presId="urn:microsoft.com/office/officeart/2024/3/layout/hArchList1"/>
    <dgm:cxn modelId="{E85C8FDB-F714-4476-956B-46E3AA06F5C2}" type="presParOf" srcId="{06578F4A-B17E-4244-BE0E-F7806033DF2C}" destId="{FF06B230-5B63-407B-B288-22743040E3BD}" srcOrd="0" destOrd="0" presId="urn:microsoft.com/office/officeart/2024/3/layout/hArchList1"/>
    <dgm:cxn modelId="{858BD4B3-1BDC-4FA5-BC9C-3DDA0E6EFBA3}" type="presParOf" srcId="{FF06B230-5B63-407B-B288-22743040E3BD}" destId="{55587DC9-9A96-4C1D-8BDD-A89C73C2A434}" srcOrd="0" destOrd="0" presId="urn:microsoft.com/office/officeart/2024/3/layout/hArchList1"/>
    <dgm:cxn modelId="{65953FB4-A695-4344-A306-2E02E7BC45A5}" type="presParOf" srcId="{FF06B230-5B63-407B-B288-22743040E3BD}" destId="{C6C3B890-808B-45DE-93AA-A8CEAF2F509E}" srcOrd="1" destOrd="0" presId="urn:microsoft.com/office/officeart/2024/3/layout/hArchList1"/>
    <dgm:cxn modelId="{BD14EDAC-2958-4CEE-BA5D-09F728236A1D}" type="presParOf" srcId="{06578F4A-B17E-4244-BE0E-F7806033DF2C}" destId="{0392FED6-253E-4513-A1D6-8585A8596FC6}" srcOrd="1" destOrd="0" presId="urn:microsoft.com/office/officeart/2024/3/layout/hArchList1"/>
    <dgm:cxn modelId="{CCEDFE05-6084-41CE-9046-5A39EDB3034C}" type="presParOf" srcId="{06578F4A-B17E-4244-BE0E-F7806033DF2C}" destId="{B933E97B-3F86-4D9B-9E91-9F427D1850F6}" srcOrd="2" destOrd="0" presId="urn:microsoft.com/office/officeart/2024/3/layout/hArchList1"/>
    <dgm:cxn modelId="{9C27FAB7-6E1E-4471-958F-DA70B3D9BCDA}" type="presParOf" srcId="{B933E97B-3F86-4D9B-9E91-9F427D1850F6}" destId="{903E8033-09CF-42BC-BF25-4CE1E76EF730}" srcOrd="0" destOrd="0" presId="urn:microsoft.com/office/officeart/2024/3/layout/hArchList1"/>
    <dgm:cxn modelId="{47234021-12A8-4051-B097-788F27F1DBEB}" type="presParOf" srcId="{B933E97B-3F86-4D9B-9E91-9F427D1850F6}" destId="{D642580C-06CE-4D1C-8D61-18571687DBBE}" srcOrd="1" destOrd="0" presId="urn:microsoft.com/office/officeart/2024/3/layout/hArchList1"/>
    <dgm:cxn modelId="{75673627-8686-4222-ACE8-0BA03C0BFF73}" type="presParOf" srcId="{06578F4A-B17E-4244-BE0E-F7806033DF2C}" destId="{15B6D009-E221-41CE-91DC-BCBA8E0FC2DA}" srcOrd="3" destOrd="0" presId="urn:microsoft.com/office/officeart/2024/3/layout/hArchList1"/>
    <dgm:cxn modelId="{9010143B-2495-497A-A826-331A08008EED}" type="presParOf" srcId="{06578F4A-B17E-4244-BE0E-F7806033DF2C}" destId="{7115477B-FAAB-4B82-924B-31B35DBFFDBE}" srcOrd="4" destOrd="0" presId="urn:microsoft.com/office/officeart/2024/3/layout/hArchList1"/>
    <dgm:cxn modelId="{9C705FE1-A3DB-41C1-B083-4F508857C803}" type="presParOf" srcId="{7115477B-FAAB-4B82-924B-31B35DBFFDBE}" destId="{A2A921E0-E4B5-41A8-86E3-E3D95594B29D}" srcOrd="0" destOrd="0" presId="urn:microsoft.com/office/officeart/2024/3/layout/hArchList1"/>
    <dgm:cxn modelId="{418460DA-B771-42FC-9BE5-6F5A4A67C7AD}" type="presParOf" srcId="{7115477B-FAAB-4B82-924B-31B35DBFFDBE}" destId="{143830F8-488C-4B17-950B-B1276F24CC94}"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D7EE8-F5FD-4F87-9A74-435A2A5CD5F5}">
      <dsp:nvSpPr>
        <dsp:cNvPr id="0" name=""/>
        <dsp:cNvSpPr/>
      </dsp:nvSpPr>
      <dsp:spPr>
        <a:xfrm>
          <a:off x="0" y="0"/>
          <a:ext cx="1610980" cy="161098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r="33254" b="6"/>
          <a:stretch/>
        </a:blipFill>
        <a:ln>
          <a:noFill/>
        </a:ln>
        <a:effectLst/>
      </dsp:spPr>
      <dsp:style>
        <a:lnRef idx="0">
          <a:scrgbClr r="0" g="0" b="0"/>
        </a:lnRef>
        <a:fillRef idx="3">
          <a:scrgbClr r="0" g="0" b="0"/>
        </a:fillRef>
        <a:effectRef idx="2">
          <a:scrgbClr r="0" g="0" b="0"/>
        </a:effectRef>
        <a:fontRef idx="minor">
          <a:schemeClr val="lt1"/>
        </a:fontRef>
      </dsp:style>
    </dsp:sp>
    <dsp:sp modelId="{AF4FC7A9-D8CC-4520-AAA5-74E6B8050084}">
      <dsp:nvSpPr>
        <dsp:cNvPr id="0" name=""/>
        <dsp:cNvSpPr/>
      </dsp:nvSpPr>
      <dsp:spPr>
        <a:xfrm>
          <a:off x="1790980" y="0"/>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IL" sz="1800" kern="1200"/>
            <a:t>צריכת חשמל בישראל</a:t>
          </a:r>
        </a:p>
      </dsp:txBody>
      <dsp:txXfrm>
        <a:off x="1790980" y="0"/>
        <a:ext cx="5800878" cy="363528"/>
      </dsp:txXfrm>
    </dsp:sp>
    <dsp:sp modelId="{B281C35C-BB69-428B-82D2-AB7F236B6AAE}">
      <dsp:nvSpPr>
        <dsp:cNvPr id="0" name=""/>
        <dsp:cNvSpPr/>
      </dsp:nvSpPr>
      <dsp:spPr>
        <a:xfrm>
          <a:off x="1790980" y="363528"/>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IL" sz="1400" kern="1200"/>
            <a:t>נתוני צריכת החשמל בישראל מצביעים על עלייה מתמדת, מה שמוביל להשפעות סביבתיות משמעותיות.</a:t>
          </a:r>
        </a:p>
      </dsp:txBody>
      <dsp:txXfrm>
        <a:off x="1790980" y="363528"/>
        <a:ext cx="5800878" cy="1247452"/>
      </dsp:txXfrm>
    </dsp:sp>
    <dsp:sp modelId="{9310790D-9304-45A8-966D-0FBBF73041A6}">
      <dsp:nvSpPr>
        <dsp:cNvPr id="0" name=""/>
        <dsp:cNvSpPr/>
      </dsp:nvSpPr>
      <dsp:spPr>
        <a:xfrm>
          <a:off x="0" y="1739859"/>
          <a:ext cx="1610980" cy="161098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24009" r="11992" b="2"/>
          <a:stretch/>
        </a:blipFill>
        <a:ln>
          <a:noFill/>
        </a:ln>
        <a:effectLst/>
      </dsp:spPr>
      <dsp:style>
        <a:lnRef idx="0">
          <a:scrgbClr r="0" g="0" b="0"/>
        </a:lnRef>
        <a:fillRef idx="3">
          <a:scrgbClr r="0" g="0" b="0"/>
        </a:fillRef>
        <a:effectRef idx="2">
          <a:scrgbClr r="0" g="0" b="0"/>
        </a:effectRef>
        <a:fontRef idx="minor">
          <a:schemeClr val="lt1"/>
        </a:fontRef>
      </dsp:style>
    </dsp:sp>
    <dsp:sp modelId="{22670059-2BC2-432C-A6FE-B42D23108BF9}">
      <dsp:nvSpPr>
        <dsp:cNvPr id="0" name=""/>
        <dsp:cNvSpPr/>
      </dsp:nvSpPr>
      <dsp:spPr>
        <a:xfrm>
          <a:off x="1790980" y="1739859"/>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IL" sz="1800" kern="1200"/>
            <a:t>השפעה על זיהום האוויר</a:t>
          </a:r>
        </a:p>
      </dsp:txBody>
      <dsp:txXfrm>
        <a:off x="1790980" y="1739859"/>
        <a:ext cx="5800878" cy="363528"/>
      </dsp:txXfrm>
    </dsp:sp>
    <dsp:sp modelId="{5C001788-40F5-4F20-9A8E-E9594F457037}">
      <dsp:nvSpPr>
        <dsp:cNvPr id="0" name=""/>
        <dsp:cNvSpPr/>
      </dsp:nvSpPr>
      <dsp:spPr>
        <a:xfrm>
          <a:off x="1790980" y="2103387"/>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IL" sz="1400" kern="1200"/>
            <a:t>שימוש נרחב בחשמל תורם לזיהום האוויר, במיוחד ממקורות אנרגיה לא מתחדשים.</a:t>
          </a:r>
        </a:p>
      </dsp:txBody>
      <dsp:txXfrm>
        <a:off x="1790980" y="2103387"/>
        <a:ext cx="5800878" cy="1247452"/>
      </dsp:txXfrm>
    </dsp:sp>
    <dsp:sp modelId="{1C738BCF-9FB4-4080-8AA2-1347C01BE4B8}">
      <dsp:nvSpPr>
        <dsp:cNvPr id="0" name=""/>
        <dsp:cNvSpPr/>
      </dsp:nvSpPr>
      <dsp:spPr>
        <a:xfrm>
          <a:off x="0" y="3479718"/>
          <a:ext cx="1610980" cy="161098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0746" r="14003" b="-2"/>
          <a:stretch/>
        </a:blipFill>
        <a:ln>
          <a:noFill/>
        </a:ln>
        <a:effectLst/>
      </dsp:spPr>
      <dsp:style>
        <a:lnRef idx="0">
          <a:scrgbClr r="0" g="0" b="0"/>
        </a:lnRef>
        <a:fillRef idx="3">
          <a:scrgbClr r="0" g="0" b="0"/>
        </a:fillRef>
        <a:effectRef idx="2">
          <a:scrgbClr r="0" g="0" b="0"/>
        </a:effectRef>
        <a:fontRef idx="minor">
          <a:schemeClr val="lt1"/>
        </a:fontRef>
      </dsp:style>
    </dsp:sp>
    <dsp:sp modelId="{CAC3B252-BACD-4320-828E-1CCA8A718232}">
      <dsp:nvSpPr>
        <dsp:cNvPr id="0" name=""/>
        <dsp:cNvSpPr/>
      </dsp:nvSpPr>
      <dsp:spPr>
        <a:xfrm>
          <a:off x="1790980" y="3479718"/>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IL" sz="1800" kern="1200"/>
            <a:t>דרכים לצמצום הצריכה</a:t>
          </a:r>
        </a:p>
      </dsp:txBody>
      <dsp:txXfrm>
        <a:off x="1790980" y="3479718"/>
        <a:ext cx="5800878" cy="363528"/>
      </dsp:txXfrm>
    </dsp:sp>
    <dsp:sp modelId="{CC7CBD25-F791-4228-9E33-BB1641C576A0}">
      <dsp:nvSpPr>
        <dsp:cNvPr id="0" name=""/>
        <dsp:cNvSpPr/>
      </dsp:nvSpPr>
      <dsp:spPr>
        <a:xfrm>
          <a:off x="1790980" y="3843246"/>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IL" sz="1400" kern="1200"/>
            <a:t>ישנן מספר דרכים לצמצם את צריכת החשמל, כגון שימוש באנרגיה מתחדשת וייעול השימוש באנרגיה.</a:t>
          </a:r>
        </a:p>
      </dsp:txBody>
      <dsp:txXfrm>
        <a:off x="1790980" y="3843246"/>
        <a:ext cx="5800878" cy="1247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A0636-87CE-4893-8082-EC5DDC5B5219}">
      <dsp:nvSpPr>
        <dsp:cNvPr id="0" name=""/>
        <dsp:cNvSpPr/>
      </dsp:nvSpPr>
      <dsp:spPr>
        <a:xfrm>
          <a:off x="0" y="0"/>
          <a:ext cx="1610980" cy="161098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7638" r="25616" b="6"/>
          <a:stretch/>
        </a:blipFill>
        <a:ln>
          <a:noFill/>
        </a:ln>
        <a:effectLst/>
      </dsp:spPr>
      <dsp:style>
        <a:lnRef idx="0">
          <a:scrgbClr r="0" g="0" b="0"/>
        </a:lnRef>
        <a:fillRef idx="3">
          <a:scrgbClr r="0" g="0" b="0"/>
        </a:fillRef>
        <a:effectRef idx="2">
          <a:scrgbClr r="0" g="0" b="0"/>
        </a:effectRef>
        <a:fontRef idx="minor">
          <a:schemeClr val="lt1"/>
        </a:fontRef>
      </dsp:style>
    </dsp:sp>
    <dsp:sp modelId="{4B77C591-AF26-42AC-B741-BC71E21C79E3}">
      <dsp:nvSpPr>
        <dsp:cNvPr id="0" name=""/>
        <dsp:cNvSpPr/>
      </dsp:nvSpPr>
      <dsp:spPr>
        <a:xfrm>
          <a:off x="1790980" y="0"/>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IL" sz="1800" kern="1200"/>
            <a:t>שיפור איכות חיים</a:t>
          </a:r>
        </a:p>
      </dsp:txBody>
      <dsp:txXfrm>
        <a:off x="1790980" y="0"/>
        <a:ext cx="5800878" cy="363528"/>
      </dsp:txXfrm>
    </dsp:sp>
    <dsp:sp modelId="{D0591858-342F-4EB5-9FE5-9C67FB443366}">
      <dsp:nvSpPr>
        <dsp:cNvPr id="0" name=""/>
        <dsp:cNvSpPr/>
      </dsp:nvSpPr>
      <dsp:spPr>
        <a:xfrm>
          <a:off x="1790980" y="363528"/>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IL" sz="1400" kern="1200"/>
            <a:t>שימוש בתאורה טבעית יכול לשפר את איכות החיים על ידי יצירת סביבה נעימה ובריאה יותר.</a:t>
          </a:r>
        </a:p>
      </dsp:txBody>
      <dsp:txXfrm>
        <a:off x="1790980" y="363528"/>
        <a:ext cx="5800878" cy="1247452"/>
      </dsp:txXfrm>
    </dsp:sp>
    <dsp:sp modelId="{04A2D4CC-71F7-4BED-9A50-F775187D6202}">
      <dsp:nvSpPr>
        <dsp:cNvPr id="0" name=""/>
        <dsp:cNvSpPr/>
      </dsp:nvSpPr>
      <dsp:spPr>
        <a:xfrm>
          <a:off x="0" y="1739859"/>
          <a:ext cx="1610980" cy="161098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28290" r="4964" b="6"/>
          <a:stretch/>
        </a:blipFill>
        <a:ln>
          <a:noFill/>
        </a:ln>
        <a:effectLst/>
      </dsp:spPr>
      <dsp:style>
        <a:lnRef idx="0">
          <a:scrgbClr r="0" g="0" b="0"/>
        </a:lnRef>
        <a:fillRef idx="3">
          <a:scrgbClr r="0" g="0" b="0"/>
        </a:fillRef>
        <a:effectRef idx="2">
          <a:scrgbClr r="0" g="0" b="0"/>
        </a:effectRef>
        <a:fontRef idx="minor">
          <a:schemeClr val="lt1"/>
        </a:fontRef>
      </dsp:style>
    </dsp:sp>
    <dsp:sp modelId="{D6FB37A4-44CE-4A7C-A8BD-F12378E8DED5}">
      <dsp:nvSpPr>
        <dsp:cNvPr id="0" name=""/>
        <dsp:cNvSpPr/>
      </dsp:nvSpPr>
      <dsp:spPr>
        <a:xfrm>
          <a:off x="1790980" y="1739859"/>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IL" sz="1800" kern="1200"/>
            <a:t>חיסכון בחשמל</a:t>
          </a:r>
        </a:p>
      </dsp:txBody>
      <dsp:txXfrm>
        <a:off x="1790980" y="1739859"/>
        <a:ext cx="5800878" cy="363528"/>
      </dsp:txXfrm>
    </dsp:sp>
    <dsp:sp modelId="{A4D99C7C-533E-4E2F-82A7-8EA1B55327DB}">
      <dsp:nvSpPr>
        <dsp:cNvPr id="0" name=""/>
        <dsp:cNvSpPr/>
      </dsp:nvSpPr>
      <dsp:spPr>
        <a:xfrm>
          <a:off x="1790980" y="2103387"/>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IL" sz="1400" kern="1200"/>
            <a:t>תאורה טבעית מפחיתה את הצורך בשימוש בחשמל, מה שיכול להוביל לחסכון משמעותי בחשבונות החשמל.</a:t>
          </a:r>
        </a:p>
      </dsp:txBody>
      <dsp:txXfrm>
        <a:off x="1790980" y="2103387"/>
        <a:ext cx="5800878" cy="1247452"/>
      </dsp:txXfrm>
    </dsp:sp>
    <dsp:sp modelId="{03146BD4-7E1D-454B-859F-B89208AE0E4A}">
      <dsp:nvSpPr>
        <dsp:cNvPr id="0" name=""/>
        <dsp:cNvSpPr/>
      </dsp:nvSpPr>
      <dsp:spPr>
        <a:xfrm>
          <a:off x="0" y="3479718"/>
          <a:ext cx="1610980" cy="161098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r="-11" b="-11"/>
          <a:stretch/>
        </a:blipFill>
        <a:ln>
          <a:noFill/>
        </a:ln>
        <a:effectLst/>
      </dsp:spPr>
      <dsp:style>
        <a:lnRef idx="0">
          <a:scrgbClr r="0" g="0" b="0"/>
        </a:lnRef>
        <a:fillRef idx="3">
          <a:scrgbClr r="0" g="0" b="0"/>
        </a:fillRef>
        <a:effectRef idx="2">
          <a:scrgbClr r="0" g="0" b="0"/>
        </a:effectRef>
        <a:fontRef idx="minor">
          <a:schemeClr val="lt1"/>
        </a:fontRef>
      </dsp:style>
    </dsp:sp>
    <dsp:sp modelId="{12F34856-4634-44A2-A9DD-31DD07F57872}">
      <dsp:nvSpPr>
        <dsp:cNvPr id="0" name=""/>
        <dsp:cNvSpPr/>
      </dsp:nvSpPr>
      <dsp:spPr>
        <a:xfrm>
          <a:off x="1790980" y="3479718"/>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IL" sz="1800" kern="1200"/>
            <a:t>שימוש אופטימלי בעדשות</a:t>
          </a:r>
        </a:p>
      </dsp:txBody>
      <dsp:txXfrm>
        <a:off x="1790980" y="3479718"/>
        <a:ext cx="5800878" cy="363528"/>
      </dsp:txXfrm>
    </dsp:sp>
    <dsp:sp modelId="{7E6EE041-956B-49F1-94F9-11F688ED3ADF}">
      <dsp:nvSpPr>
        <dsp:cNvPr id="0" name=""/>
        <dsp:cNvSpPr/>
      </dsp:nvSpPr>
      <dsp:spPr>
        <a:xfrm>
          <a:off x="1790980" y="3843246"/>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IL" sz="1400" kern="1200"/>
            <a:t>שימוש נכון בעדשות ובחלונות יכול למקד את אור השמש ולמקסם את התאורה הטבעית בחלל.</a:t>
          </a:r>
        </a:p>
      </dsp:txBody>
      <dsp:txXfrm>
        <a:off x="1790980" y="3843246"/>
        <a:ext cx="5800878" cy="1247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C74DB-8A43-43C5-B6DE-DE4F42172D35}">
      <dsp:nvSpPr>
        <dsp:cNvPr id="0" name=""/>
        <dsp:cNvSpPr/>
      </dsp:nvSpPr>
      <dsp:spPr>
        <a:xfrm>
          <a:off x="0" y="0"/>
          <a:ext cx="1610980" cy="161098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33248" r="6" b="6"/>
          <a:stretch/>
        </a:blipFill>
        <a:ln>
          <a:noFill/>
        </a:ln>
        <a:effectLst/>
      </dsp:spPr>
      <dsp:style>
        <a:lnRef idx="0">
          <a:scrgbClr r="0" g="0" b="0"/>
        </a:lnRef>
        <a:fillRef idx="3">
          <a:scrgbClr r="0" g="0" b="0"/>
        </a:fillRef>
        <a:effectRef idx="2">
          <a:scrgbClr r="0" g="0" b="0"/>
        </a:effectRef>
        <a:fontRef idx="minor">
          <a:schemeClr val="lt1"/>
        </a:fontRef>
      </dsp:style>
    </dsp:sp>
    <dsp:sp modelId="{B9584EC3-6A93-48CC-8692-ECD3E57F3078}">
      <dsp:nvSpPr>
        <dsp:cNvPr id="0" name=""/>
        <dsp:cNvSpPr/>
      </dsp:nvSpPr>
      <dsp:spPr>
        <a:xfrm>
          <a:off x="1790980" y="0"/>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IL" sz="1800" kern="1200"/>
            <a:t>חימום סולארי</a:t>
          </a:r>
        </a:p>
      </dsp:txBody>
      <dsp:txXfrm>
        <a:off x="1790980" y="0"/>
        <a:ext cx="5800878" cy="363528"/>
      </dsp:txXfrm>
    </dsp:sp>
    <dsp:sp modelId="{E6E16A68-BDFE-49BA-8F3A-9FCF407EF223}">
      <dsp:nvSpPr>
        <dsp:cNvPr id="0" name=""/>
        <dsp:cNvSpPr/>
      </dsp:nvSpPr>
      <dsp:spPr>
        <a:xfrm>
          <a:off x="1790980" y="363528"/>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IL" sz="1400" kern="1200"/>
            <a:t>חימום סולארי הוא שיטה יעילה לניצול אנרגיה מהשמש לחימום הבית, חוסך בחשמל ומפחית עלויות אנרגיה.</a:t>
          </a:r>
        </a:p>
      </dsp:txBody>
      <dsp:txXfrm>
        <a:off x="1790980" y="363528"/>
        <a:ext cx="5800878" cy="1247452"/>
      </dsp:txXfrm>
    </dsp:sp>
    <dsp:sp modelId="{169A0FD0-35C5-4559-93B3-87D428773025}">
      <dsp:nvSpPr>
        <dsp:cNvPr id="0" name=""/>
        <dsp:cNvSpPr/>
      </dsp:nvSpPr>
      <dsp:spPr>
        <a:xfrm>
          <a:off x="0" y="1739859"/>
          <a:ext cx="1610980" cy="161098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5601" r="6393" b="-8"/>
          <a:stretch/>
        </a:blipFill>
        <a:ln>
          <a:noFill/>
        </a:ln>
        <a:effectLst/>
      </dsp:spPr>
      <dsp:style>
        <a:lnRef idx="0">
          <a:scrgbClr r="0" g="0" b="0"/>
        </a:lnRef>
        <a:fillRef idx="3">
          <a:scrgbClr r="0" g="0" b="0"/>
        </a:fillRef>
        <a:effectRef idx="2">
          <a:scrgbClr r="0" g="0" b="0"/>
        </a:effectRef>
        <a:fontRef idx="minor">
          <a:schemeClr val="lt1"/>
        </a:fontRef>
      </dsp:style>
    </dsp:sp>
    <dsp:sp modelId="{AE26A12F-48B2-46EC-8CE6-A6CF2AEA50C2}">
      <dsp:nvSpPr>
        <dsp:cNvPr id="0" name=""/>
        <dsp:cNvSpPr/>
      </dsp:nvSpPr>
      <dsp:spPr>
        <a:xfrm>
          <a:off x="1790980" y="1739859"/>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IL" sz="1800" kern="1200"/>
            <a:t>בידוד תרמי</a:t>
          </a:r>
        </a:p>
      </dsp:txBody>
      <dsp:txXfrm>
        <a:off x="1790980" y="1739859"/>
        <a:ext cx="5800878" cy="363528"/>
      </dsp:txXfrm>
    </dsp:sp>
    <dsp:sp modelId="{6EBC9B4C-8064-4003-A3BF-6349CDEBCCBA}">
      <dsp:nvSpPr>
        <dsp:cNvPr id="0" name=""/>
        <dsp:cNvSpPr/>
      </dsp:nvSpPr>
      <dsp:spPr>
        <a:xfrm>
          <a:off x="1790980" y="2103387"/>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IL" sz="1400" kern="1200"/>
            <a:t>בידוד תרמי מונע בריחת חום מהבית, ובכך משפר את יעילות החימום והקירור גם יחד.</a:t>
          </a:r>
        </a:p>
      </dsp:txBody>
      <dsp:txXfrm>
        <a:off x="1790980" y="2103387"/>
        <a:ext cx="5800878" cy="1247452"/>
      </dsp:txXfrm>
    </dsp:sp>
    <dsp:sp modelId="{AEB22269-5AF7-4158-BE15-FF7FCC7EBABE}">
      <dsp:nvSpPr>
        <dsp:cNvPr id="0" name=""/>
        <dsp:cNvSpPr/>
      </dsp:nvSpPr>
      <dsp:spPr>
        <a:xfrm>
          <a:off x="0" y="3479718"/>
          <a:ext cx="1610980" cy="161098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7301" r="15954" b="6"/>
          <a:stretch/>
        </a:blipFill>
        <a:ln>
          <a:noFill/>
        </a:ln>
        <a:effectLst/>
      </dsp:spPr>
      <dsp:style>
        <a:lnRef idx="0">
          <a:scrgbClr r="0" g="0" b="0"/>
        </a:lnRef>
        <a:fillRef idx="3">
          <a:scrgbClr r="0" g="0" b="0"/>
        </a:fillRef>
        <a:effectRef idx="2">
          <a:scrgbClr r="0" g="0" b="0"/>
        </a:effectRef>
        <a:fontRef idx="minor">
          <a:schemeClr val="lt1"/>
        </a:fontRef>
      </dsp:style>
    </dsp:sp>
    <dsp:sp modelId="{4A6ECB2B-6CB3-47DA-817E-25CD022DC8F3}">
      <dsp:nvSpPr>
        <dsp:cNvPr id="0" name=""/>
        <dsp:cNvSpPr/>
      </dsp:nvSpPr>
      <dsp:spPr>
        <a:xfrm>
          <a:off x="1790980" y="3479718"/>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IL" sz="1800" kern="1200"/>
            <a:t>שימוש נכון במזגן</a:t>
          </a:r>
        </a:p>
      </dsp:txBody>
      <dsp:txXfrm>
        <a:off x="1790980" y="3479718"/>
        <a:ext cx="5800878" cy="363528"/>
      </dsp:txXfrm>
    </dsp:sp>
    <dsp:sp modelId="{6F4FF4EB-64F6-4A88-8000-9316D30C6466}">
      <dsp:nvSpPr>
        <dsp:cNvPr id="0" name=""/>
        <dsp:cNvSpPr/>
      </dsp:nvSpPr>
      <dsp:spPr>
        <a:xfrm>
          <a:off x="1790980" y="3843246"/>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IL" sz="1400" kern="1200"/>
            <a:t>שימוש נכון במזגן כולל הגדרות מתאימות, אשר יכולות לשפר את נוחות הבית ולצמצם צריכת אנרגיה.</a:t>
          </a:r>
        </a:p>
      </dsp:txBody>
      <dsp:txXfrm>
        <a:off x="1790980" y="3843246"/>
        <a:ext cx="5800878" cy="12474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0FCBD-4CD1-4103-B2C7-FCD79C5F54E5}">
      <dsp:nvSpPr>
        <dsp:cNvPr id="0" name=""/>
        <dsp:cNvSpPr/>
      </dsp:nvSpPr>
      <dsp:spPr>
        <a:xfrm>
          <a:off x="0" y="0"/>
          <a:ext cx="1610980" cy="161098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1845" r="21409" b="6"/>
          <a:stretch/>
        </a:blipFill>
        <a:ln>
          <a:noFill/>
        </a:ln>
        <a:effectLst/>
      </dsp:spPr>
      <dsp:style>
        <a:lnRef idx="0">
          <a:scrgbClr r="0" g="0" b="0"/>
        </a:lnRef>
        <a:fillRef idx="3">
          <a:scrgbClr r="0" g="0" b="0"/>
        </a:fillRef>
        <a:effectRef idx="2">
          <a:scrgbClr r="0" g="0" b="0"/>
        </a:effectRef>
        <a:fontRef idx="minor">
          <a:schemeClr val="lt1"/>
        </a:fontRef>
      </dsp:style>
    </dsp:sp>
    <dsp:sp modelId="{42AFB7F4-C004-4E78-86B8-8C4424DB1E44}">
      <dsp:nvSpPr>
        <dsp:cNvPr id="0" name=""/>
        <dsp:cNvSpPr/>
      </dsp:nvSpPr>
      <dsp:spPr>
        <a:xfrm>
          <a:off x="1790980" y="0"/>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IL" sz="1800" kern="1200"/>
            <a:t>גידול בעלי חיים</a:t>
          </a:r>
        </a:p>
      </dsp:txBody>
      <dsp:txXfrm>
        <a:off x="1790980" y="0"/>
        <a:ext cx="5800878" cy="363528"/>
      </dsp:txXfrm>
    </dsp:sp>
    <dsp:sp modelId="{A838BA24-4071-46A4-8675-AA4307701A3A}">
      <dsp:nvSpPr>
        <dsp:cNvPr id="0" name=""/>
        <dsp:cNvSpPr/>
      </dsp:nvSpPr>
      <dsp:spPr>
        <a:xfrm>
          <a:off x="1790980" y="363528"/>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IL" sz="1400" kern="1200"/>
            <a:t>גידול בעלי חיים משפיע משמעותית על הסביבה, כולל פגיעה באקלים ופגיעות במערכות אקולוגיות.</a:t>
          </a:r>
        </a:p>
      </dsp:txBody>
      <dsp:txXfrm>
        <a:off x="1790980" y="363528"/>
        <a:ext cx="5800878" cy="1247452"/>
      </dsp:txXfrm>
    </dsp:sp>
    <dsp:sp modelId="{DD795303-1A09-4667-94B3-9E5C228E827B}">
      <dsp:nvSpPr>
        <dsp:cNvPr id="0" name=""/>
        <dsp:cNvSpPr/>
      </dsp:nvSpPr>
      <dsp:spPr>
        <a:xfrm>
          <a:off x="0" y="1739859"/>
          <a:ext cx="1610980" cy="161098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6276" r="16978" b="6"/>
          <a:stretch/>
        </a:blipFill>
        <a:ln>
          <a:noFill/>
        </a:ln>
        <a:effectLst/>
      </dsp:spPr>
      <dsp:style>
        <a:lnRef idx="0">
          <a:scrgbClr r="0" g="0" b="0"/>
        </a:lnRef>
        <a:fillRef idx="3">
          <a:scrgbClr r="0" g="0" b="0"/>
        </a:fillRef>
        <a:effectRef idx="2">
          <a:scrgbClr r="0" g="0" b="0"/>
        </a:effectRef>
        <a:fontRef idx="minor">
          <a:schemeClr val="lt1"/>
        </a:fontRef>
      </dsp:style>
    </dsp:sp>
    <dsp:sp modelId="{D5465FCB-F12C-4277-86B8-A608A32612CF}">
      <dsp:nvSpPr>
        <dsp:cNvPr id="0" name=""/>
        <dsp:cNvSpPr/>
      </dsp:nvSpPr>
      <dsp:spPr>
        <a:xfrm>
          <a:off x="1790980" y="1739859"/>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IL" sz="1800" kern="1200"/>
            <a:t>שימוש בחומרי הדברה</a:t>
          </a:r>
        </a:p>
      </dsp:txBody>
      <dsp:txXfrm>
        <a:off x="1790980" y="1739859"/>
        <a:ext cx="5800878" cy="363528"/>
      </dsp:txXfrm>
    </dsp:sp>
    <dsp:sp modelId="{2DE311E6-1933-4C46-A659-2D4A5042B52F}">
      <dsp:nvSpPr>
        <dsp:cNvPr id="0" name=""/>
        <dsp:cNvSpPr/>
      </dsp:nvSpPr>
      <dsp:spPr>
        <a:xfrm>
          <a:off x="1790980" y="2103387"/>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IL" sz="1400" kern="1200"/>
            <a:t>שימוש בחומרי הדברה עלול להזיק למגוון הביולוגי ולגרום לבעיות בריאותיות לאדם ולסביבה.</a:t>
          </a:r>
        </a:p>
      </dsp:txBody>
      <dsp:txXfrm>
        <a:off x="1790980" y="2103387"/>
        <a:ext cx="5800878" cy="1247452"/>
      </dsp:txXfrm>
    </dsp:sp>
    <dsp:sp modelId="{262CF7A3-C775-4DA7-8AA5-1C07E3DC1986}">
      <dsp:nvSpPr>
        <dsp:cNvPr id="0" name=""/>
        <dsp:cNvSpPr/>
      </dsp:nvSpPr>
      <dsp:spPr>
        <a:xfrm>
          <a:off x="0" y="3479718"/>
          <a:ext cx="1610980" cy="161098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0559" r="23687" b="-7"/>
          <a:stretch/>
        </a:blipFill>
        <a:ln>
          <a:noFill/>
        </a:ln>
        <a:effectLst/>
      </dsp:spPr>
      <dsp:style>
        <a:lnRef idx="0">
          <a:scrgbClr r="0" g="0" b="0"/>
        </a:lnRef>
        <a:fillRef idx="3">
          <a:scrgbClr r="0" g="0" b="0"/>
        </a:fillRef>
        <a:effectRef idx="2">
          <a:scrgbClr r="0" g="0" b="0"/>
        </a:effectRef>
        <a:fontRef idx="minor">
          <a:schemeClr val="lt1"/>
        </a:fontRef>
      </dsp:style>
    </dsp:sp>
    <dsp:sp modelId="{0A2CF38B-3630-47AE-A94D-B34D47DEE423}">
      <dsp:nvSpPr>
        <dsp:cNvPr id="0" name=""/>
        <dsp:cNvSpPr/>
      </dsp:nvSpPr>
      <dsp:spPr>
        <a:xfrm>
          <a:off x="1790980" y="3479718"/>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IL" sz="1800" kern="1200"/>
            <a:t>קיימות בתעשיית המזון</a:t>
          </a:r>
        </a:p>
      </dsp:txBody>
      <dsp:txXfrm>
        <a:off x="1790980" y="3479718"/>
        <a:ext cx="5800878" cy="363528"/>
      </dsp:txXfrm>
    </dsp:sp>
    <dsp:sp modelId="{4665FB8D-9730-482E-A2A3-0614F3B9AD28}">
      <dsp:nvSpPr>
        <dsp:cNvPr id="0" name=""/>
        <dsp:cNvSpPr/>
      </dsp:nvSpPr>
      <dsp:spPr>
        <a:xfrm>
          <a:off x="1790980" y="3843246"/>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IL" sz="1400" kern="1200"/>
            <a:t>הבנת הקשרים בין תעשיית המזון לקיימות חיונית לפיתוח שיטות גידול וצריכה אחראיות יותר.</a:t>
          </a:r>
        </a:p>
      </dsp:txBody>
      <dsp:txXfrm>
        <a:off x="1790980" y="3843246"/>
        <a:ext cx="5800878" cy="12474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87DC9-9A96-4C1D-8BDD-A89C73C2A434}">
      <dsp:nvSpPr>
        <dsp:cNvPr id="0" name=""/>
        <dsp:cNvSpPr/>
      </dsp:nvSpPr>
      <dsp:spPr>
        <a:xfrm>
          <a:off x="0" y="0"/>
          <a:ext cx="3370557" cy="32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he-IL" sz="1800" kern="1200"/>
            <a:t>סיכום המפגשים</a:t>
          </a:r>
          <a:endParaRPr lang="en-US" sz="1800" kern="1200"/>
        </a:p>
      </dsp:txBody>
      <dsp:txXfrm>
        <a:off x="0" y="0"/>
        <a:ext cx="3370557" cy="320007"/>
      </dsp:txXfrm>
    </dsp:sp>
    <dsp:sp modelId="{C6C3B890-808B-45DE-93AA-A8CEAF2F509E}">
      <dsp:nvSpPr>
        <dsp:cNvPr id="0" name=""/>
        <dsp:cNvSpPr/>
      </dsp:nvSpPr>
      <dsp:spPr>
        <a:xfrm>
          <a:off x="0" y="320007"/>
          <a:ext cx="3370557" cy="2136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he-IL" sz="1400" kern="1200"/>
            <a:t>נבחן את הנושאים המרכזיים שנדונו בכל מפגש ונציג את התובנות העיקריות שהושגו.</a:t>
          </a:r>
          <a:endParaRPr lang="en-US" sz="1400" kern="1200"/>
        </a:p>
      </dsp:txBody>
      <dsp:txXfrm>
        <a:off x="0" y="320007"/>
        <a:ext cx="3370557" cy="2136175"/>
      </dsp:txXfrm>
    </dsp:sp>
    <dsp:sp modelId="{903E8033-09CF-42BC-BF25-4CE1E76EF730}">
      <dsp:nvSpPr>
        <dsp:cNvPr id="0" name=""/>
        <dsp:cNvSpPr/>
      </dsp:nvSpPr>
      <dsp:spPr>
        <a:xfrm>
          <a:off x="3707612" y="0"/>
          <a:ext cx="3370557" cy="32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he-IL" sz="1800" kern="1200"/>
            <a:t>רפלקציה על תובנות</a:t>
          </a:r>
          <a:endParaRPr lang="en-US" sz="1800" kern="1200"/>
        </a:p>
      </dsp:txBody>
      <dsp:txXfrm>
        <a:off x="3707612" y="0"/>
        <a:ext cx="3370557" cy="320007"/>
      </dsp:txXfrm>
    </dsp:sp>
    <dsp:sp modelId="{D642580C-06CE-4D1C-8D61-18571687DBBE}">
      <dsp:nvSpPr>
        <dsp:cNvPr id="0" name=""/>
        <dsp:cNvSpPr/>
      </dsp:nvSpPr>
      <dsp:spPr>
        <a:xfrm>
          <a:off x="3707612" y="320007"/>
          <a:ext cx="3370557" cy="2136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he-IL" sz="1400" kern="1200"/>
            <a:t>נבצע רפלקציה על מה שלמדנו ונבחן את השפעת המידע על חיינו האישיים והמקצועיים.</a:t>
          </a:r>
          <a:endParaRPr lang="en-US" sz="1400" kern="1200"/>
        </a:p>
      </dsp:txBody>
      <dsp:txXfrm>
        <a:off x="3707612" y="320007"/>
        <a:ext cx="3370557" cy="2136175"/>
      </dsp:txXfrm>
    </dsp:sp>
    <dsp:sp modelId="{A2A921E0-E4B5-41A8-86E3-E3D95594B29D}">
      <dsp:nvSpPr>
        <dsp:cNvPr id="0" name=""/>
        <dsp:cNvSpPr/>
      </dsp:nvSpPr>
      <dsp:spPr>
        <a:xfrm>
          <a:off x="7415225" y="0"/>
          <a:ext cx="3370557" cy="320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he-IL" sz="1800" kern="1200"/>
            <a:t>יישום מעשי</a:t>
          </a:r>
          <a:endParaRPr lang="en-US" sz="1800" kern="1200"/>
        </a:p>
      </dsp:txBody>
      <dsp:txXfrm>
        <a:off x="7415225" y="0"/>
        <a:ext cx="3370557" cy="320007"/>
      </dsp:txXfrm>
    </dsp:sp>
    <dsp:sp modelId="{143830F8-488C-4B17-950B-B1276F24CC94}">
      <dsp:nvSpPr>
        <dsp:cNvPr id="0" name=""/>
        <dsp:cNvSpPr/>
      </dsp:nvSpPr>
      <dsp:spPr>
        <a:xfrm>
          <a:off x="7415225" y="320007"/>
          <a:ext cx="3370557" cy="2136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he-IL" sz="1400" kern="1200"/>
            <a:t>נדון בדרכים שונות ליישם את התובנות שלמדנו בחיי היומיום שלנו, בעבודה ובחיים האישיים.</a:t>
          </a:r>
          <a:endParaRPr lang="en-US" sz="1400" kern="1200"/>
        </a:p>
      </dsp:txBody>
      <dsp:txXfrm>
        <a:off x="7415225" y="320007"/>
        <a:ext cx="3370557" cy="2136175"/>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07FFD9-D922-4BAA-A5DD-1DA3F75293DA}" type="datetimeFigureOut">
              <a:rPr lang="en-IL" smtClean="0"/>
              <a:t>07/03/2025</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6B8384-CF96-4BD3-8A1C-42F914AD5B5C}" type="slidenum">
              <a:rPr lang="en-IL" smtClean="0"/>
              <a:t>‹#›</a:t>
            </a:fld>
            <a:endParaRPr lang="en-IL"/>
          </a:p>
        </p:txBody>
      </p:sp>
    </p:spTree>
    <p:extLst>
      <p:ext uri="{BB962C8B-B14F-4D97-AF65-F5344CB8AC3E}">
        <p14:creationId xmlns:p14="http://schemas.microsoft.com/office/powerpoint/2010/main" val="40984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ייתכן שתוכן שנוצר על-ידי בינה מלאכותית לא יהיה נכון.
---
סדרה זו נועדה להקנות לתושבים כלים ומודעות לצריכת משאבים נבונה יותר ולקיימות. במהלך המפגשים נעסוק בנושאים שונים כמו התייעלות אנרגטית, חיסכון במים, הפחתת פסולת ועוד.
</a:t>
            </a:r>
          </a:p>
        </p:txBody>
      </p:sp>
      <p:sp>
        <p:nvSpPr>
          <p:cNvPr id="4" name="Slide Number Placeholder 3"/>
          <p:cNvSpPr>
            <a:spLocks noGrp="1"/>
          </p:cNvSpPr>
          <p:nvPr>
            <p:ph type="sldNum" sz="quarter" idx="5"/>
          </p:nvPr>
        </p:nvSpPr>
        <p:spPr/>
        <p:txBody>
          <a:bodyPr/>
          <a:lstStyle/>
          <a:p>
            <a:fld id="{7C890A62-D6FB-48A1-BC1D-7CE30E77C892}" type="slidenum">
              <a:rPr lang="en-IL" smtClean="0"/>
              <a:t>1</a:t>
            </a:fld>
            <a:endParaRPr lang="en-IL"/>
          </a:p>
        </p:txBody>
      </p:sp>
    </p:spTree>
    <p:extLst>
      <p:ext uri="{BB962C8B-B14F-4D97-AF65-F5344CB8AC3E}">
        <p14:creationId xmlns:p14="http://schemas.microsoft.com/office/powerpoint/2010/main" val="1231001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נציג שיטות שונות לחימום היעיל של הבית, כגון חימום סולארי, בידוד תרמי ושימוש נכון במזגן, ונבצע תרגול מעשי.</a:t>
            </a:r>
          </a:p>
        </p:txBody>
      </p:sp>
      <p:sp>
        <p:nvSpPr>
          <p:cNvPr id="4" name="Slide Number Placeholder 3"/>
          <p:cNvSpPr>
            <a:spLocks noGrp="1"/>
          </p:cNvSpPr>
          <p:nvPr>
            <p:ph type="sldNum" sz="quarter" idx="5"/>
          </p:nvPr>
        </p:nvSpPr>
        <p:spPr/>
        <p:txBody>
          <a:bodyPr/>
          <a:lstStyle/>
          <a:p>
            <a:fld id="{7C890A62-D6FB-48A1-BC1D-7CE30E77C892}" type="slidenum">
              <a:rPr lang="en-IL" smtClean="0"/>
              <a:t>10</a:t>
            </a:fld>
            <a:endParaRPr lang="en-IL"/>
          </a:p>
        </p:txBody>
      </p:sp>
    </p:spTree>
    <p:extLst>
      <p:ext uri="{BB962C8B-B14F-4D97-AF65-F5344CB8AC3E}">
        <p14:creationId xmlns:p14="http://schemas.microsoft.com/office/powerpoint/2010/main" val="1928817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במפגש זה נבצע תרגול מעשי של החלפת נורות והתקנת חסכמים, יחד עם טיפים לאיטום חלונות ודלתות לשיפור ההתייעלות.</a:t>
            </a:r>
          </a:p>
        </p:txBody>
      </p:sp>
      <p:sp>
        <p:nvSpPr>
          <p:cNvPr id="4" name="Slide Number Placeholder 3"/>
          <p:cNvSpPr>
            <a:spLocks noGrp="1"/>
          </p:cNvSpPr>
          <p:nvPr>
            <p:ph type="sldNum" sz="quarter" idx="5"/>
          </p:nvPr>
        </p:nvSpPr>
        <p:spPr/>
        <p:txBody>
          <a:bodyPr/>
          <a:lstStyle/>
          <a:p>
            <a:fld id="{7C890A62-D6FB-48A1-BC1D-7CE30E77C892}" type="slidenum">
              <a:rPr lang="en-IL" smtClean="0"/>
              <a:t>11</a:t>
            </a:fld>
            <a:endParaRPr lang="en-IL"/>
          </a:p>
        </p:txBody>
      </p:sp>
    </p:spTree>
    <p:extLst>
      <p:ext uri="{BB962C8B-B14F-4D97-AF65-F5344CB8AC3E}">
        <p14:creationId xmlns:p14="http://schemas.microsoft.com/office/powerpoint/2010/main" val="2430093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נחקור את הדרכים לשיפור ההתייעלות האנרגטית של מכשירי החשמל בבית. נלמד כיצד לבחור מכשירים חכמים ואחראיים יותר.</a:t>
            </a:r>
          </a:p>
        </p:txBody>
      </p:sp>
      <p:sp>
        <p:nvSpPr>
          <p:cNvPr id="4" name="Slide Number Placeholder 3"/>
          <p:cNvSpPr>
            <a:spLocks noGrp="1"/>
          </p:cNvSpPr>
          <p:nvPr>
            <p:ph type="sldNum" sz="quarter" idx="5"/>
          </p:nvPr>
        </p:nvSpPr>
        <p:spPr/>
        <p:txBody>
          <a:bodyPr/>
          <a:lstStyle/>
          <a:p>
            <a:fld id="{7C890A62-D6FB-48A1-BC1D-7CE30E77C892}" type="slidenum">
              <a:rPr lang="en-IL" smtClean="0"/>
              <a:t>12</a:t>
            </a:fld>
            <a:endParaRPr lang="en-IL"/>
          </a:p>
        </p:txBody>
      </p:sp>
    </p:spTree>
    <p:extLst>
      <p:ext uri="{BB962C8B-B14F-4D97-AF65-F5344CB8AC3E}">
        <p14:creationId xmlns:p14="http://schemas.microsoft.com/office/powerpoint/2010/main" val="43413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נציג את מערכת הדירוג האנרגטי של מכשירי החשמל ונבין את חשיבות הבחירה במכשירים עם דירוג גבוה לחיסכון באנרגיה.</a:t>
            </a:r>
          </a:p>
        </p:txBody>
      </p:sp>
      <p:sp>
        <p:nvSpPr>
          <p:cNvPr id="4" name="Slide Number Placeholder 3"/>
          <p:cNvSpPr>
            <a:spLocks noGrp="1"/>
          </p:cNvSpPr>
          <p:nvPr>
            <p:ph type="sldNum" sz="quarter" idx="5"/>
          </p:nvPr>
        </p:nvSpPr>
        <p:spPr/>
        <p:txBody>
          <a:bodyPr/>
          <a:lstStyle/>
          <a:p>
            <a:fld id="{7C890A62-D6FB-48A1-BC1D-7CE30E77C892}" type="slidenum">
              <a:rPr lang="en-IL" smtClean="0"/>
              <a:t>13</a:t>
            </a:fld>
            <a:endParaRPr lang="en-IL"/>
          </a:p>
        </p:txBody>
      </p:sp>
    </p:spTree>
    <p:extLst>
      <p:ext uri="{BB962C8B-B14F-4D97-AF65-F5344CB8AC3E}">
        <p14:creationId xmlns:p14="http://schemas.microsoft.com/office/powerpoint/2010/main" val="222895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נדון בשימוש נכון במכשירי החשמל השונים, כולל כיבוי מכשירים שאינם בשימוש וניקוי פילטרים לשיפור יעילותם.</a:t>
            </a:r>
          </a:p>
        </p:txBody>
      </p:sp>
      <p:sp>
        <p:nvSpPr>
          <p:cNvPr id="4" name="Slide Number Placeholder 3"/>
          <p:cNvSpPr>
            <a:spLocks noGrp="1"/>
          </p:cNvSpPr>
          <p:nvPr>
            <p:ph type="sldNum" sz="quarter" idx="5"/>
          </p:nvPr>
        </p:nvSpPr>
        <p:spPr/>
        <p:txBody>
          <a:bodyPr/>
          <a:lstStyle/>
          <a:p>
            <a:fld id="{7C890A62-D6FB-48A1-BC1D-7CE30E77C892}" type="slidenum">
              <a:rPr lang="en-IL" smtClean="0"/>
              <a:t>14</a:t>
            </a:fld>
            <a:endParaRPr lang="en-IL"/>
          </a:p>
        </p:txBody>
      </p:sp>
    </p:spTree>
    <p:extLst>
      <p:ext uri="{BB962C8B-B14F-4D97-AF65-F5344CB8AC3E}">
        <p14:creationId xmlns:p14="http://schemas.microsoft.com/office/powerpoint/2010/main" val="4126783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נציג דוגמאות למכשירי חשמל חסכוניים, כמו מקררים, מכונות כביסה ומדיחי כלים, ונבין כיצד הם משפיעים על הצריכה הביתית.</a:t>
            </a:r>
          </a:p>
        </p:txBody>
      </p:sp>
      <p:sp>
        <p:nvSpPr>
          <p:cNvPr id="4" name="Slide Number Placeholder 3"/>
          <p:cNvSpPr>
            <a:spLocks noGrp="1"/>
          </p:cNvSpPr>
          <p:nvPr>
            <p:ph type="sldNum" sz="quarter" idx="5"/>
          </p:nvPr>
        </p:nvSpPr>
        <p:spPr/>
        <p:txBody>
          <a:bodyPr/>
          <a:lstStyle/>
          <a:p>
            <a:fld id="{7C890A62-D6FB-48A1-BC1D-7CE30E77C892}" type="slidenum">
              <a:rPr lang="en-IL" smtClean="0"/>
              <a:t>15</a:t>
            </a:fld>
            <a:endParaRPr lang="en-IL"/>
          </a:p>
        </p:txBody>
      </p:sp>
    </p:spTree>
    <p:extLst>
      <p:ext uri="{BB962C8B-B14F-4D97-AF65-F5344CB8AC3E}">
        <p14:creationId xmlns:p14="http://schemas.microsoft.com/office/powerpoint/2010/main" val="1622686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נדון בחשיבות החיסכון במים ובדרכים ליישם זאת בבית. נבחן שיטות שונות לחיסכון ואפשרויות גינון חסכוני.</a:t>
            </a:r>
          </a:p>
        </p:txBody>
      </p:sp>
      <p:sp>
        <p:nvSpPr>
          <p:cNvPr id="4" name="Slide Number Placeholder 3"/>
          <p:cNvSpPr>
            <a:spLocks noGrp="1"/>
          </p:cNvSpPr>
          <p:nvPr>
            <p:ph type="sldNum" sz="quarter" idx="5"/>
          </p:nvPr>
        </p:nvSpPr>
        <p:spPr/>
        <p:txBody>
          <a:bodyPr/>
          <a:lstStyle/>
          <a:p>
            <a:fld id="{7C890A62-D6FB-48A1-BC1D-7CE30E77C892}" type="slidenum">
              <a:rPr lang="en-IL" smtClean="0"/>
              <a:t>16</a:t>
            </a:fld>
            <a:endParaRPr lang="en-IL"/>
          </a:p>
        </p:txBody>
      </p:sp>
    </p:spTree>
    <p:extLst>
      <p:ext uri="{BB962C8B-B14F-4D97-AF65-F5344CB8AC3E}">
        <p14:creationId xmlns:p14="http://schemas.microsoft.com/office/powerpoint/2010/main" val="3849624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נדון במשבר המים ולאתגרים הקיימים בישראל ובעולם. נבין את השפעת החיסכון במים על הסביבה ועל איכות החיים.</a:t>
            </a:r>
          </a:p>
        </p:txBody>
      </p:sp>
      <p:sp>
        <p:nvSpPr>
          <p:cNvPr id="4" name="Slide Number Placeholder 3"/>
          <p:cNvSpPr>
            <a:spLocks noGrp="1"/>
          </p:cNvSpPr>
          <p:nvPr>
            <p:ph type="sldNum" sz="quarter" idx="5"/>
          </p:nvPr>
        </p:nvSpPr>
        <p:spPr/>
        <p:txBody>
          <a:bodyPr/>
          <a:lstStyle/>
          <a:p>
            <a:fld id="{7C890A62-D6FB-48A1-BC1D-7CE30E77C892}" type="slidenum">
              <a:rPr lang="en-IL" smtClean="0"/>
              <a:t>17</a:t>
            </a:fld>
            <a:endParaRPr lang="en-IL"/>
          </a:p>
        </p:txBody>
      </p:sp>
    </p:spTree>
    <p:extLst>
      <p:ext uri="{BB962C8B-B14F-4D97-AF65-F5344CB8AC3E}">
        <p14:creationId xmlns:p14="http://schemas.microsoft.com/office/powerpoint/2010/main" val="502817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נציג שיטות לחיסכון במים בבית, כולל התקנת חסכמים ושימוש חוזר במים אפורים. נלמד כיצד ניתן ליישם אותן בקלות.</a:t>
            </a:r>
          </a:p>
        </p:txBody>
      </p:sp>
      <p:sp>
        <p:nvSpPr>
          <p:cNvPr id="4" name="Slide Number Placeholder 3"/>
          <p:cNvSpPr>
            <a:spLocks noGrp="1"/>
          </p:cNvSpPr>
          <p:nvPr>
            <p:ph type="sldNum" sz="quarter" idx="5"/>
          </p:nvPr>
        </p:nvSpPr>
        <p:spPr/>
        <p:txBody>
          <a:bodyPr/>
          <a:lstStyle/>
          <a:p>
            <a:fld id="{7C890A62-D6FB-48A1-BC1D-7CE30E77C892}" type="slidenum">
              <a:rPr lang="en-IL" smtClean="0"/>
              <a:t>18</a:t>
            </a:fld>
            <a:endParaRPr lang="en-IL"/>
          </a:p>
        </p:txBody>
      </p:sp>
    </p:spTree>
    <p:extLst>
      <p:ext uri="{BB962C8B-B14F-4D97-AF65-F5344CB8AC3E}">
        <p14:creationId xmlns:p14="http://schemas.microsoft.com/office/powerpoint/2010/main" val="2388483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נדון בנושאים כמו בחירת צמחים עמידים ליובש והשקיה בטפטוף, ונציג דרכים לגינון חסכוני ומקיים.</a:t>
            </a:r>
          </a:p>
        </p:txBody>
      </p:sp>
      <p:sp>
        <p:nvSpPr>
          <p:cNvPr id="4" name="Slide Number Placeholder 3"/>
          <p:cNvSpPr>
            <a:spLocks noGrp="1"/>
          </p:cNvSpPr>
          <p:nvPr>
            <p:ph type="sldNum" sz="quarter" idx="5"/>
          </p:nvPr>
        </p:nvSpPr>
        <p:spPr/>
        <p:txBody>
          <a:bodyPr/>
          <a:lstStyle/>
          <a:p>
            <a:fld id="{7C890A62-D6FB-48A1-BC1D-7CE30E77C892}" type="slidenum">
              <a:rPr lang="en-IL" smtClean="0"/>
              <a:t>19</a:t>
            </a:fld>
            <a:endParaRPr lang="en-IL"/>
          </a:p>
        </p:txBody>
      </p:sp>
    </p:spTree>
    <p:extLst>
      <p:ext uri="{BB962C8B-B14F-4D97-AF65-F5344CB8AC3E}">
        <p14:creationId xmlns:p14="http://schemas.microsoft.com/office/powerpoint/2010/main" val="2569608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במצגת זו נסקור את המפגשים השונים בסדרה. נתחיל במבוא לקיימות ולחשיבות צמצום צריכת החשמל, ולאחר מכן נמשיך עם נושאים כמו התייעלות אנרגטית בבית, חיסכון במים, הפחתת פסולת ותובנות נוספות לקידום אורח חיים מקיים.</a:t>
            </a:r>
          </a:p>
        </p:txBody>
      </p:sp>
      <p:sp>
        <p:nvSpPr>
          <p:cNvPr id="4" name="Slide Number Placeholder 3"/>
          <p:cNvSpPr>
            <a:spLocks noGrp="1"/>
          </p:cNvSpPr>
          <p:nvPr>
            <p:ph type="sldNum" sz="quarter" idx="5"/>
          </p:nvPr>
        </p:nvSpPr>
        <p:spPr/>
        <p:txBody>
          <a:bodyPr/>
          <a:lstStyle/>
          <a:p>
            <a:fld id="{7C890A62-D6FB-48A1-BC1D-7CE30E77C892}" type="slidenum">
              <a:rPr lang="en-IL" smtClean="0"/>
              <a:t>2</a:t>
            </a:fld>
            <a:endParaRPr lang="en-IL"/>
          </a:p>
        </p:txBody>
      </p:sp>
    </p:spTree>
    <p:extLst>
      <p:ext uri="{BB962C8B-B14F-4D97-AF65-F5344CB8AC3E}">
        <p14:creationId xmlns:p14="http://schemas.microsoft.com/office/powerpoint/2010/main" val="1199903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נלמד על סוגי הפסולת השונים והשפעתם על הסביבה. נדון באסטרטגיות להפרדת פסולת ובדרכים להפחתת צריכה.</a:t>
            </a:r>
          </a:p>
        </p:txBody>
      </p:sp>
      <p:sp>
        <p:nvSpPr>
          <p:cNvPr id="4" name="Slide Number Placeholder 3"/>
          <p:cNvSpPr>
            <a:spLocks noGrp="1"/>
          </p:cNvSpPr>
          <p:nvPr>
            <p:ph type="sldNum" sz="quarter" idx="5"/>
          </p:nvPr>
        </p:nvSpPr>
        <p:spPr/>
        <p:txBody>
          <a:bodyPr/>
          <a:lstStyle/>
          <a:p>
            <a:fld id="{7C890A62-D6FB-48A1-BC1D-7CE30E77C892}" type="slidenum">
              <a:rPr lang="en-IL" smtClean="0"/>
              <a:t>20</a:t>
            </a:fld>
            <a:endParaRPr lang="en-IL"/>
          </a:p>
        </p:txBody>
      </p:sp>
    </p:spTree>
    <p:extLst>
      <p:ext uri="{BB962C8B-B14F-4D97-AF65-F5344CB8AC3E}">
        <p14:creationId xmlns:p14="http://schemas.microsoft.com/office/powerpoint/2010/main" val="3397266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נציג את סוגי הפסולת השונים, כולל פסולת אורגנית, פלסטיק, מתכת וזכוכית, ונבין כיצד כל סוג משפיע על הסביבה.</a:t>
            </a:r>
          </a:p>
        </p:txBody>
      </p:sp>
      <p:sp>
        <p:nvSpPr>
          <p:cNvPr id="4" name="Slide Number Placeholder 3"/>
          <p:cNvSpPr>
            <a:spLocks noGrp="1"/>
          </p:cNvSpPr>
          <p:nvPr>
            <p:ph type="sldNum" sz="quarter" idx="5"/>
          </p:nvPr>
        </p:nvSpPr>
        <p:spPr/>
        <p:txBody>
          <a:bodyPr/>
          <a:lstStyle/>
          <a:p>
            <a:fld id="{7C890A62-D6FB-48A1-BC1D-7CE30E77C892}" type="slidenum">
              <a:rPr lang="en-IL" smtClean="0"/>
              <a:t>21</a:t>
            </a:fld>
            <a:endParaRPr lang="en-IL"/>
          </a:p>
        </p:txBody>
      </p:sp>
    </p:spTree>
    <p:extLst>
      <p:ext uri="{BB962C8B-B14F-4D97-AF65-F5344CB8AC3E}">
        <p14:creationId xmlns:p14="http://schemas.microsoft.com/office/powerpoint/2010/main" val="2012578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נדון בעקרונות ההפרדה של פסולת ומיחזור, כולל קומפוסטציה ושימוש חוזר, וכיצד ניתן ליישם זאת בחיי היומיום.</a:t>
            </a:r>
          </a:p>
        </p:txBody>
      </p:sp>
      <p:sp>
        <p:nvSpPr>
          <p:cNvPr id="4" name="Slide Number Placeholder 3"/>
          <p:cNvSpPr>
            <a:spLocks noGrp="1"/>
          </p:cNvSpPr>
          <p:nvPr>
            <p:ph type="sldNum" sz="quarter" idx="5"/>
          </p:nvPr>
        </p:nvSpPr>
        <p:spPr/>
        <p:txBody>
          <a:bodyPr/>
          <a:lstStyle/>
          <a:p>
            <a:fld id="{7C890A62-D6FB-48A1-BC1D-7CE30E77C892}" type="slidenum">
              <a:rPr lang="en-IL" smtClean="0"/>
              <a:t>22</a:t>
            </a:fld>
            <a:endParaRPr lang="en-IL"/>
          </a:p>
        </p:txBody>
      </p:sp>
    </p:spTree>
    <p:extLst>
      <p:ext uri="{BB962C8B-B14F-4D97-AF65-F5344CB8AC3E}">
        <p14:creationId xmlns:p14="http://schemas.microsoft.com/office/powerpoint/2010/main" val="1731227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נלמד על דרכים להפחתת צריכה, כולל קנייה מושכלת ושימוש בכלים רב פעמיים, ונדון בהשפעה החיובית על הסביבה.</a:t>
            </a:r>
          </a:p>
        </p:txBody>
      </p:sp>
      <p:sp>
        <p:nvSpPr>
          <p:cNvPr id="4" name="Slide Number Placeholder 3"/>
          <p:cNvSpPr>
            <a:spLocks noGrp="1"/>
          </p:cNvSpPr>
          <p:nvPr>
            <p:ph type="sldNum" sz="quarter" idx="5"/>
          </p:nvPr>
        </p:nvSpPr>
        <p:spPr/>
        <p:txBody>
          <a:bodyPr/>
          <a:lstStyle/>
          <a:p>
            <a:fld id="{7C890A62-D6FB-48A1-BC1D-7CE30E77C892}" type="slidenum">
              <a:rPr lang="en-IL" smtClean="0"/>
              <a:t>23</a:t>
            </a:fld>
            <a:endParaRPr lang="en-IL"/>
          </a:p>
        </p:txBody>
      </p:sp>
    </p:spTree>
    <p:extLst>
      <p:ext uri="{BB962C8B-B14F-4D97-AF65-F5344CB8AC3E}">
        <p14:creationId xmlns:p14="http://schemas.microsoft.com/office/powerpoint/2010/main" val="2070177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נדון בחלופות לרכב פרטי וביתרונות התחבורה המקיימת. נבקש להבין כיצד זה משפיע על בריאותנו ועל הסביבה.</a:t>
            </a:r>
          </a:p>
        </p:txBody>
      </p:sp>
      <p:sp>
        <p:nvSpPr>
          <p:cNvPr id="4" name="Slide Number Placeholder 3"/>
          <p:cNvSpPr>
            <a:spLocks noGrp="1"/>
          </p:cNvSpPr>
          <p:nvPr>
            <p:ph type="sldNum" sz="quarter" idx="5"/>
          </p:nvPr>
        </p:nvSpPr>
        <p:spPr/>
        <p:txBody>
          <a:bodyPr/>
          <a:lstStyle/>
          <a:p>
            <a:fld id="{7C890A62-D6FB-48A1-BC1D-7CE30E77C892}" type="slidenum">
              <a:rPr lang="en-IL" smtClean="0"/>
              <a:t>24</a:t>
            </a:fld>
            <a:endParaRPr lang="en-IL"/>
          </a:p>
        </p:txBody>
      </p:sp>
    </p:spTree>
    <p:extLst>
      <p:ext uri="{BB962C8B-B14F-4D97-AF65-F5344CB8AC3E}">
        <p14:creationId xmlns:p14="http://schemas.microsoft.com/office/powerpoint/2010/main" val="3219471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נציג את החלופות הקיימות לרכב פרטי, כגון תחבורה ציבורית, אופניים והליכה. נדון ביתרונות של כל חלופה.</a:t>
            </a:r>
          </a:p>
        </p:txBody>
      </p:sp>
      <p:sp>
        <p:nvSpPr>
          <p:cNvPr id="4" name="Slide Number Placeholder 3"/>
          <p:cNvSpPr>
            <a:spLocks noGrp="1"/>
          </p:cNvSpPr>
          <p:nvPr>
            <p:ph type="sldNum" sz="quarter" idx="5"/>
          </p:nvPr>
        </p:nvSpPr>
        <p:spPr/>
        <p:txBody>
          <a:bodyPr/>
          <a:lstStyle/>
          <a:p>
            <a:fld id="{7C890A62-D6FB-48A1-BC1D-7CE30E77C892}" type="slidenum">
              <a:rPr lang="en-IL" smtClean="0"/>
              <a:t>25</a:t>
            </a:fld>
            <a:endParaRPr lang="en-IL"/>
          </a:p>
        </p:txBody>
      </p:sp>
    </p:spTree>
    <p:extLst>
      <p:ext uri="{BB962C8B-B14F-4D97-AF65-F5344CB8AC3E}">
        <p14:creationId xmlns:p14="http://schemas.microsoft.com/office/powerpoint/2010/main" val="1680135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נדון ביתרונות של התחבורה המקיימת, כמו הפחתת זיהום האוויר ושיפור הבריאות הציבורית. נבין מדוע כדאי לאמץ אורח חיים זה.</a:t>
            </a:r>
          </a:p>
        </p:txBody>
      </p:sp>
      <p:sp>
        <p:nvSpPr>
          <p:cNvPr id="4" name="Slide Number Placeholder 3"/>
          <p:cNvSpPr>
            <a:spLocks noGrp="1"/>
          </p:cNvSpPr>
          <p:nvPr>
            <p:ph type="sldNum" sz="quarter" idx="5"/>
          </p:nvPr>
        </p:nvSpPr>
        <p:spPr/>
        <p:txBody>
          <a:bodyPr/>
          <a:lstStyle/>
          <a:p>
            <a:fld id="{7C890A62-D6FB-48A1-BC1D-7CE30E77C892}" type="slidenum">
              <a:rPr lang="en-IL" smtClean="0"/>
              <a:t>26</a:t>
            </a:fld>
            <a:endParaRPr lang="en-IL"/>
          </a:p>
        </p:txBody>
      </p:sp>
    </p:spTree>
    <p:extLst>
      <p:ext uri="{BB962C8B-B14F-4D97-AF65-F5344CB8AC3E}">
        <p14:creationId xmlns:p14="http://schemas.microsoft.com/office/powerpoint/2010/main" val="1214513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נציג טיפים ודרכים לנסיעה חכמה ברכב פרטי, כולל תחזוקה נכונה ונהיגה חסכונית בדלק.</a:t>
            </a:r>
          </a:p>
        </p:txBody>
      </p:sp>
      <p:sp>
        <p:nvSpPr>
          <p:cNvPr id="4" name="Slide Number Placeholder 3"/>
          <p:cNvSpPr>
            <a:spLocks noGrp="1"/>
          </p:cNvSpPr>
          <p:nvPr>
            <p:ph type="sldNum" sz="quarter" idx="5"/>
          </p:nvPr>
        </p:nvSpPr>
        <p:spPr/>
        <p:txBody>
          <a:bodyPr/>
          <a:lstStyle/>
          <a:p>
            <a:fld id="{7C890A62-D6FB-48A1-BC1D-7CE30E77C892}" type="slidenum">
              <a:rPr lang="en-IL" smtClean="0"/>
              <a:t>27</a:t>
            </a:fld>
            <a:endParaRPr lang="en-IL"/>
          </a:p>
        </p:txBody>
      </p:sp>
    </p:spTree>
    <p:extLst>
      <p:ext uri="{BB962C8B-B14F-4D97-AF65-F5344CB8AC3E}">
        <p14:creationId xmlns:p14="http://schemas.microsoft.com/office/powerpoint/2010/main" val="1342902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נדון בהשפעת תעשיית המזון על הסביבה ובאפשרויות לתזונה בת קיימא. נציג דרכים לשיפור התזונה האישית במובן הקיימות.</a:t>
            </a:r>
          </a:p>
        </p:txBody>
      </p:sp>
      <p:sp>
        <p:nvSpPr>
          <p:cNvPr id="4" name="Slide Number Placeholder 3"/>
          <p:cNvSpPr>
            <a:spLocks noGrp="1"/>
          </p:cNvSpPr>
          <p:nvPr>
            <p:ph type="sldNum" sz="quarter" idx="5"/>
          </p:nvPr>
        </p:nvSpPr>
        <p:spPr/>
        <p:txBody>
          <a:bodyPr/>
          <a:lstStyle/>
          <a:p>
            <a:fld id="{7C890A62-D6FB-48A1-BC1D-7CE30E77C892}" type="slidenum">
              <a:rPr lang="en-IL" smtClean="0"/>
              <a:t>28</a:t>
            </a:fld>
            <a:endParaRPr lang="en-IL"/>
          </a:p>
        </p:txBody>
      </p:sp>
    </p:spTree>
    <p:extLst>
      <p:ext uri="{BB962C8B-B14F-4D97-AF65-F5344CB8AC3E}">
        <p14:creationId xmlns:p14="http://schemas.microsoft.com/office/powerpoint/2010/main" val="4253400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נחקור את השפעת גידול בעלי החיים ושימוש בחומרי הדברה על הסביבה ונבין את הקשרים בין תעשיית המזון לקיימות.</a:t>
            </a:r>
          </a:p>
        </p:txBody>
      </p:sp>
      <p:sp>
        <p:nvSpPr>
          <p:cNvPr id="4" name="Slide Number Placeholder 3"/>
          <p:cNvSpPr>
            <a:spLocks noGrp="1"/>
          </p:cNvSpPr>
          <p:nvPr>
            <p:ph type="sldNum" sz="quarter" idx="5"/>
          </p:nvPr>
        </p:nvSpPr>
        <p:spPr/>
        <p:txBody>
          <a:bodyPr/>
          <a:lstStyle/>
          <a:p>
            <a:fld id="{7C890A62-D6FB-48A1-BC1D-7CE30E77C892}" type="slidenum">
              <a:rPr lang="en-IL" smtClean="0"/>
              <a:t>29</a:t>
            </a:fld>
            <a:endParaRPr lang="en-IL"/>
          </a:p>
        </p:txBody>
      </p:sp>
    </p:spTree>
    <p:extLst>
      <p:ext uri="{BB962C8B-B14F-4D97-AF65-F5344CB8AC3E}">
        <p14:creationId xmlns:p14="http://schemas.microsoft.com/office/powerpoint/2010/main" val="732187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נדון בהשפעת משבר האקלים על חיינו ובחשיבות ההתייעלות האנרגטית. נציג נתונים על צריכת החשמל בישראל ונבין כיצד היא משפיעה על הסביבה.</a:t>
            </a:r>
          </a:p>
        </p:txBody>
      </p:sp>
      <p:sp>
        <p:nvSpPr>
          <p:cNvPr id="4" name="Slide Number Placeholder 3"/>
          <p:cNvSpPr>
            <a:spLocks noGrp="1"/>
          </p:cNvSpPr>
          <p:nvPr>
            <p:ph type="sldNum" sz="quarter" idx="5"/>
          </p:nvPr>
        </p:nvSpPr>
        <p:spPr/>
        <p:txBody>
          <a:bodyPr/>
          <a:lstStyle/>
          <a:p>
            <a:fld id="{7C890A62-D6FB-48A1-BC1D-7CE30E77C892}" type="slidenum">
              <a:rPr lang="en-IL" smtClean="0"/>
              <a:t>3</a:t>
            </a:fld>
            <a:endParaRPr lang="en-IL"/>
          </a:p>
        </p:txBody>
      </p:sp>
    </p:spTree>
    <p:extLst>
      <p:ext uri="{BB962C8B-B14F-4D97-AF65-F5344CB8AC3E}">
        <p14:creationId xmlns:p14="http://schemas.microsoft.com/office/powerpoint/2010/main" val="3593921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נדון כיצד ניתן להפחית את צריכת הבשר ולהעדיף תוצרת מקומית ועונתית. נציג יתרונות תזונה בת קיימא על הסביבה.</a:t>
            </a:r>
          </a:p>
        </p:txBody>
      </p:sp>
      <p:sp>
        <p:nvSpPr>
          <p:cNvPr id="4" name="Slide Number Placeholder 3"/>
          <p:cNvSpPr>
            <a:spLocks noGrp="1"/>
          </p:cNvSpPr>
          <p:nvPr>
            <p:ph type="sldNum" sz="quarter" idx="5"/>
          </p:nvPr>
        </p:nvSpPr>
        <p:spPr/>
        <p:txBody>
          <a:bodyPr/>
          <a:lstStyle/>
          <a:p>
            <a:fld id="{7C890A62-D6FB-48A1-BC1D-7CE30E77C892}" type="slidenum">
              <a:rPr lang="en-IL" smtClean="0"/>
              <a:t>30</a:t>
            </a:fld>
            <a:endParaRPr lang="en-IL"/>
          </a:p>
        </p:txBody>
      </p:sp>
    </p:spTree>
    <p:extLst>
      <p:ext uri="{BB962C8B-B14F-4D97-AF65-F5344CB8AC3E}">
        <p14:creationId xmlns:p14="http://schemas.microsoft.com/office/powerpoint/2010/main" val="3222622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נציג רעיונות לגידול מזון בבית, כגון הקמת גינה קהילתית או גידול ירקות במרפסת, ונבין את היתרונות של גידול עצמי.</a:t>
            </a:r>
          </a:p>
        </p:txBody>
      </p:sp>
      <p:sp>
        <p:nvSpPr>
          <p:cNvPr id="4" name="Slide Number Placeholder 3"/>
          <p:cNvSpPr>
            <a:spLocks noGrp="1"/>
          </p:cNvSpPr>
          <p:nvPr>
            <p:ph type="sldNum" sz="quarter" idx="5"/>
          </p:nvPr>
        </p:nvSpPr>
        <p:spPr/>
        <p:txBody>
          <a:bodyPr/>
          <a:lstStyle/>
          <a:p>
            <a:fld id="{7C890A62-D6FB-48A1-BC1D-7CE30E77C892}" type="slidenum">
              <a:rPr lang="en-IL" smtClean="0"/>
              <a:t>31</a:t>
            </a:fld>
            <a:endParaRPr lang="en-IL"/>
          </a:p>
        </p:txBody>
      </p:sp>
    </p:spTree>
    <p:extLst>
      <p:ext uri="{BB962C8B-B14F-4D97-AF65-F5344CB8AC3E}">
        <p14:creationId xmlns:p14="http://schemas.microsoft.com/office/powerpoint/2010/main" val="2414509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נדון בחשיבות שיתוף הפעולה הקהילתי בקידום אורח חיים מקיים. נציג יוזמות קהילתיות לקיימות והדרכים בהן ניתן להשתתף.</a:t>
            </a:r>
          </a:p>
        </p:txBody>
      </p:sp>
      <p:sp>
        <p:nvSpPr>
          <p:cNvPr id="4" name="Slide Number Placeholder 3"/>
          <p:cNvSpPr>
            <a:spLocks noGrp="1"/>
          </p:cNvSpPr>
          <p:nvPr>
            <p:ph type="sldNum" sz="quarter" idx="5"/>
          </p:nvPr>
        </p:nvSpPr>
        <p:spPr/>
        <p:txBody>
          <a:bodyPr/>
          <a:lstStyle/>
          <a:p>
            <a:fld id="{7C890A62-D6FB-48A1-BC1D-7CE30E77C892}" type="slidenum">
              <a:rPr lang="en-IL" smtClean="0"/>
              <a:t>32</a:t>
            </a:fld>
            <a:endParaRPr lang="en-IL"/>
          </a:p>
        </p:txBody>
      </p:sp>
    </p:spTree>
    <p:extLst>
      <p:ext uri="{BB962C8B-B14F-4D97-AF65-F5344CB8AC3E}">
        <p14:creationId xmlns:p14="http://schemas.microsoft.com/office/powerpoint/2010/main" val="35400008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נדון בחשיבות שיתוף הפעולה של הקהילה בהטמעת עקרונות הקיימות, ונבין כיצד ניתן לחזק את הקשרים הקהילתיים למען מטרה זו.</a:t>
            </a:r>
          </a:p>
        </p:txBody>
      </p:sp>
      <p:sp>
        <p:nvSpPr>
          <p:cNvPr id="4" name="Slide Number Placeholder 3"/>
          <p:cNvSpPr>
            <a:spLocks noGrp="1"/>
          </p:cNvSpPr>
          <p:nvPr>
            <p:ph type="sldNum" sz="quarter" idx="5"/>
          </p:nvPr>
        </p:nvSpPr>
        <p:spPr/>
        <p:txBody>
          <a:bodyPr/>
          <a:lstStyle/>
          <a:p>
            <a:fld id="{7C890A62-D6FB-48A1-BC1D-7CE30E77C892}" type="slidenum">
              <a:rPr lang="en-IL" smtClean="0"/>
              <a:t>33</a:t>
            </a:fld>
            <a:endParaRPr lang="en-IL"/>
          </a:p>
        </p:txBody>
      </p:sp>
    </p:spTree>
    <p:extLst>
      <p:ext uri="{BB962C8B-B14F-4D97-AF65-F5344CB8AC3E}">
        <p14:creationId xmlns:p14="http://schemas.microsoft.com/office/powerpoint/2010/main" val="1654611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נציג דוגמאות ליוזמות קהילתיות כמו גינות קהילתיות ושווקי קח-תן, ונבין כיצד הם תורמים לקיימות ולחיים קהילתיים.</a:t>
            </a:r>
          </a:p>
        </p:txBody>
      </p:sp>
      <p:sp>
        <p:nvSpPr>
          <p:cNvPr id="4" name="Slide Number Placeholder 3"/>
          <p:cNvSpPr>
            <a:spLocks noGrp="1"/>
          </p:cNvSpPr>
          <p:nvPr>
            <p:ph type="sldNum" sz="quarter" idx="5"/>
          </p:nvPr>
        </p:nvSpPr>
        <p:spPr/>
        <p:txBody>
          <a:bodyPr/>
          <a:lstStyle/>
          <a:p>
            <a:fld id="{7C890A62-D6FB-48A1-BC1D-7CE30E77C892}" type="slidenum">
              <a:rPr lang="en-IL" smtClean="0"/>
              <a:t>34</a:t>
            </a:fld>
            <a:endParaRPr lang="en-IL"/>
          </a:p>
        </p:txBody>
      </p:sp>
    </p:spTree>
    <p:extLst>
      <p:ext uri="{BB962C8B-B14F-4D97-AF65-F5344CB8AC3E}">
        <p14:creationId xmlns:p14="http://schemas.microsoft.com/office/powerpoint/2010/main" val="3060888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נציג דרכים להתנדב בארגונים סביבתיים, נדון בהשפעה של התנדבות על הסביבה וכיצד זה תורם לפיתוח קהילה מודעת יותר.</a:t>
            </a:r>
          </a:p>
        </p:txBody>
      </p:sp>
      <p:sp>
        <p:nvSpPr>
          <p:cNvPr id="4" name="Slide Number Placeholder 3"/>
          <p:cNvSpPr>
            <a:spLocks noGrp="1"/>
          </p:cNvSpPr>
          <p:nvPr>
            <p:ph type="sldNum" sz="quarter" idx="5"/>
          </p:nvPr>
        </p:nvSpPr>
        <p:spPr/>
        <p:txBody>
          <a:bodyPr/>
          <a:lstStyle/>
          <a:p>
            <a:fld id="{7C890A62-D6FB-48A1-BC1D-7CE30E77C892}" type="slidenum">
              <a:rPr lang="en-IL" smtClean="0"/>
              <a:t>35</a:t>
            </a:fld>
            <a:endParaRPr lang="en-IL"/>
          </a:p>
        </p:txBody>
      </p:sp>
    </p:spTree>
    <p:extLst>
      <p:ext uri="{BB962C8B-B14F-4D97-AF65-F5344CB8AC3E}">
        <p14:creationId xmlns:p14="http://schemas.microsoft.com/office/powerpoint/2010/main" val="1618774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נדון בכיצד ניתן להשתמש בבינה מלאכותית כדי לקדם קיימות, עם דגש על ניטור צריכת אנרגיה ושיפור הפעולות הביתיות.</a:t>
            </a:r>
          </a:p>
        </p:txBody>
      </p:sp>
      <p:sp>
        <p:nvSpPr>
          <p:cNvPr id="4" name="Slide Number Placeholder 3"/>
          <p:cNvSpPr>
            <a:spLocks noGrp="1"/>
          </p:cNvSpPr>
          <p:nvPr>
            <p:ph type="sldNum" sz="quarter" idx="5"/>
          </p:nvPr>
        </p:nvSpPr>
        <p:spPr/>
        <p:txBody>
          <a:bodyPr/>
          <a:lstStyle/>
          <a:p>
            <a:fld id="{7C890A62-D6FB-48A1-BC1D-7CE30E77C892}" type="slidenum">
              <a:rPr lang="en-IL" smtClean="0"/>
              <a:t>36</a:t>
            </a:fld>
            <a:endParaRPr lang="en-IL"/>
          </a:p>
        </p:txBody>
      </p:sp>
    </p:spTree>
    <p:extLst>
      <p:ext uri="{BB962C8B-B14F-4D97-AF65-F5344CB8AC3E}">
        <p14:creationId xmlns:p14="http://schemas.microsoft.com/office/powerpoint/2010/main" val="33211674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נציג יישומים שונים של בינה מלאכותית בתחום הקיימות, עם דגש על כיצד הם יכולים לסייע בניהול יעיל יותר של משאבים.</a:t>
            </a:r>
          </a:p>
        </p:txBody>
      </p:sp>
      <p:sp>
        <p:nvSpPr>
          <p:cNvPr id="4" name="Slide Number Placeholder 3"/>
          <p:cNvSpPr>
            <a:spLocks noGrp="1"/>
          </p:cNvSpPr>
          <p:nvPr>
            <p:ph type="sldNum" sz="quarter" idx="5"/>
          </p:nvPr>
        </p:nvSpPr>
        <p:spPr/>
        <p:txBody>
          <a:bodyPr/>
          <a:lstStyle/>
          <a:p>
            <a:fld id="{7C890A62-D6FB-48A1-BC1D-7CE30E77C892}" type="slidenum">
              <a:rPr lang="en-IL" smtClean="0"/>
              <a:t>37</a:t>
            </a:fld>
            <a:endParaRPr lang="en-IL"/>
          </a:p>
        </p:txBody>
      </p:sp>
    </p:spTree>
    <p:extLst>
      <p:ext uri="{BB962C8B-B14F-4D97-AF65-F5344CB8AC3E}">
        <p14:creationId xmlns:p14="http://schemas.microsoft.com/office/powerpoint/2010/main" val="30271773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מפגש זה יוקדש לסיכום של כל המפגשים, נבצע רפלקציה על התובנות שצברנו ונדון כיצד ניתן ליישם את מה שלמדנו בחיי היומיום.</a:t>
            </a:r>
          </a:p>
        </p:txBody>
      </p:sp>
      <p:sp>
        <p:nvSpPr>
          <p:cNvPr id="4" name="Slide Number Placeholder 3"/>
          <p:cNvSpPr>
            <a:spLocks noGrp="1"/>
          </p:cNvSpPr>
          <p:nvPr>
            <p:ph type="sldNum" sz="quarter" idx="5"/>
          </p:nvPr>
        </p:nvSpPr>
        <p:spPr/>
        <p:txBody>
          <a:bodyPr/>
          <a:lstStyle/>
          <a:p>
            <a:fld id="{7C890A62-D6FB-48A1-BC1D-7CE30E77C892}" type="slidenum">
              <a:rPr lang="en-IL" smtClean="0"/>
              <a:t>38</a:t>
            </a:fld>
            <a:endParaRPr lang="en-IL"/>
          </a:p>
        </p:txBody>
      </p:sp>
    </p:spTree>
    <p:extLst>
      <p:ext uri="{BB962C8B-B14F-4D97-AF65-F5344CB8AC3E}">
        <p14:creationId xmlns:p14="http://schemas.microsoft.com/office/powerpoint/2010/main" val="3630325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במפגש זה נדון במשבר האקלים, נבין את ההשלכות שלו על החברה והסביבה, ונחקור את הדרכים שבהן אנחנו יכולים לתרום למאבק בשינויי האקלים.</a:t>
            </a:r>
          </a:p>
        </p:txBody>
      </p:sp>
      <p:sp>
        <p:nvSpPr>
          <p:cNvPr id="4" name="Slide Number Placeholder 3"/>
          <p:cNvSpPr>
            <a:spLocks noGrp="1"/>
          </p:cNvSpPr>
          <p:nvPr>
            <p:ph type="sldNum" sz="quarter" idx="5"/>
          </p:nvPr>
        </p:nvSpPr>
        <p:spPr/>
        <p:txBody>
          <a:bodyPr/>
          <a:lstStyle/>
          <a:p>
            <a:fld id="{7C890A62-D6FB-48A1-BC1D-7CE30E77C892}" type="slidenum">
              <a:rPr lang="en-IL" smtClean="0"/>
              <a:t>4</a:t>
            </a:fld>
            <a:endParaRPr lang="en-IL"/>
          </a:p>
        </p:txBody>
      </p:sp>
    </p:spTree>
    <p:extLst>
      <p:ext uri="{BB962C8B-B14F-4D97-AF65-F5344CB8AC3E}">
        <p14:creationId xmlns:p14="http://schemas.microsoft.com/office/powerpoint/2010/main" val="534712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נציג נתונים עדכניים על צריכת החשמל בישראל וכיצד היא משפיעה על זיהום האוויר. נדון בדרכי צמצום הצריכה למען סביבה בריאה יותר.</a:t>
            </a:r>
          </a:p>
        </p:txBody>
      </p:sp>
      <p:sp>
        <p:nvSpPr>
          <p:cNvPr id="4" name="Slide Number Placeholder 3"/>
          <p:cNvSpPr>
            <a:spLocks noGrp="1"/>
          </p:cNvSpPr>
          <p:nvPr>
            <p:ph type="sldNum" sz="quarter" idx="5"/>
          </p:nvPr>
        </p:nvSpPr>
        <p:spPr/>
        <p:txBody>
          <a:bodyPr/>
          <a:lstStyle/>
          <a:p>
            <a:fld id="{7C890A62-D6FB-48A1-BC1D-7CE30E77C892}" type="slidenum">
              <a:rPr lang="en-IL" smtClean="0"/>
              <a:t>5</a:t>
            </a:fld>
            <a:endParaRPr lang="en-IL"/>
          </a:p>
        </p:txBody>
      </p:sp>
    </p:spTree>
    <p:extLst>
      <p:ext uri="{BB962C8B-B14F-4D97-AF65-F5344CB8AC3E}">
        <p14:creationId xmlns:p14="http://schemas.microsoft.com/office/powerpoint/2010/main" val="1946361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נדון בחשיבות ההתייעלות האנרגטית, הן מבחינה כלכלית והן מבחינה סביבתית. כיצד ניתן להפחית את עלויות החשמל ולשמור על הסביבה במקביל.</a:t>
            </a:r>
          </a:p>
        </p:txBody>
      </p:sp>
      <p:sp>
        <p:nvSpPr>
          <p:cNvPr id="4" name="Slide Number Placeholder 3"/>
          <p:cNvSpPr>
            <a:spLocks noGrp="1"/>
          </p:cNvSpPr>
          <p:nvPr>
            <p:ph type="sldNum" sz="quarter" idx="5"/>
          </p:nvPr>
        </p:nvSpPr>
        <p:spPr/>
        <p:txBody>
          <a:bodyPr/>
          <a:lstStyle/>
          <a:p>
            <a:fld id="{7C890A62-D6FB-48A1-BC1D-7CE30E77C892}" type="slidenum">
              <a:rPr lang="en-IL" smtClean="0"/>
              <a:t>6</a:t>
            </a:fld>
            <a:endParaRPr lang="en-IL"/>
          </a:p>
        </p:txBody>
      </p:sp>
    </p:spTree>
    <p:extLst>
      <p:ext uri="{BB962C8B-B14F-4D97-AF65-F5344CB8AC3E}">
        <p14:creationId xmlns:p14="http://schemas.microsoft.com/office/powerpoint/2010/main" val="4033117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נדון בדרכים לשיפור ההתייעלות האנרגטית בבית, במיוחד בתחום התאורה והחימום. נציג פתרונות טכנולוגיים וטיפים לשדרוג הבית.</a:t>
            </a:r>
          </a:p>
        </p:txBody>
      </p:sp>
      <p:sp>
        <p:nvSpPr>
          <p:cNvPr id="4" name="Slide Number Placeholder 3"/>
          <p:cNvSpPr>
            <a:spLocks noGrp="1"/>
          </p:cNvSpPr>
          <p:nvPr>
            <p:ph type="sldNum" sz="quarter" idx="5"/>
          </p:nvPr>
        </p:nvSpPr>
        <p:spPr/>
        <p:txBody>
          <a:bodyPr/>
          <a:lstStyle/>
          <a:p>
            <a:fld id="{7C890A62-D6FB-48A1-BC1D-7CE30E77C892}" type="slidenum">
              <a:rPr lang="en-IL" smtClean="0"/>
              <a:t>7</a:t>
            </a:fld>
            <a:endParaRPr lang="en-IL"/>
          </a:p>
        </p:txBody>
      </p:sp>
    </p:spTree>
    <p:extLst>
      <p:ext uri="{BB962C8B-B14F-4D97-AF65-F5344CB8AC3E}">
        <p14:creationId xmlns:p14="http://schemas.microsoft.com/office/powerpoint/2010/main" val="3336149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נכיר את סוגי הנורות החסכוניות הקיימות בשוק, נבצע השוואה עם נורות הליבון המסורתיות ונבין את היתרונות של כל אחת מהן.</a:t>
            </a:r>
          </a:p>
        </p:txBody>
      </p:sp>
      <p:sp>
        <p:nvSpPr>
          <p:cNvPr id="4" name="Slide Number Placeholder 3"/>
          <p:cNvSpPr>
            <a:spLocks noGrp="1"/>
          </p:cNvSpPr>
          <p:nvPr>
            <p:ph type="sldNum" sz="quarter" idx="5"/>
          </p:nvPr>
        </p:nvSpPr>
        <p:spPr/>
        <p:txBody>
          <a:bodyPr/>
          <a:lstStyle/>
          <a:p>
            <a:fld id="{7C890A62-D6FB-48A1-BC1D-7CE30E77C892}" type="slidenum">
              <a:rPr lang="en-IL" smtClean="0"/>
              <a:t>8</a:t>
            </a:fld>
            <a:endParaRPr lang="en-IL"/>
          </a:p>
        </p:txBody>
      </p:sp>
    </p:spTree>
    <p:extLst>
      <p:ext uri="{BB962C8B-B14F-4D97-AF65-F5344CB8AC3E}">
        <p14:creationId xmlns:p14="http://schemas.microsoft.com/office/powerpoint/2010/main" val="1742720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נדון בחשיבות השימוש בתאורה טבעית לשיפור איכות החיים והחיסכון בחשמל. נציג דרכים לשימוש אופטימלי בעדשות ובחלונות.</a:t>
            </a:r>
          </a:p>
        </p:txBody>
      </p:sp>
      <p:sp>
        <p:nvSpPr>
          <p:cNvPr id="4" name="Slide Number Placeholder 3"/>
          <p:cNvSpPr>
            <a:spLocks noGrp="1"/>
          </p:cNvSpPr>
          <p:nvPr>
            <p:ph type="sldNum" sz="quarter" idx="5"/>
          </p:nvPr>
        </p:nvSpPr>
        <p:spPr/>
        <p:txBody>
          <a:bodyPr/>
          <a:lstStyle/>
          <a:p>
            <a:fld id="{7C890A62-D6FB-48A1-BC1D-7CE30E77C892}" type="slidenum">
              <a:rPr lang="en-IL" smtClean="0"/>
              <a:t>9</a:t>
            </a:fld>
            <a:endParaRPr lang="en-IL"/>
          </a:p>
        </p:txBody>
      </p:sp>
    </p:spTree>
    <p:extLst>
      <p:ext uri="{BB962C8B-B14F-4D97-AF65-F5344CB8AC3E}">
        <p14:creationId xmlns:p14="http://schemas.microsoft.com/office/powerpoint/2010/main" val="2682289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3/7/2025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00403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3/7/2025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452556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3/7/2025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424627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3/7/2025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454066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3/7/2025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564444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3/7/2025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367910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3/7/2025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888589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3/7/2025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650529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3/7/2025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72888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3/7/2025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089409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3/7/2025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517885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3/7/2025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4896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11" name="Straight Connector 1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גברים עובדים יוצאים להפסקת קפה">
            <a:extLst>
              <a:ext uri="{FF2B5EF4-FFF2-40B4-BE49-F238E27FC236}">
                <a16:creationId xmlns:a16="http://schemas.microsoft.com/office/drawing/2014/main" id="{806B307A-6A3A-46CD-A22A-9AC4D98B898C}"/>
              </a:ext>
            </a:extLst>
          </p:cNvPr>
          <p:cNvPicPr>
            <a:picLocks noChangeAspect="1"/>
          </p:cNvPicPr>
          <p:nvPr/>
        </p:nvPicPr>
        <p:blipFill>
          <a:blip r:embed="rId3"/>
          <a:srcRect t="5855" r="9091" b="17536"/>
          <a:stretch/>
        </p:blipFill>
        <p:spPr>
          <a:xfrm>
            <a:off x="20" y="10"/>
            <a:ext cx="12191979" cy="6857990"/>
          </a:xfrm>
          <a:prstGeom prst="rect">
            <a:avLst/>
          </a:prstGeom>
        </p:spPr>
      </p:pic>
      <p:sp>
        <p:nvSpPr>
          <p:cNvPr id="13" name="Rectangle 12">
            <a:extLst>
              <a:ext uri="{FF2B5EF4-FFF2-40B4-BE49-F238E27FC236}">
                <a16:creationId xmlns:a16="http://schemas.microsoft.com/office/drawing/2014/main" id="{D21F66AB-6D67-4C86-A415-0B6E4EEC5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3811" y="423809"/>
            <a:ext cx="6858002" cy="6010383"/>
          </a:xfrm>
          <a:prstGeom prst="rect">
            <a:avLst/>
          </a:prstGeom>
          <a:gradFill>
            <a:gsLst>
              <a:gs pos="0">
                <a:schemeClr val="bg1">
                  <a:alpha val="0"/>
                </a:schemeClr>
              </a:gs>
              <a:gs pos="46000">
                <a:schemeClr val="bg1">
                  <a:alpha val="31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FF5DE98A-1812-747B-5A23-A9CF807ECCCA}"/>
              </a:ext>
            </a:extLst>
          </p:cNvPr>
          <p:cNvSpPr>
            <a:spLocks noGrp="1"/>
          </p:cNvSpPr>
          <p:nvPr>
            <p:ph type="ctrTitle"/>
          </p:nvPr>
        </p:nvSpPr>
        <p:spPr>
          <a:xfrm>
            <a:off x="313786" y="908651"/>
            <a:ext cx="5230366" cy="4005454"/>
          </a:xfrm>
        </p:spPr>
        <p:txBody>
          <a:bodyPr anchor="t">
            <a:normAutofit/>
          </a:bodyPr>
          <a:lstStyle/>
          <a:p>
            <a:pPr>
              <a:lnSpc>
                <a:spcPct val="90000"/>
              </a:lnSpc>
            </a:pPr>
            <a:r>
              <a:rPr lang="en-IL" sz="5800"/>
              <a:t>סדרת הכשרות לתושבים בנושא התייעלות בצריכת משאבים וקיימות</a:t>
            </a:r>
          </a:p>
        </p:txBody>
      </p:sp>
      <p:sp>
        <p:nvSpPr>
          <p:cNvPr id="3" name="Subtitle 2">
            <a:extLst>
              <a:ext uri="{FF2B5EF4-FFF2-40B4-BE49-F238E27FC236}">
                <a16:creationId xmlns:a16="http://schemas.microsoft.com/office/drawing/2014/main" id="{C178BC38-7A64-E621-6D5B-C83FA0BA1778}"/>
              </a:ext>
            </a:extLst>
          </p:cNvPr>
          <p:cNvSpPr>
            <a:spLocks noGrp="1"/>
          </p:cNvSpPr>
          <p:nvPr>
            <p:ph type="subTitle" idx="1"/>
          </p:nvPr>
        </p:nvSpPr>
        <p:spPr>
          <a:xfrm>
            <a:off x="313787" y="5050632"/>
            <a:ext cx="3793200" cy="1129888"/>
          </a:xfrm>
        </p:spPr>
        <p:txBody>
          <a:bodyPr anchor="b">
            <a:normAutofit/>
          </a:bodyPr>
          <a:lstStyle/>
          <a:p>
            <a:r>
              <a:rPr lang="en-IL" sz="2200"/>
              <a:t>הדרכות לשיפור צריכת המשאבים והקיימות בעיר</a:t>
            </a:r>
          </a:p>
        </p:txBody>
      </p:sp>
      <p:cxnSp>
        <p:nvCxnSpPr>
          <p:cNvPr id="15" name="Straight Connector 14">
            <a:extLst>
              <a:ext uri="{FF2B5EF4-FFF2-40B4-BE49-F238E27FC236}">
                <a16:creationId xmlns:a16="http://schemas.microsoft.com/office/drawing/2014/main" id="{0B66F5E1-B07D-4718-F4B4-5FCE4B7E8F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9006" y="727509"/>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3119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42"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11" name="Straight Connector 10">
            <a:extLst>
              <a:ext uri="{FF2B5EF4-FFF2-40B4-BE49-F238E27FC236}">
                <a16:creationId xmlns:a16="http://schemas.microsoft.com/office/drawing/2014/main" id="{22F20000-FD86-48F6-9363-FEC90C932D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2AE332-6ACA-45BE-875F-91A291D4A4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E3E964B-A80A-36CA-1B1F-7046707FC180}"/>
              </a:ext>
            </a:extLst>
          </p:cNvPr>
          <p:cNvSpPr>
            <a:spLocks noGrp="1"/>
          </p:cNvSpPr>
          <p:nvPr>
            <p:ph type="title"/>
          </p:nvPr>
        </p:nvSpPr>
        <p:spPr>
          <a:xfrm>
            <a:off x="702129" y="914760"/>
            <a:ext cx="2806615" cy="3543764"/>
          </a:xfrm>
        </p:spPr>
        <p:txBody>
          <a:bodyPr>
            <a:normAutofit/>
          </a:bodyPr>
          <a:lstStyle/>
          <a:p>
            <a:r>
              <a:rPr lang="en-IL" sz="3600"/>
              <a:t>שיטות לחימום יעיל של הבית</a:t>
            </a:r>
          </a:p>
        </p:txBody>
      </p:sp>
      <p:graphicFrame>
        <p:nvGraphicFramePr>
          <p:cNvPr id="4" name="Content Placeholder 4">
            <a:extLst>
              <a:ext uri="{FF2B5EF4-FFF2-40B4-BE49-F238E27FC236}">
                <a16:creationId xmlns:a16="http://schemas.microsoft.com/office/drawing/2014/main" id="{9E9181AA-A596-4F20-AA28-2609170824C5}"/>
              </a:ext>
            </a:extLst>
          </p:cNvPr>
          <p:cNvGraphicFramePr>
            <a:graphicFrameLocks noGrp="1"/>
          </p:cNvGraphicFramePr>
          <p:nvPr>
            <p:ph idx="1"/>
            <p:extLst>
              <p:ext uri="{D42A27DB-BD31-4B8C-83A1-F6EECF244321}">
                <p14:modId xmlns:p14="http://schemas.microsoft.com/office/powerpoint/2010/main" val="532307688"/>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3902149" y="978558"/>
          <a:ext cx="7591859" cy="5091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255149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מבט מקרוב על ידו של גבר מתקן נורה כושלת לחיסכון באנרגיה.">
            <a:extLst>
              <a:ext uri="{FF2B5EF4-FFF2-40B4-BE49-F238E27FC236}">
                <a16:creationId xmlns:a16="http://schemas.microsoft.com/office/drawing/2014/main" id="{08C111F7-2CDD-4549-89ED-8019AA83D1E1}"/>
              </a:ext>
            </a:extLst>
          </p:cNvPr>
          <p:cNvPicPr>
            <a:picLocks noGrp="1" noChangeAspect="1"/>
          </p:cNvPicPr>
          <p:nvPr>
            <p:ph sz="half" idx="1"/>
          </p:nvPr>
        </p:nvPicPr>
        <p:blipFill>
          <a:blip r:embed="rId3"/>
          <a:srcRect l="23653" r="35515"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88C9F94D-A931-BAB1-E257-475A93BBEE4D}"/>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a:t>תרגול מעשי: החלפת נורות, איטום חלונות ודלתות</a:t>
            </a:r>
          </a:p>
        </p:txBody>
      </p:sp>
      <p:sp>
        <p:nvSpPr>
          <p:cNvPr id="4" name="Content Placeholder 3">
            <a:extLst>
              <a:ext uri="{FF2B5EF4-FFF2-40B4-BE49-F238E27FC236}">
                <a16:creationId xmlns:a16="http://schemas.microsoft.com/office/drawing/2014/main" id="{AE3DD740-2F0D-FB68-7559-C055F3A4D3F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he-IL" sz="1400" b="1"/>
              <a:t>החלפת נורות</a:t>
            </a:r>
          </a:p>
          <a:p>
            <a:pPr marL="0" lvl="1" indent="0">
              <a:buNone/>
            </a:pPr>
            <a:r>
              <a:rPr lang="he-IL" sz="1400"/>
              <a:t>נלמד כיצד להחליף נורות בצורה בטוחה ויעילה, תוך שימוש בטכנולוגיות חסכוניות בחשמל.</a:t>
            </a:r>
          </a:p>
          <a:p>
            <a:pPr marL="0" indent="0">
              <a:spcBef>
                <a:spcPts val="2500"/>
              </a:spcBef>
              <a:buNone/>
            </a:pPr>
            <a:r>
              <a:rPr lang="he-IL" sz="1400" b="1"/>
              <a:t>התקנת חסכמים</a:t>
            </a:r>
          </a:p>
          <a:p>
            <a:pPr marL="0" lvl="1" indent="0">
              <a:buNone/>
            </a:pPr>
            <a:r>
              <a:rPr lang="he-IL" sz="1400"/>
              <a:t>התקנת חסכמים עוזרת להפחית את צריכת האנרגיה ולחסוך כסף בחשבון החשמל.</a:t>
            </a:r>
          </a:p>
          <a:p>
            <a:pPr marL="0" indent="0">
              <a:spcBef>
                <a:spcPts val="2500"/>
              </a:spcBef>
              <a:buNone/>
            </a:pPr>
            <a:r>
              <a:rPr lang="he-IL" sz="1400" b="1"/>
              <a:t>איטום חלונות ודלתות</a:t>
            </a:r>
          </a:p>
          <a:p>
            <a:pPr marL="0" lvl="1" indent="0">
              <a:buNone/>
            </a:pPr>
            <a:r>
              <a:rPr lang="he-IL" sz="1400"/>
              <a:t>טיפים לאיטום חלונות ודלתות לשיפור ההתייעלות האנרגטית ולהפחתת דליפות אוויר.</a:t>
            </a:r>
            <a:endParaRPr lang="en-IL" sz="1400"/>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138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67625371-CA97-F33C-55CE-61910527449F}"/>
              </a:ext>
            </a:extLst>
          </p:cNvPr>
          <p:cNvSpPr>
            <a:spLocks noGrp="1"/>
          </p:cNvSpPr>
          <p:nvPr>
            <p:ph type="ctrTitle"/>
          </p:nvPr>
        </p:nvSpPr>
        <p:spPr>
          <a:xfrm>
            <a:off x="695324" y="1145308"/>
            <a:ext cx="7600263" cy="4860947"/>
          </a:xfrm>
        </p:spPr>
        <p:txBody>
          <a:bodyPr anchor="b">
            <a:normAutofit/>
          </a:bodyPr>
          <a:lstStyle/>
          <a:p>
            <a:r>
              <a:rPr lang="en-IL" sz="7600"/>
              <a:t>מפגש 3: התייעלות אנרגטית בבית - מכשירי חשמל</a:t>
            </a:r>
          </a:p>
        </p:txBody>
      </p:sp>
      <p:cxnSp>
        <p:nvCxnSpPr>
          <p:cNvPr id="9" name="Straight Connector 8">
            <a:extLst>
              <a:ext uri="{FF2B5EF4-FFF2-40B4-BE49-F238E27FC236}">
                <a16:creationId xmlns:a16="http://schemas.microsoft.com/office/drawing/2014/main" id="{67CEFA70-4D11-644F-D4FB-AFFE8747E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384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אובייקט תווית יעילות אנרגטית תלת-ממדית אודות מושג חיסכון באנרגיה על רקע לבן מבודד.">
            <a:extLst>
              <a:ext uri="{FF2B5EF4-FFF2-40B4-BE49-F238E27FC236}">
                <a16:creationId xmlns:a16="http://schemas.microsoft.com/office/drawing/2014/main" id="{222F3398-A753-465B-A292-4D18577891E5}"/>
              </a:ext>
            </a:extLst>
          </p:cNvPr>
          <p:cNvPicPr>
            <a:picLocks noGrp="1" noChangeAspect="1"/>
          </p:cNvPicPr>
          <p:nvPr>
            <p:ph sz="half" idx="1"/>
          </p:nvPr>
        </p:nvPicPr>
        <p:blipFill>
          <a:blip r:embed="rId3"/>
          <a:srcRect l="50688" r="5246"/>
          <a:stretch/>
        </p:blipFill>
        <p:spPr>
          <a:xfrm>
            <a:off x="20" y="10"/>
            <a:ext cx="6044164" cy="6857990"/>
          </a:xfrm>
          <a:prstGeom prst="rect">
            <a:avLst/>
          </a:prstGeom>
        </p:spPr>
      </p:pic>
      <p:sp>
        <p:nvSpPr>
          <p:cNvPr id="2" name="Title 1">
            <a:extLst>
              <a:ext uri="{FF2B5EF4-FFF2-40B4-BE49-F238E27FC236}">
                <a16:creationId xmlns:a16="http://schemas.microsoft.com/office/drawing/2014/main" id="{A026A5BB-63B5-B5F1-3937-0096F698F55B}"/>
              </a:ext>
            </a:extLst>
          </p:cNvPr>
          <p:cNvSpPr>
            <a:spLocks noGrp="1"/>
          </p:cNvSpPr>
          <p:nvPr>
            <p:ph type="title"/>
          </p:nvPr>
        </p:nvSpPr>
        <p:spPr>
          <a:xfrm>
            <a:off x="6696186" y="909637"/>
            <a:ext cx="4800600" cy="1307592"/>
          </a:xfrm>
        </p:spPr>
        <p:txBody>
          <a:bodyPr vert="horz" lIns="91440" tIns="45720" rIns="91440" bIns="45720" rtlCol="0" anchor="t">
            <a:normAutofit/>
          </a:bodyPr>
          <a:lstStyle/>
          <a:p>
            <a:r>
              <a:rPr lang="en-US" sz="3700"/>
              <a:t>דירוג אנרגטי של מכשירי חשמל וחשיבותו</a:t>
            </a:r>
          </a:p>
        </p:txBody>
      </p:sp>
      <p:sp>
        <p:nvSpPr>
          <p:cNvPr id="4" name="Content Placeholder 3">
            <a:extLst>
              <a:ext uri="{FF2B5EF4-FFF2-40B4-BE49-F238E27FC236}">
                <a16:creationId xmlns:a16="http://schemas.microsoft.com/office/drawing/2014/main" id="{60C53A9F-66BE-1647-1778-26A362EB521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696186" y="2221992"/>
            <a:ext cx="4800600" cy="3739896"/>
          </a:xfrm>
        </p:spPr>
        <p:txBody>
          <a:bodyPr>
            <a:normAutofit/>
          </a:bodyPr>
          <a:lstStyle/>
          <a:p>
            <a:pPr marL="0" indent="0">
              <a:spcBef>
                <a:spcPts val="2500"/>
              </a:spcBef>
              <a:buNone/>
            </a:pPr>
            <a:r>
              <a:rPr lang="he-IL" sz="1400" b="1"/>
              <a:t>מערכת דירוג אנרגטי</a:t>
            </a:r>
          </a:p>
          <a:p>
            <a:pPr marL="0" lvl="1" indent="0">
              <a:buNone/>
            </a:pPr>
            <a:r>
              <a:rPr lang="he-IL" sz="1400"/>
              <a:t>מערכת דירוג אנרגטי מספקת מידע על צריכת האנרגיה של מכשירים, ועוזרת לצרכנים לבחור מכשירים חסכוניים.</a:t>
            </a:r>
          </a:p>
          <a:p>
            <a:pPr marL="0" indent="0">
              <a:spcBef>
                <a:spcPts val="2500"/>
              </a:spcBef>
              <a:buNone/>
            </a:pPr>
            <a:r>
              <a:rPr lang="he-IL" sz="1400" b="1"/>
              <a:t>חשיבות הבחירה במכשירים חסכוניים</a:t>
            </a:r>
          </a:p>
          <a:p>
            <a:pPr marL="0" lvl="1" indent="0">
              <a:buNone/>
            </a:pPr>
            <a:r>
              <a:rPr lang="he-IL" sz="1400"/>
              <a:t>בחירה במכשירים עם דירוג אנרגטי גבוה יכולה להקטין את עלויות החשמל ולסייע בשמירה על הסביבה.</a:t>
            </a:r>
            <a:endParaRPr lang="en-IL" sz="1400"/>
          </a:p>
        </p:txBody>
      </p:sp>
      <p:cxnSp>
        <p:nvCxnSpPr>
          <p:cNvPr id="16" name="Straight Connector 15">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283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אוטומציה של בית חכם טכנולוגיה ליעילות אנרגטית בטלפון הנייד">
            <a:extLst>
              <a:ext uri="{FF2B5EF4-FFF2-40B4-BE49-F238E27FC236}">
                <a16:creationId xmlns:a16="http://schemas.microsoft.com/office/drawing/2014/main" id="{EDC0EE45-C3D8-476C-8E9F-4051AFCD7A2F}"/>
              </a:ext>
            </a:extLst>
          </p:cNvPr>
          <p:cNvPicPr>
            <a:picLocks noGrp="1" noChangeAspect="1"/>
          </p:cNvPicPr>
          <p:nvPr>
            <p:ph sz="half" idx="1"/>
          </p:nvPr>
        </p:nvPicPr>
        <p:blipFill>
          <a:blip r:embed="rId3"/>
          <a:srcRect l="18834" r="22336" b="-1"/>
          <a:stretch/>
        </p:blipFill>
        <p:spPr>
          <a:xfrm>
            <a:off x="20" y="10"/>
            <a:ext cx="6044164" cy="6857990"/>
          </a:xfrm>
          <a:prstGeom prst="rect">
            <a:avLst/>
          </a:prstGeom>
        </p:spPr>
      </p:pic>
      <p:sp>
        <p:nvSpPr>
          <p:cNvPr id="2" name="Title 1">
            <a:extLst>
              <a:ext uri="{FF2B5EF4-FFF2-40B4-BE49-F238E27FC236}">
                <a16:creationId xmlns:a16="http://schemas.microsoft.com/office/drawing/2014/main" id="{5C2A2C6B-1381-A2FF-B065-54AD38741771}"/>
              </a:ext>
            </a:extLst>
          </p:cNvPr>
          <p:cNvSpPr>
            <a:spLocks noGrp="1"/>
          </p:cNvSpPr>
          <p:nvPr>
            <p:ph type="title"/>
          </p:nvPr>
        </p:nvSpPr>
        <p:spPr>
          <a:xfrm>
            <a:off x="6696186" y="909637"/>
            <a:ext cx="4800600" cy="1307592"/>
          </a:xfrm>
        </p:spPr>
        <p:txBody>
          <a:bodyPr vert="horz" lIns="91440" tIns="45720" rIns="91440" bIns="45720" rtlCol="0" anchor="t">
            <a:normAutofit/>
          </a:bodyPr>
          <a:lstStyle/>
          <a:p>
            <a:pPr>
              <a:lnSpc>
                <a:spcPct val="90000"/>
              </a:lnSpc>
            </a:pPr>
            <a:r>
              <a:rPr lang="en-US"/>
              <a:t>שימוש נכון במכשירי חשמל</a:t>
            </a:r>
          </a:p>
        </p:txBody>
      </p:sp>
      <p:sp>
        <p:nvSpPr>
          <p:cNvPr id="4" name="Content Placeholder 3">
            <a:extLst>
              <a:ext uri="{FF2B5EF4-FFF2-40B4-BE49-F238E27FC236}">
                <a16:creationId xmlns:a16="http://schemas.microsoft.com/office/drawing/2014/main" id="{2B0A9F5C-0F37-D11A-D927-E43AF43587C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696186" y="2221992"/>
            <a:ext cx="4800600" cy="3739896"/>
          </a:xfrm>
        </p:spPr>
        <p:txBody>
          <a:bodyPr>
            <a:normAutofit/>
          </a:bodyPr>
          <a:lstStyle/>
          <a:p>
            <a:pPr marL="0" indent="0">
              <a:spcBef>
                <a:spcPts val="2500"/>
              </a:spcBef>
              <a:buNone/>
            </a:pPr>
            <a:r>
              <a:rPr lang="he-IL" sz="1400" b="1"/>
              <a:t>כיבוי מכשירים לא בשימוש</a:t>
            </a:r>
          </a:p>
          <a:p>
            <a:pPr marL="0" lvl="1" indent="0">
              <a:buNone/>
            </a:pPr>
            <a:r>
              <a:rPr lang="he-IL" sz="1400"/>
              <a:t>כיבוי מכשירים שאינם בשימוש יכול לחסוך באנרגיה ולצמצם את חשבון החשמל. יש להרגיל את עצמנו לכבות מכשירים כשאין בהם צורך.</a:t>
            </a:r>
          </a:p>
          <a:p>
            <a:pPr marL="0" indent="0">
              <a:spcBef>
                <a:spcPts val="2500"/>
              </a:spcBef>
              <a:buNone/>
            </a:pPr>
            <a:r>
              <a:rPr lang="he-IL" sz="1400" b="1"/>
              <a:t>ניקוי פילטרים</a:t>
            </a:r>
          </a:p>
          <a:p>
            <a:pPr marL="0" lvl="1" indent="0">
              <a:buNone/>
            </a:pPr>
            <a:r>
              <a:rPr lang="he-IL" sz="1400"/>
              <a:t>ניקוי פילטרים במכשירי חשמל חיוני לשיפור היעילות שלהם. פילטרים נקיים משפרים את פעולת המכשיר ומפחיתים את הצריכה האנרגטית.</a:t>
            </a:r>
            <a:endParaRPr lang="en-IL" sz="1400"/>
          </a:p>
        </p:txBody>
      </p:sp>
      <p:cxnSp>
        <p:nvCxnSpPr>
          <p:cNvPr id="16" name="Straight Connector 15">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85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איור תלת מימד">
            <a:extLst>
              <a:ext uri="{FF2B5EF4-FFF2-40B4-BE49-F238E27FC236}">
                <a16:creationId xmlns:a16="http://schemas.microsoft.com/office/drawing/2014/main" id="{79F4C007-C53E-4FB3-8C4B-B5D7A240D575}"/>
              </a:ext>
            </a:extLst>
          </p:cNvPr>
          <p:cNvPicPr>
            <a:picLocks noGrp="1" noChangeAspect="1"/>
          </p:cNvPicPr>
          <p:nvPr>
            <p:ph sz="half" idx="1"/>
          </p:nvPr>
        </p:nvPicPr>
        <p:blipFill>
          <a:blip r:embed="rId3"/>
          <a:srcRect l="30276" r="23844" b="1"/>
          <a:stretch/>
        </p:blipFill>
        <p:spPr>
          <a:xfrm>
            <a:off x="20" y="-17929"/>
            <a:ext cx="4206220" cy="6875929"/>
          </a:xfrm>
          <a:prstGeom prst="rect">
            <a:avLst/>
          </a:prstGeom>
        </p:spPr>
      </p:pic>
      <p:sp>
        <p:nvSpPr>
          <p:cNvPr id="2" name="Title 1">
            <a:extLst>
              <a:ext uri="{FF2B5EF4-FFF2-40B4-BE49-F238E27FC236}">
                <a16:creationId xmlns:a16="http://schemas.microsoft.com/office/drawing/2014/main" id="{25F17527-2EA5-25F7-28A4-1CE6E5667D7A}"/>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בחירת מכשירי חשמל חסכוניים</a:t>
            </a:r>
          </a:p>
        </p:txBody>
      </p:sp>
      <p:sp>
        <p:nvSpPr>
          <p:cNvPr id="4" name="Content Placeholder 3">
            <a:extLst>
              <a:ext uri="{FF2B5EF4-FFF2-40B4-BE49-F238E27FC236}">
                <a16:creationId xmlns:a16="http://schemas.microsoft.com/office/drawing/2014/main" id="{019491CF-A2D2-2109-3C56-06340749207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he-IL" sz="1400" b="1"/>
              <a:t>מקררים חסכוניים</a:t>
            </a:r>
          </a:p>
          <a:p>
            <a:pPr marL="0" lvl="1" indent="0">
              <a:buNone/>
            </a:pPr>
            <a:r>
              <a:rPr lang="he-IL" sz="1400"/>
              <a:t>מקררים חסכוניים צורכים פחות אנרגיה ומסייעים בהפחתת עלויות חשמל תוך שמירה על מזון.</a:t>
            </a:r>
          </a:p>
          <a:p>
            <a:pPr marL="0" indent="0">
              <a:spcBef>
                <a:spcPts val="2500"/>
              </a:spcBef>
              <a:buNone/>
            </a:pPr>
            <a:r>
              <a:rPr lang="he-IL" sz="1400" b="1"/>
              <a:t>מכונות כביסה חסכוניות</a:t>
            </a:r>
          </a:p>
          <a:p>
            <a:pPr marL="0" lvl="1" indent="0">
              <a:buNone/>
            </a:pPr>
            <a:r>
              <a:rPr lang="he-IL" sz="1400"/>
              <a:t>מכונות כביסה חסכוניות משתמשות בטכנולוגיות מתקדמות כדי להפחית את צריכת המים והאנרגיה במהלך הכביסה.</a:t>
            </a:r>
          </a:p>
          <a:p>
            <a:pPr marL="0" indent="0">
              <a:spcBef>
                <a:spcPts val="2500"/>
              </a:spcBef>
              <a:buNone/>
            </a:pPr>
            <a:r>
              <a:rPr lang="he-IL" sz="1400" b="1"/>
              <a:t>מדיחי כלים חסכוניים</a:t>
            </a:r>
          </a:p>
          <a:p>
            <a:pPr marL="0" lvl="1" indent="0">
              <a:buNone/>
            </a:pPr>
            <a:r>
              <a:rPr lang="he-IL" sz="1400"/>
              <a:t>מדיחי כלים חסכוניים מציעים פתרונות ניקיון יעילים עם מינימום צריכת מים וחשמל.</a:t>
            </a:r>
            <a:endParaRPr lang="en-IL" sz="1400"/>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741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9D63F90F-458A-90BD-935D-2518DC750DFC}"/>
              </a:ext>
            </a:extLst>
          </p:cNvPr>
          <p:cNvSpPr>
            <a:spLocks noGrp="1"/>
          </p:cNvSpPr>
          <p:nvPr>
            <p:ph type="ctrTitle"/>
          </p:nvPr>
        </p:nvSpPr>
        <p:spPr>
          <a:xfrm>
            <a:off x="695324" y="1145308"/>
            <a:ext cx="7600263" cy="4860947"/>
          </a:xfrm>
        </p:spPr>
        <p:txBody>
          <a:bodyPr anchor="b">
            <a:normAutofit/>
          </a:bodyPr>
          <a:lstStyle/>
          <a:p>
            <a:r>
              <a:rPr lang="en-IL" sz="7600"/>
              <a:t>מפגש 4: מים - משאב יקר</a:t>
            </a:r>
          </a:p>
        </p:txBody>
      </p:sp>
      <p:cxnSp>
        <p:nvCxnSpPr>
          <p:cNvPr id="9" name="Straight Connector 8">
            <a:extLst>
              <a:ext uri="{FF2B5EF4-FFF2-40B4-BE49-F238E27FC236}">
                <a16:creationId xmlns:a16="http://schemas.microsoft.com/office/drawing/2014/main" id="{67CEFA70-4D11-644F-D4FB-AFFE8747E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514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פחית בנזין מפלסטיק עם &quot;טפטוף&quot; של האדמה התלויה מהפייה.">
            <a:extLst>
              <a:ext uri="{FF2B5EF4-FFF2-40B4-BE49-F238E27FC236}">
                <a16:creationId xmlns:a16="http://schemas.microsoft.com/office/drawing/2014/main" id="{3F23F19F-4D9B-46AF-A188-33AC37B7546C}"/>
              </a:ext>
            </a:extLst>
          </p:cNvPr>
          <p:cNvPicPr>
            <a:picLocks noGrp="1" noChangeAspect="1"/>
          </p:cNvPicPr>
          <p:nvPr>
            <p:ph sz="half" idx="1"/>
          </p:nvPr>
        </p:nvPicPr>
        <p:blipFill>
          <a:blip r:embed="rId3"/>
          <a:srcRect l="15683" r="2481" b="1"/>
          <a:stretch/>
        </p:blipFill>
        <p:spPr>
          <a:xfrm>
            <a:off x="20" y="-17929"/>
            <a:ext cx="4206220" cy="6875929"/>
          </a:xfrm>
          <a:prstGeom prst="rect">
            <a:avLst/>
          </a:prstGeom>
        </p:spPr>
      </p:pic>
      <p:sp>
        <p:nvSpPr>
          <p:cNvPr id="2" name="Title 1">
            <a:extLst>
              <a:ext uri="{FF2B5EF4-FFF2-40B4-BE49-F238E27FC236}">
                <a16:creationId xmlns:a16="http://schemas.microsoft.com/office/drawing/2014/main" id="{105E6E5F-FBFB-9E74-9B73-3023F19A1AF6}"/>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a:t>חשיבות החיסכון במים - משבר המים בישראל ובעולם</a:t>
            </a:r>
          </a:p>
        </p:txBody>
      </p:sp>
      <p:sp>
        <p:nvSpPr>
          <p:cNvPr id="4" name="Content Placeholder 3">
            <a:extLst>
              <a:ext uri="{FF2B5EF4-FFF2-40B4-BE49-F238E27FC236}">
                <a16:creationId xmlns:a16="http://schemas.microsoft.com/office/drawing/2014/main" id="{251FD524-CF12-9C16-3CF5-2D03B6A51F9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he-IL" sz="1400" b="1"/>
              <a:t>משבר המים העולמי</a:t>
            </a:r>
          </a:p>
          <a:p>
            <a:pPr marL="0" lvl="1" indent="0">
              <a:buNone/>
            </a:pPr>
            <a:r>
              <a:rPr lang="he-IL" sz="1400"/>
              <a:t>בכל רחבי העולם, משבר המים מהווה אתגר גובר, המוביל למחסור במים ולבעיות סביבתיות חמורות.</a:t>
            </a:r>
          </a:p>
          <a:p>
            <a:pPr marL="0" indent="0">
              <a:spcBef>
                <a:spcPts val="2500"/>
              </a:spcBef>
              <a:buNone/>
            </a:pPr>
            <a:r>
              <a:rPr lang="he-IL" sz="1400" b="1"/>
              <a:t>אתגרים בישראל</a:t>
            </a:r>
          </a:p>
          <a:p>
            <a:pPr marL="0" lvl="1" indent="0">
              <a:buNone/>
            </a:pPr>
            <a:r>
              <a:rPr lang="he-IL" sz="1400"/>
              <a:t>בישראל, חיסכון במים הוא קריטי בשל האקלים היבש והגידול באוכלוסייה, מה שמקשה על ניהול המים.</a:t>
            </a:r>
          </a:p>
          <a:p>
            <a:pPr marL="0" indent="0">
              <a:spcBef>
                <a:spcPts val="2500"/>
              </a:spcBef>
              <a:buNone/>
            </a:pPr>
            <a:r>
              <a:rPr lang="he-IL" sz="1400" b="1"/>
              <a:t>השפעת החיסכון במים</a:t>
            </a:r>
          </a:p>
          <a:p>
            <a:pPr marL="0" lvl="1" indent="0">
              <a:buNone/>
            </a:pPr>
            <a:r>
              <a:rPr lang="he-IL" sz="1400"/>
              <a:t>חיסכון במים משפיע באופן ישיר על הסביבה ואיכות החיים, תוך צמצום זיהום ושיפור גישה למקורות מים.</a:t>
            </a:r>
            <a:endParaRPr lang="en-IL" sz="1400"/>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589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הקשה וספל על לוח">
            <a:extLst>
              <a:ext uri="{FF2B5EF4-FFF2-40B4-BE49-F238E27FC236}">
                <a16:creationId xmlns:a16="http://schemas.microsoft.com/office/drawing/2014/main" id="{BC297BAE-A9FA-4B41-ADCA-430DEDBD8A61}"/>
              </a:ext>
            </a:extLst>
          </p:cNvPr>
          <p:cNvPicPr>
            <a:picLocks noGrp="1" noChangeAspect="1"/>
          </p:cNvPicPr>
          <p:nvPr>
            <p:ph sz="half" idx="1"/>
          </p:nvPr>
        </p:nvPicPr>
        <p:blipFill>
          <a:blip r:embed="rId3"/>
          <a:srcRect t="23083" r="-2" b="1179"/>
          <a:stretch/>
        </p:blipFill>
        <p:spPr>
          <a:xfrm>
            <a:off x="6147816" y="10"/>
            <a:ext cx="6044184" cy="6857990"/>
          </a:xfrm>
          <a:prstGeom prst="rect">
            <a:avLst/>
          </a:prstGeom>
        </p:spPr>
      </p:pic>
      <p:sp>
        <p:nvSpPr>
          <p:cNvPr id="2" name="Title 1">
            <a:extLst>
              <a:ext uri="{FF2B5EF4-FFF2-40B4-BE49-F238E27FC236}">
                <a16:creationId xmlns:a16="http://schemas.microsoft.com/office/drawing/2014/main" id="{6A9AE42A-91EF-BCC7-A1EE-01E983DCEFE7}"/>
              </a:ext>
            </a:extLst>
          </p:cNvPr>
          <p:cNvSpPr>
            <a:spLocks noGrp="1"/>
          </p:cNvSpPr>
          <p:nvPr>
            <p:ph type="title"/>
          </p:nvPr>
        </p:nvSpPr>
        <p:spPr>
          <a:xfrm>
            <a:off x="704087" y="909637"/>
            <a:ext cx="4800600" cy="1307592"/>
          </a:xfrm>
        </p:spPr>
        <p:txBody>
          <a:bodyPr vert="horz" lIns="91440" tIns="45720" rIns="91440" bIns="45720" rtlCol="0" anchor="t">
            <a:normAutofit/>
          </a:bodyPr>
          <a:lstStyle/>
          <a:p>
            <a:pPr>
              <a:lnSpc>
                <a:spcPct val="90000"/>
              </a:lnSpc>
            </a:pPr>
            <a:r>
              <a:rPr lang="en-US"/>
              <a:t>שיטות לחיסכון במים בבית</a:t>
            </a:r>
          </a:p>
        </p:txBody>
      </p:sp>
      <p:sp>
        <p:nvSpPr>
          <p:cNvPr id="4" name="Content Placeholder 3">
            <a:extLst>
              <a:ext uri="{FF2B5EF4-FFF2-40B4-BE49-F238E27FC236}">
                <a16:creationId xmlns:a16="http://schemas.microsoft.com/office/drawing/2014/main" id="{181C5A81-DDF7-84F5-7CCC-66B5ED05F33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4089" y="2221992"/>
            <a:ext cx="4800600" cy="3739896"/>
          </a:xfrm>
        </p:spPr>
        <p:txBody>
          <a:bodyPr>
            <a:normAutofit/>
          </a:bodyPr>
          <a:lstStyle/>
          <a:p>
            <a:pPr marL="0" indent="0">
              <a:spcBef>
                <a:spcPts val="2500"/>
              </a:spcBef>
              <a:buNone/>
            </a:pPr>
            <a:r>
              <a:rPr lang="he-IL" sz="1400" b="1"/>
              <a:t>התקנת חסכמים</a:t>
            </a:r>
          </a:p>
          <a:p>
            <a:pPr marL="0" lvl="1" indent="0">
              <a:buNone/>
            </a:pPr>
            <a:r>
              <a:rPr lang="he-IL" sz="1400"/>
              <a:t>התקנת חסכמים יכולה להקטין את צריכת המים בבית בקלות. זהו צעד ראשון חשוב לחיסכון במים.</a:t>
            </a:r>
          </a:p>
          <a:p>
            <a:pPr marL="0" indent="0">
              <a:spcBef>
                <a:spcPts val="2500"/>
              </a:spcBef>
              <a:buNone/>
            </a:pPr>
            <a:r>
              <a:rPr lang="he-IL" sz="1400" b="1"/>
              <a:t>שימוש במים אפורים</a:t>
            </a:r>
          </a:p>
          <a:p>
            <a:pPr marL="0" lvl="1" indent="0">
              <a:buNone/>
            </a:pPr>
            <a:r>
              <a:rPr lang="he-IL" sz="1400"/>
              <a:t>שימוש חוזר במים אפורים הוא שיטה יעילה לחסוך במים. ניתן להשתמש במים ממקלחות או כיורים לגידול צמחים.</a:t>
            </a:r>
            <a:endParaRPr lang="en-IL" sz="1400"/>
          </a:p>
        </p:txBody>
      </p:sp>
      <p:cxnSp>
        <p:nvCxnSpPr>
          <p:cNvPr id="16" name="Straight Connector 15">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46451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4645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9769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חווה קטנה.">
            <a:extLst>
              <a:ext uri="{FF2B5EF4-FFF2-40B4-BE49-F238E27FC236}">
                <a16:creationId xmlns:a16="http://schemas.microsoft.com/office/drawing/2014/main" id="{D0AF3912-3CA7-41A0-AB2B-76A10FB5715C}"/>
              </a:ext>
            </a:extLst>
          </p:cNvPr>
          <p:cNvPicPr>
            <a:picLocks noGrp="1" noChangeAspect="1"/>
          </p:cNvPicPr>
          <p:nvPr>
            <p:ph sz="half" idx="1"/>
          </p:nvPr>
        </p:nvPicPr>
        <p:blipFill>
          <a:blip r:embed="rId3"/>
          <a:srcRect l="25740" r="33427"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14B6B287-7DA8-4603-62C0-48443E68332F}"/>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גינון חסכוני במים</a:t>
            </a:r>
          </a:p>
        </p:txBody>
      </p:sp>
      <p:sp>
        <p:nvSpPr>
          <p:cNvPr id="4" name="Content Placeholder 3">
            <a:extLst>
              <a:ext uri="{FF2B5EF4-FFF2-40B4-BE49-F238E27FC236}">
                <a16:creationId xmlns:a16="http://schemas.microsoft.com/office/drawing/2014/main" id="{169E24F3-C652-C180-E8D3-AA0AC834074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he-IL" sz="1400" b="1"/>
              <a:t>צמחים עמידים ליובש</a:t>
            </a:r>
          </a:p>
          <a:p>
            <a:pPr marL="0" lvl="1" indent="0">
              <a:buNone/>
            </a:pPr>
            <a:r>
              <a:rPr lang="he-IL" sz="1400"/>
              <a:t>בחירת צמחים עמידים ליובש היא קריטית לגינון חסכוני במים. צמחים אלו דורשים פחות השקיה ויכולים לשגשג בתנאים קשים.</a:t>
            </a:r>
          </a:p>
          <a:p>
            <a:pPr marL="0" indent="0">
              <a:spcBef>
                <a:spcPts val="2500"/>
              </a:spcBef>
              <a:buNone/>
            </a:pPr>
            <a:r>
              <a:rPr lang="he-IL" sz="1400" b="1"/>
              <a:t>השקיה בטפטוף</a:t>
            </a:r>
          </a:p>
          <a:p>
            <a:pPr marL="0" lvl="1" indent="0">
              <a:buNone/>
            </a:pPr>
            <a:r>
              <a:rPr lang="he-IL" sz="1400"/>
              <a:t>השקיה בטפטוף היא טכניקת השקיה יעילה שמפחיתה את צריכת המים על ידי הגעה ישירה לשורשי הצמחים.</a:t>
            </a:r>
          </a:p>
          <a:p>
            <a:pPr marL="0" indent="0">
              <a:spcBef>
                <a:spcPts val="2500"/>
              </a:spcBef>
              <a:buNone/>
            </a:pPr>
            <a:r>
              <a:rPr lang="he-IL" sz="1400" b="1"/>
              <a:t>גינון מקיים</a:t>
            </a:r>
          </a:p>
          <a:p>
            <a:pPr marL="0" lvl="1" indent="0">
              <a:buNone/>
            </a:pPr>
            <a:r>
              <a:rPr lang="he-IL" sz="1400"/>
              <a:t>גינון חסכוני ומקיים כולל שימוש בטכניקות טבעיות ושיטות חקלאות שמתחשבות במשאבי המים.</a:t>
            </a:r>
            <a:endParaRPr lang="en-IL" sz="1400"/>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014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תרשים יעילות אנרגטית">
            <a:extLst>
              <a:ext uri="{FF2B5EF4-FFF2-40B4-BE49-F238E27FC236}">
                <a16:creationId xmlns:a16="http://schemas.microsoft.com/office/drawing/2014/main" id="{6A195C1D-8F7F-4609-A5B8-7701E6DCD316}"/>
              </a:ext>
            </a:extLst>
          </p:cNvPr>
          <p:cNvPicPr>
            <a:picLocks noGrp="1" noChangeAspect="1"/>
          </p:cNvPicPr>
          <p:nvPr>
            <p:ph sz="half" idx="1"/>
          </p:nvPr>
        </p:nvPicPr>
        <p:blipFill>
          <a:blip r:embed="rId3"/>
          <a:srcRect l="7242" r="53079" b="-1"/>
          <a:stretch/>
        </p:blipFill>
        <p:spPr>
          <a:xfrm>
            <a:off x="8115300" y="10"/>
            <a:ext cx="4076700" cy="6857990"/>
          </a:xfrm>
          <a:prstGeom prst="rect">
            <a:avLst/>
          </a:prstGeom>
        </p:spPr>
      </p:pic>
      <p:sp>
        <p:nvSpPr>
          <p:cNvPr id="2" name="Title 1">
            <a:extLst>
              <a:ext uri="{FF2B5EF4-FFF2-40B4-BE49-F238E27FC236}">
                <a16:creationId xmlns:a16="http://schemas.microsoft.com/office/drawing/2014/main" id="{1743473D-84F0-0EC9-776B-0332558AEFBB}"/>
              </a:ext>
            </a:extLst>
          </p:cNvPr>
          <p:cNvSpPr>
            <a:spLocks noGrp="1"/>
          </p:cNvSpPr>
          <p:nvPr>
            <p:ph type="title"/>
          </p:nvPr>
        </p:nvSpPr>
        <p:spPr>
          <a:xfrm>
            <a:off x="704088" y="914401"/>
            <a:ext cx="6766560" cy="1307592"/>
          </a:xfrm>
        </p:spPr>
        <p:txBody>
          <a:bodyPr vert="horz" lIns="91440" tIns="45720" rIns="91440" bIns="45720" rtlCol="0" anchor="t">
            <a:normAutofit/>
          </a:bodyPr>
          <a:lstStyle/>
          <a:p>
            <a:r>
              <a:rPr lang="en-US"/>
              <a:t>תוכנית המצגת</a:t>
            </a:r>
          </a:p>
        </p:txBody>
      </p:sp>
      <p:sp>
        <p:nvSpPr>
          <p:cNvPr id="4" name="Content Placeholder 3">
            <a:extLst>
              <a:ext uri="{FF2B5EF4-FFF2-40B4-BE49-F238E27FC236}">
                <a16:creationId xmlns:a16="http://schemas.microsoft.com/office/drawing/2014/main" id="{D87AF26D-7C45-C0C9-2EAE-8E5DD002DB86}"/>
              </a:ext>
            </a:extLst>
          </p:cNvPr>
          <p:cNvSpPr>
            <a:spLocks noGrp="1"/>
          </p:cNvSpPr>
          <p:nvPr>
            <p:ph sz="half" idx="2"/>
          </p:nvPr>
        </p:nvSpPr>
        <p:spPr>
          <a:xfrm>
            <a:off x="704088" y="2221994"/>
            <a:ext cx="6766560" cy="3739896"/>
          </a:xfrm>
        </p:spPr>
        <p:txBody>
          <a:bodyPr vert="horz" lIns="91440" tIns="45720" rIns="91440" bIns="45720" rtlCol="0">
            <a:normAutofit/>
          </a:bodyPr>
          <a:lstStyle/>
          <a:p>
            <a:pPr>
              <a:lnSpc>
                <a:spcPct val="100000"/>
              </a:lnSpc>
            </a:pPr>
            <a:r>
              <a:rPr lang="en-US" sz="1900"/>
              <a:t>מפגש 1: מבוא לקיימות וחשיבות צמצום צריכת החשמל</a:t>
            </a:r>
          </a:p>
          <a:p>
            <a:pPr>
              <a:lnSpc>
                <a:spcPct val="100000"/>
              </a:lnSpc>
            </a:pPr>
            <a:r>
              <a:rPr lang="en-US" sz="1900"/>
              <a:t>מפגש 2: התייעלות אנרגטית בבית - תאורה וחימום</a:t>
            </a:r>
          </a:p>
          <a:p>
            <a:pPr>
              <a:lnSpc>
                <a:spcPct val="100000"/>
              </a:lnSpc>
            </a:pPr>
            <a:r>
              <a:rPr lang="en-US" sz="1900"/>
              <a:t>מפגש 3: התייעלות אנרגטית בבית - מכשירי חשמל</a:t>
            </a:r>
          </a:p>
          <a:p>
            <a:pPr>
              <a:lnSpc>
                <a:spcPct val="100000"/>
              </a:lnSpc>
            </a:pPr>
            <a:r>
              <a:rPr lang="en-US" sz="1900"/>
              <a:t>מפגש 4: מים - משאב יקר</a:t>
            </a:r>
          </a:p>
          <a:p>
            <a:pPr>
              <a:lnSpc>
                <a:spcPct val="100000"/>
              </a:lnSpc>
            </a:pPr>
            <a:r>
              <a:rPr lang="en-US" sz="1900"/>
              <a:t>מפגש 5: הפחתת פסולת ומיחזור</a:t>
            </a:r>
          </a:p>
          <a:p>
            <a:pPr>
              <a:lnSpc>
                <a:spcPct val="100000"/>
              </a:lnSpc>
            </a:pPr>
            <a:r>
              <a:rPr lang="en-US" sz="1900"/>
              <a:t>מפגש 6: תחבורה מקיימת</a:t>
            </a:r>
          </a:p>
          <a:p>
            <a:pPr>
              <a:lnSpc>
                <a:spcPct val="100000"/>
              </a:lnSpc>
            </a:pPr>
            <a:r>
              <a:rPr lang="en-US" sz="1900"/>
              <a:t>מפגש 7: קיימות בתזונה</a:t>
            </a:r>
          </a:p>
          <a:p>
            <a:pPr>
              <a:lnSpc>
                <a:spcPct val="100000"/>
              </a:lnSpc>
            </a:pPr>
            <a:r>
              <a:rPr lang="en-US" sz="1900"/>
              <a:t>מפגש 8: קיימות בקהילה</a:t>
            </a:r>
          </a:p>
          <a:p>
            <a:pPr>
              <a:lnSpc>
                <a:spcPct val="100000"/>
              </a:lnSpc>
            </a:pPr>
            <a:r>
              <a:rPr lang="en-US" sz="1900"/>
              <a:t>מפגש 9: בינה מלאכותית ככלי לקידום קיימות</a:t>
            </a:r>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836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4768"/>
            <a:ext cx="6583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03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8D8656C3-5BF8-0969-B216-F55E8814DEF6}"/>
              </a:ext>
            </a:extLst>
          </p:cNvPr>
          <p:cNvSpPr>
            <a:spLocks noGrp="1"/>
          </p:cNvSpPr>
          <p:nvPr>
            <p:ph type="ctrTitle"/>
          </p:nvPr>
        </p:nvSpPr>
        <p:spPr>
          <a:xfrm>
            <a:off x="695324" y="1145308"/>
            <a:ext cx="7600263" cy="4860947"/>
          </a:xfrm>
        </p:spPr>
        <p:txBody>
          <a:bodyPr anchor="b">
            <a:normAutofit/>
          </a:bodyPr>
          <a:lstStyle/>
          <a:p>
            <a:r>
              <a:rPr lang="en-IL" sz="7600"/>
              <a:t>מפגש 5: הפחתת פסולת ומיחזור</a:t>
            </a:r>
          </a:p>
        </p:txBody>
      </p:sp>
      <p:cxnSp>
        <p:nvCxnSpPr>
          <p:cNvPr id="9" name="Straight Connector 8">
            <a:extLst>
              <a:ext uri="{FF2B5EF4-FFF2-40B4-BE49-F238E27FC236}">
                <a16:creationId xmlns:a16="http://schemas.microsoft.com/office/drawing/2014/main" id="{67CEFA70-4D11-644F-D4FB-AFFE8747E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475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שואפים לחברה מאופסת פסולת באמצעות מיחזור משאבים">
            <a:extLst>
              <a:ext uri="{FF2B5EF4-FFF2-40B4-BE49-F238E27FC236}">
                <a16:creationId xmlns:a16="http://schemas.microsoft.com/office/drawing/2014/main" id="{6953C122-0DE5-42B0-88D2-B7341C39B7C3}"/>
              </a:ext>
            </a:extLst>
          </p:cNvPr>
          <p:cNvPicPr>
            <a:picLocks noGrp="1" noChangeAspect="1"/>
          </p:cNvPicPr>
          <p:nvPr>
            <p:ph sz="half" idx="1"/>
          </p:nvPr>
        </p:nvPicPr>
        <p:blipFill>
          <a:blip r:embed="rId3"/>
          <a:srcRect l="12318" r="13086"/>
          <a:stretch/>
        </p:blipFill>
        <p:spPr>
          <a:xfrm>
            <a:off x="804672" y="3044952"/>
            <a:ext cx="3941064" cy="2971800"/>
          </a:xfrm>
          <a:prstGeom prst="rect">
            <a:avLst/>
          </a:prstGeom>
        </p:spPr>
      </p:pic>
      <p:sp>
        <p:nvSpPr>
          <p:cNvPr id="2" name="Title 1">
            <a:extLst>
              <a:ext uri="{FF2B5EF4-FFF2-40B4-BE49-F238E27FC236}">
                <a16:creationId xmlns:a16="http://schemas.microsoft.com/office/drawing/2014/main" id="{9972F4C3-4CE2-6D4C-5FA5-1AFE5FECA484}"/>
              </a:ext>
            </a:extLst>
          </p:cNvPr>
          <p:cNvSpPr>
            <a:spLocks noGrp="1"/>
          </p:cNvSpPr>
          <p:nvPr>
            <p:ph type="title"/>
          </p:nvPr>
        </p:nvSpPr>
        <p:spPr>
          <a:xfrm>
            <a:off x="704087" y="914400"/>
            <a:ext cx="4041648" cy="1928741"/>
          </a:xfrm>
        </p:spPr>
        <p:txBody>
          <a:bodyPr vert="horz" lIns="91440" tIns="45720" rIns="91440" bIns="45720" rtlCol="0" anchor="t">
            <a:normAutofit/>
          </a:bodyPr>
          <a:lstStyle/>
          <a:p>
            <a:r>
              <a:rPr lang="en-US"/>
              <a:t>סוגי פסולת והשפעתם על הסביבה</a:t>
            </a:r>
          </a:p>
        </p:txBody>
      </p:sp>
      <p:sp>
        <p:nvSpPr>
          <p:cNvPr id="4" name="Content Placeholder 3">
            <a:extLst>
              <a:ext uri="{FF2B5EF4-FFF2-40B4-BE49-F238E27FC236}">
                <a16:creationId xmlns:a16="http://schemas.microsoft.com/office/drawing/2014/main" id="{70B253D6-EAC4-62D2-56AD-818F9AA5186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0952" y="968377"/>
            <a:ext cx="6144768" cy="5006436"/>
          </a:xfrm>
        </p:spPr>
        <p:txBody>
          <a:bodyPr>
            <a:normAutofit/>
          </a:bodyPr>
          <a:lstStyle/>
          <a:p>
            <a:pPr marL="0" indent="0">
              <a:spcBef>
                <a:spcPts val="2500"/>
              </a:spcBef>
              <a:buNone/>
            </a:pPr>
            <a:r>
              <a:rPr lang="he-IL" sz="1400" b="1"/>
              <a:t>פסולת אורגנית</a:t>
            </a:r>
          </a:p>
          <a:p>
            <a:pPr marL="0" lvl="1" indent="0">
              <a:buNone/>
            </a:pPr>
            <a:r>
              <a:rPr lang="he-IL" sz="1400"/>
              <a:t>פסולת אורגנית כוללת מזון וצמחים. היא יכולה להתפרק בקלות, אך אם לא מטופלת כראוי, יכולה לגרום לריחות לא נעימים.</a:t>
            </a:r>
          </a:p>
          <a:p>
            <a:pPr marL="0" indent="0">
              <a:spcBef>
                <a:spcPts val="2500"/>
              </a:spcBef>
              <a:buNone/>
            </a:pPr>
            <a:r>
              <a:rPr lang="he-IL" sz="1400" b="1"/>
              <a:t>פסולת פלסטית</a:t>
            </a:r>
          </a:p>
          <a:p>
            <a:pPr marL="0" lvl="1" indent="0">
              <a:buNone/>
            </a:pPr>
            <a:r>
              <a:rPr lang="he-IL" sz="1400"/>
              <a:t>פסולת פלסטית היא אחד האתגרים הגדולים ביותר לסביבה. היא מתפרקת מאוד לאט, ויכולה לזהם את האוקיינוסים והקרקע.</a:t>
            </a:r>
          </a:p>
          <a:p>
            <a:pPr marL="0" indent="0">
              <a:spcBef>
                <a:spcPts val="2500"/>
              </a:spcBef>
              <a:buNone/>
            </a:pPr>
            <a:r>
              <a:rPr lang="he-IL" sz="1400" b="1"/>
              <a:t>פסולת מתכת</a:t>
            </a:r>
          </a:p>
          <a:p>
            <a:pPr marL="0" lvl="1" indent="0">
              <a:buNone/>
            </a:pPr>
            <a:r>
              <a:rPr lang="he-IL" sz="1400"/>
              <a:t>פסולת מתכת כוללת קופסאות, מסכים וחלקים מכשירים. מתכות יכולות להיות ממוחזרות, אך פסולת לא ממוחזרת מזהמת את הסביבה.</a:t>
            </a:r>
          </a:p>
          <a:p>
            <a:pPr marL="0" indent="0">
              <a:spcBef>
                <a:spcPts val="2500"/>
              </a:spcBef>
              <a:buNone/>
            </a:pPr>
            <a:r>
              <a:rPr lang="he-IL" sz="1400" b="1"/>
              <a:t>פסולת זכוכית</a:t>
            </a:r>
          </a:p>
          <a:p>
            <a:pPr marL="0" lvl="1" indent="0">
              <a:buNone/>
            </a:pPr>
            <a:r>
              <a:rPr lang="he-IL" sz="1400"/>
              <a:t>פסולת זכוכית נחשבת לאחת מהפסולות שניתן למחזר בקלות, אך כאשר היא נשברת, היא עלולה לגרום לפציעות ולזיהום.</a:t>
            </a:r>
            <a:endParaRPr lang="en-IL" sz="1400"/>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931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פסולת אלקטרונית שנאספה בפח האשפה בצבע ירוק עם סמל פסולת אלקטרונית. תפיסת שימור ומיחזור סביבתי">
            <a:extLst>
              <a:ext uri="{FF2B5EF4-FFF2-40B4-BE49-F238E27FC236}">
                <a16:creationId xmlns:a16="http://schemas.microsoft.com/office/drawing/2014/main" id="{AD7B132B-50E7-4210-BD7C-B4DCAF321903}"/>
              </a:ext>
            </a:extLst>
          </p:cNvPr>
          <p:cNvPicPr>
            <a:picLocks noGrp="1" noChangeAspect="1"/>
          </p:cNvPicPr>
          <p:nvPr>
            <p:ph sz="half" idx="1"/>
          </p:nvPr>
        </p:nvPicPr>
        <p:blipFill>
          <a:blip r:embed="rId3"/>
          <a:srcRect l="18630" r="20197" b="1"/>
          <a:stretch/>
        </p:blipFill>
        <p:spPr>
          <a:xfrm>
            <a:off x="20" y="-17929"/>
            <a:ext cx="4206220" cy="6875929"/>
          </a:xfrm>
          <a:prstGeom prst="rect">
            <a:avLst/>
          </a:prstGeom>
        </p:spPr>
      </p:pic>
      <p:sp>
        <p:nvSpPr>
          <p:cNvPr id="2" name="Title 1">
            <a:extLst>
              <a:ext uri="{FF2B5EF4-FFF2-40B4-BE49-F238E27FC236}">
                <a16:creationId xmlns:a16="http://schemas.microsoft.com/office/drawing/2014/main" id="{89DE795B-957A-2648-15BC-7BB47E4D0960}"/>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עקרונות הפרדת פסולת ומיחזור</a:t>
            </a:r>
          </a:p>
        </p:txBody>
      </p:sp>
      <p:sp>
        <p:nvSpPr>
          <p:cNvPr id="4" name="Content Placeholder 3">
            <a:extLst>
              <a:ext uri="{FF2B5EF4-FFF2-40B4-BE49-F238E27FC236}">
                <a16:creationId xmlns:a16="http://schemas.microsoft.com/office/drawing/2014/main" id="{B8BF34E6-074E-3962-65D8-CBCAC2B3052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he-IL" sz="1400" b="1"/>
              <a:t>עקרונות ההפרדה</a:t>
            </a:r>
          </a:p>
          <a:p>
            <a:pPr marL="0" lvl="1" indent="0">
              <a:buNone/>
            </a:pPr>
            <a:r>
              <a:rPr lang="he-IL" sz="1400"/>
              <a:t>ההפרדה של פסולת היא צעד ראשון חיוני במיחזור, ומסייעת בהפחתת פסולת והתייעלות </a:t>
            </a:r>
            <a:r>
              <a:rPr lang="de-DE" sz="1400"/>
              <a:t>resources.</a:t>
            </a:r>
          </a:p>
          <a:p>
            <a:pPr marL="0" indent="0">
              <a:spcBef>
                <a:spcPts val="2500"/>
              </a:spcBef>
              <a:buNone/>
            </a:pPr>
            <a:r>
              <a:rPr lang="he-IL" sz="1400" b="1"/>
              <a:t>קומפוסטציה</a:t>
            </a:r>
          </a:p>
          <a:p>
            <a:pPr marL="0" lvl="1" indent="0">
              <a:buNone/>
            </a:pPr>
            <a:r>
              <a:rPr lang="he-IL" sz="1400"/>
              <a:t>קומפוסטציה היא תהליך של הפיכת פסולת אורגנית לדשן טבעי, המסייעת בשיפור האדמה והצומח.</a:t>
            </a:r>
          </a:p>
          <a:p>
            <a:pPr marL="0" indent="0">
              <a:spcBef>
                <a:spcPts val="2500"/>
              </a:spcBef>
              <a:buNone/>
            </a:pPr>
            <a:r>
              <a:rPr lang="he-IL" sz="1400" b="1"/>
              <a:t>שימוש חוזר</a:t>
            </a:r>
          </a:p>
          <a:p>
            <a:pPr marL="0" lvl="1" indent="0">
              <a:buNone/>
            </a:pPr>
            <a:r>
              <a:rPr lang="he-IL" sz="1400"/>
              <a:t>שימוש חוזר בחומרים הוא דרך מצוינת להפחית פסולת ולחסוך במשאבים, תוך שמירה על הסביבה.</a:t>
            </a:r>
            <a:endParaRPr lang="en-IL" sz="1400"/>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901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חומרים בשק">
            <a:extLst>
              <a:ext uri="{FF2B5EF4-FFF2-40B4-BE49-F238E27FC236}">
                <a16:creationId xmlns:a16="http://schemas.microsoft.com/office/drawing/2014/main" id="{006807FE-EDD5-4DFD-A700-932D9615669E}"/>
              </a:ext>
            </a:extLst>
          </p:cNvPr>
          <p:cNvPicPr>
            <a:picLocks noGrp="1" noChangeAspect="1"/>
          </p:cNvPicPr>
          <p:nvPr>
            <p:ph sz="half" idx="1"/>
          </p:nvPr>
        </p:nvPicPr>
        <p:blipFill>
          <a:blip r:embed="rId3"/>
          <a:srcRect l="33640" r="25528"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F6E77C02-3BB6-C576-8223-F9B755EC28B0}"/>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הפחתת צריכה</a:t>
            </a:r>
          </a:p>
        </p:txBody>
      </p:sp>
      <p:sp>
        <p:nvSpPr>
          <p:cNvPr id="4" name="Content Placeholder 3">
            <a:extLst>
              <a:ext uri="{FF2B5EF4-FFF2-40B4-BE49-F238E27FC236}">
                <a16:creationId xmlns:a16="http://schemas.microsoft.com/office/drawing/2014/main" id="{D59FDC9F-3F1D-0349-5088-ECC6D5349AA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he-IL" sz="1400" b="1"/>
              <a:t>קנייה מושכלת</a:t>
            </a:r>
          </a:p>
          <a:p>
            <a:pPr marL="0" lvl="1" indent="0">
              <a:buNone/>
            </a:pPr>
            <a:r>
              <a:rPr lang="he-IL" sz="1400"/>
              <a:t>קנייה מושכלת משמעה בחירה במוצרים ברי קיימא המפחיתים את הצריכה ואיתור מוצרים ידידותיים לסביבה.</a:t>
            </a:r>
          </a:p>
          <a:p>
            <a:pPr marL="0" indent="0">
              <a:spcBef>
                <a:spcPts val="2500"/>
              </a:spcBef>
              <a:buNone/>
            </a:pPr>
            <a:r>
              <a:rPr lang="he-IL" sz="1400" b="1"/>
              <a:t>כלים רב פעמיים</a:t>
            </a:r>
          </a:p>
          <a:p>
            <a:pPr marL="0" lvl="1" indent="0">
              <a:buNone/>
            </a:pPr>
            <a:r>
              <a:rPr lang="he-IL" sz="1400"/>
              <a:t>שימוש בכלים רב פעמיים במקום כלים חד פעמיים מסייע להפחית את כמות הפסולת ולהגביר את המודעות לסביבה.</a:t>
            </a:r>
          </a:p>
          <a:p>
            <a:pPr marL="0" indent="0">
              <a:spcBef>
                <a:spcPts val="2500"/>
              </a:spcBef>
              <a:buNone/>
            </a:pPr>
            <a:r>
              <a:rPr lang="he-IL" sz="1400" b="1"/>
              <a:t>השפעה על הסביבה</a:t>
            </a:r>
          </a:p>
          <a:p>
            <a:pPr marL="0" lvl="1" indent="0">
              <a:buNone/>
            </a:pPr>
            <a:r>
              <a:rPr lang="he-IL" sz="1400"/>
              <a:t>הפחתת צריכה משפיעה באופן חיובי על הסביבה, מקטינה את הזיהום ושומרת על מקורות טבעיים.</a:t>
            </a:r>
            <a:endParaRPr lang="en-IL" sz="1400"/>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881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821DB0B4-1AC1-74E3-A8D9-05BA0FC8020A}"/>
              </a:ext>
            </a:extLst>
          </p:cNvPr>
          <p:cNvSpPr>
            <a:spLocks noGrp="1"/>
          </p:cNvSpPr>
          <p:nvPr>
            <p:ph type="ctrTitle"/>
          </p:nvPr>
        </p:nvSpPr>
        <p:spPr>
          <a:xfrm>
            <a:off x="695324" y="1145308"/>
            <a:ext cx="7600263" cy="4860947"/>
          </a:xfrm>
        </p:spPr>
        <p:txBody>
          <a:bodyPr anchor="b">
            <a:normAutofit/>
          </a:bodyPr>
          <a:lstStyle/>
          <a:p>
            <a:r>
              <a:rPr lang="en-IL" sz="7600"/>
              <a:t>מפגש 6: תחבורה מקיימת</a:t>
            </a:r>
          </a:p>
        </p:txBody>
      </p:sp>
      <p:cxnSp>
        <p:nvCxnSpPr>
          <p:cNvPr id="9" name="Straight Connector 8">
            <a:extLst>
              <a:ext uri="{FF2B5EF4-FFF2-40B4-BE49-F238E27FC236}">
                <a16:creationId xmlns:a16="http://schemas.microsoft.com/office/drawing/2014/main" id="{67CEFA70-4D11-644F-D4FB-AFFE8747E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212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היבט של שביל אופניים החוצה שטח ירוק בעיר קוריטיבה, עיר הבירה של מדינת פרנה בברזיל.">
            <a:extLst>
              <a:ext uri="{FF2B5EF4-FFF2-40B4-BE49-F238E27FC236}">
                <a16:creationId xmlns:a16="http://schemas.microsoft.com/office/drawing/2014/main" id="{E8457332-8E88-4D92-8B03-751A2D62CDC8}"/>
              </a:ext>
            </a:extLst>
          </p:cNvPr>
          <p:cNvPicPr>
            <a:picLocks noGrp="1" noChangeAspect="1"/>
          </p:cNvPicPr>
          <p:nvPr>
            <p:ph sz="half" idx="1"/>
          </p:nvPr>
        </p:nvPicPr>
        <p:blipFill>
          <a:blip r:embed="rId3"/>
          <a:srcRect l="39347" r="14774" b="1"/>
          <a:stretch/>
        </p:blipFill>
        <p:spPr>
          <a:xfrm>
            <a:off x="20" y="-17929"/>
            <a:ext cx="4206220" cy="6875929"/>
          </a:xfrm>
          <a:prstGeom prst="rect">
            <a:avLst/>
          </a:prstGeom>
        </p:spPr>
      </p:pic>
      <p:sp>
        <p:nvSpPr>
          <p:cNvPr id="2" name="Title 1">
            <a:extLst>
              <a:ext uri="{FF2B5EF4-FFF2-40B4-BE49-F238E27FC236}">
                <a16:creationId xmlns:a16="http://schemas.microsoft.com/office/drawing/2014/main" id="{4F53DBB7-8869-0E26-C7BD-E6C537109E5E}"/>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חלופות לרכב פרטי</a:t>
            </a:r>
          </a:p>
        </p:txBody>
      </p:sp>
      <p:sp>
        <p:nvSpPr>
          <p:cNvPr id="4" name="Content Placeholder 3">
            <a:extLst>
              <a:ext uri="{FF2B5EF4-FFF2-40B4-BE49-F238E27FC236}">
                <a16:creationId xmlns:a16="http://schemas.microsoft.com/office/drawing/2014/main" id="{7952A81A-0EB3-CC48-3A23-C47B3649F2C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he-IL" sz="1400" b="1"/>
              <a:t>תחבורה ציבורית</a:t>
            </a:r>
          </a:p>
          <a:p>
            <a:pPr marL="0" lvl="1" indent="0">
              <a:buNone/>
            </a:pPr>
            <a:r>
              <a:rPr lang="he-IL" sz="1400"/>
              <a:t>תחבורה ציבורית מציעה פתרון נוח וזול למי שמחפש להתחמק מהפקקים ולחסוך בדלק.</a:t>
            </a:r>
          </a:p>
          <a:p>
            <a:pPr marL="0" indent="0">
              <a:spcBef>
                <a:spcPts val="2500"/>
              </a:spcBef>
              <a:buNone/>
            </a:pPr>
            <a:r>
              <a:rPr lang="he-IL" sz="1400" b="1"/>
              <a:t>אופניים</a:t>
            </a:r>
          </a:p>
          <a:p>
            <a:pPr marL="0" lvl="1" indent="0">
              <a:buNone/>
            </a:pPr>
            <a:r>
              <a:rPr lang="he-IL" sz="1400"/>
              <a:t>אופניים מהווים חלופה ירוקה ובריאה, המאפשרת תנועה מהירה בעיר ומסייעת בשמירה על הכושר הגופני.</a:t>
            </a:r>
          </a:p>
          <a:p>
            <a:pPr marL="0" indent="0">
              <a:spcBef>
                <a:spcPts val="2500"/>
              </a:spcBef>
              <a:buNone/>
            </a:pPr>
            <a:r>
              <a:rPr lang="he-IL" sz="1400" b="1"/>
              <a:t>הליכה</a:t>
            </a:r>
          </a:p>
          <a:p>
            <a:pPr marL="0" lvl="1" indent="0">
              <a:buNone/>
            </a:pPr>
            <a:r>
              <a:rPr lang="he-IL" sz="1400"/>
              <a:t>הליכה היא אחת הדרכים הפשוטות ביותר לנוע, תורמת לבריאות ומפחיתה את זיהום האוויר.</a:t>
            </a:r>
            <a:endParaRPr lang="en-IL" sz="1400"/>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890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מחזור ואדמה מוטבעים בצד הקרטון בדיו ירוק. אופניים ואדמה שצוירו ויצרתי בעצמי">
            <a:extLst>
              <a:ext uri="{FF2B5EF4-FFF2-40B4-BE49-F238E27FC236}">
                <a16:creationId xmlns:a16="http://schemas.microsoft.com/office/drawing/2014/main" id="{A182B3F5-AE52-46B9-B43C-78722F1821D7}"/>
              </a:ext>
            </a:extLst>
          </p:cNvPr>
          <p:cNvPicPr>
            <a:picLocks noGrp="1" noChangeAspect="1"/>
          </p:cNvPicPr>
          <p:nvPr>
            <p:ph sz="half" idx="1"/>
          </p:nvPr>
        </p:nvPicPr>
        <p:blipFill>
          <a:blip r:embed="rId3"/>
          <a:srcRect l="30332" r="27305" b="1"/>
          <a:stretch/>
        </p:blipFill>
        <p:spPr>
          <a:xfrm>
            <a:off x="20" y="-17929"/>
            <a:ext cx="4206220" cy="6875929"/>
          </a:xfrm>
          <a:prstGeom prst="rect">
            <a:avLst/>
          </a:prstGeom>
        </p:spPr>
      </p:pic>
      <p:sp>
        <p:nvSpPr>
          <p:cNvPr id="2" name="Title 1">
            <a:extLst>
              <a:ext uri="{FF2B5EF4-FFF2-40B4-BE49-F238E27FC236}">
                <a16:creationId xmlns:a16="http://schemas.microsoft.com/office/drawing/2014/main" id="{73722341-AF56-7095-BB06-A42B2557EA01}"/>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יתרונות התחבורה המקיימת</a:t>
            </a:r>
          </a:p>
        </p:txBody>
      </p:sp>
      <p:sp>
        <p:nvSpPr>
          <p:cNvPr id="4" name="Content Placeholder 3">
            <a:extLst>
              <a:ext uri="{FF2B5EF4-FFF2-40B4-BE49-F238E27FC236}">
                <a16:creationId xmlns:a16="http://schemas.microsoft.com/office/drawing/2014/main" id="{045621D3-51CF-8503-2776-D756C6AC89E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he-IL" sz="1400" b="1"/>
              <a:t>הפחתת זיהום האוויר</a:t>
            </a:r>
          </a:p>
          <a:p>
            <a:pPr marL="0" lvl="1" indent="0">
              <a:buNone/>
            </a:pPr>
            <a:r>
              <a:rPr lang="he-IL" sz="1400"/>
              <a:t>התחבורה המקיימת תורמת להפחתת זיהום האוויר על ידי שימוש בכלים פחות מזהמים כמו אופניים ורכבים חשמליים.</a:t>
            </a:r>
          </a:p>
          <a:p>
            <a:pPr marL="0" indent="0">
              <a:spcBef>
                <a:spcPts val="2500"/>
              </a:spcBef>
              <a:buNone/>
            </a:pPr>
            <a:r>
              <a:rPr lang="he-IL" sz="1400" b="1"/>
              <a:t>שיפור הבריאות הציבורית</a:t>
            </a:r>
          </a:p>
          <a:p>
            <a:pPr marL="0" lvl="1" indent="0">
              <a:buNone/>
            </a:pPr>
            <a:r>
              <a:rPr lang="he-IL" sz="1400"/>
              <a:t>אימוץ תחבורה מקיימת יכול לשפר את הבריאות הציבורית על ידי עידוד פעילות גופנית והפחתת מחלות הקשורות לזיהום.</a:t>
            </a:r>
          </a:p>
          <a:p>
            <a:pPr marL="0" indent="0">
              <a:spcBef>
                <a:spcPts val="2500"/>
              </a:spcBef>
              <a:buNone/>
            </a:pPr>
            <a:r>
              <a:rPr lang="he-IL" sz="1400" b="1"/>
              <a:t>אורח חיים בר קיימא</a:t>
            </a:r>
          </a:p>
          <a:p>
            <a:pPr marL="0" lvl="1" indent="0">
              <a:buNone/>
            </a:pPr>
            <a:r>
              <a:rPr lang="he-IL" sz="1400"/>
              <a:t>אימוץ אורח חיים מקיים תומך באיכות חיים גבוהה יותר, שמירה על הסביבה והפחתת עומסי תנועה.</a:t>
            </a:r>
            <a:endParaRPr lang="en-IL" sz="1400"/>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605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מד דלק">
            <a:extLst>
              <a:ext uri="{FF2B5EF4-FFF2-40B4-BE49-F238E27FC236}">
                <a16:creationId xmlns:a16="http://schemas.microsoft.com/office/drawing/2014/main" id="{3F9FC20D-D047-4047-9E32-EABFEFD441F8}"/>
              </a:ext>
            </a:extLst>
          </p:cNvPr>
          <p:cNvPicPr>
            <a:picLocks noGrp="1" noChangeAspect="1"/>
          </p:cNvPicPr>
          <p:nvPr>
            <p:ph sz="half" idx="1"/>
          </p:nvPr>
        </p:nvPicPr>
        <p:blipFill>
          <a:blip r:embed="rId3"/>
          <a:srcRect l="23012" r="21905"/>
          <a:stretch/>
        </p:blipFill>
        <p:spPr>
          <a:xfrm>
            <a:off x="20" y="10"/>
            <a:ext cx="6044164" cy="6857990"/>
          </a:xfrm>
          <a:prstGeom prst="rect">
            <a:avLst/>
          </a:prstGeom>
        </p:spPr>
      </p:pic>
      <p:sp>
        <p:nvSpPr>
          <p:cNvPr id="2" name="Title 1">
            <a:extLst>
              <a:ext uri="{FF2B5EF4-FFF2-40B4-BE49-F238E27FC236}">
                <a16:creationId xmlns:a16="http://schemas.microsoft.com/office/drawing/2014/main" id="{D0B2E4B0-3982-F470-5611-43265E7DC2B3}"/>
              </a:ext>
            </a:extLst>
          </p:cNvPr>
          <p:cNvSpPr>
            <a:spLocks noGrp="1"/>
          </p:cNvSpPr>
          <p:nvPr>
            <p:ph type="title"/>
          </p:nvPr>
        </p:nvSpPr>
        <p:spPr>
          <a:xfrm>
            <a:off x="6696186" y="909637"/>
            <a:ext cx="4800600" cy="1307592"/>
          </a:xfrm>
        </p:spPr>
        <p:txBody>
          <a:bodyPr vert="horz" lIns="91440" tIns="45720" rIns="91440" bIns="45720" rtlCol="0" anchor="t">
            <a:normAutofit/>
          </a:bodyPr>
          <a:lstStyle/>
          <a:p>
            <a:pPr>
              <a:lnSpc>
                <a:spcPct val="90000"/>
              </a:lnSpc>
            </a:pPr>
            <a:r>
              <a:rPr lang="en-US"/>
              <a:t>נסיעה חכמה ברכב פרטי</a:t>
            </a:r>
          </a:p>
        </p:txBody>
      </p:sp>
      <p:sp>
        <p:nvSpPr>
          <p:cNvPr id="4" name="Content Placeholder 3">
            <a:extLst>
              <a:ext uri="{FF2B5EF4-FFF2-40B4-BE49-F238E27FC236}">
                <a16:creationId xmlns:a16="http://schemas.microsoft.com/office/drawing/2014/main" id="{E67867B0-9B95-6623-B217-6557481A548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696186" y="2221992"/>
            <a:ext cx="4800600" cy="3739896"/>
          </a:xfrm>
        </p:spPr>
        <p:txBody>
          <a:bodyPr>
            <a:normAutofit/>
          </a:bodyPr>
          <a:lstStyle/>
          <a:p>
            <a:pPr marL="0" indent="0">
              <a:spcBef>
                <a:spcPts val="2500"/>
              </a:spcBef>
              <a:buNone/>
            </a:pPr>
            <a:r>
              <a:rPr lang="he-IL" sz="1400" b="1"/>
              <a:t>תחזוקה נכונה</a:t>
            </a:r>
          </a:p>
          <a:p>
            <a:pPr marL="0" lvl="1" indent="0">
              <a:buNone/>
            </a:pPr>
            <a:r>
              <a:rPr lang="he-IL" sz="1400"/>
              <a:t>תחזוקה נכונה של הרכב יכולה להאריך את חיי הרכב ולשפר את הביצועים. חשוב לבדוק את שמן המנוע, הבלמים והצמיגים באופן קבוע.</a:t>
            </a:r>
          </a:p>
          <a:p>
            <a:pPr marL="0" indent="0">
              <a:spcBef>
                <a:spcPts val="2500"/>
              </a:spcBef>
              <a:buNone/>
            </a:pPr>
            <a:r>
              <a:rPr lang="he-IL" sz="1400" b="1"/>
              <a:t>נהיגה חסכונית</a:t>
            </a:r>
          </a:p>
          <a:p>
            <a:pPr marL="0" lvl="1" indent="0">
              <a:buNone/>
            </a:pPr>
            <a:r>
              <a:rPr lang="he-IL" sz="1400"/>
              <a:t>נהיגה חסכונית בדלק כוללת שמירה על מהירות קבועה, הימנעות מהאצות מיותרות ושימוש במערכת הניהול של הרכב. כל אלו יכולים לחסוך כסף על דלק.</a:t>
            </a:r>
            <a:endParaRPr lang="en-IL" sz="1400"/>
          </a:p>
        </p:txBody>
      </p:sp>
      <p:cxnSp>
        <p:nvCxnSpPr>
          <p:cNvPr id="16" name="Straight Connector 15">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48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35135125-0264-B27F-0DA4-78C68200EA41}"/>
              </a:ext>
            </a:extLst>
          </p:cNvPr>
          <p:cNvSpPr>
            <a:spLocks noGrp="1"/>
          </p:cNvSpPr>
          <p:nvPr>
            <p:ph type="ctrTitle"/>
          </p:nvPr>
        </p:nvSpPr>
        <p:spPr>
          <a:xfrm>
            <a:off x="695324" y="1145308"/>
            <a:ext cx="7600263" cy="4860947"/>
          </a:xfrm>
        </p:spPr>
        <p:txBody>
          <a:bodyPr anchor="b">
            <a:normAutofit/>
          </a:bodyPr>
          <a:lstStyle/>
          <a:p>
            <a:r>
              <a:rPr lang="en-IL" sz="7600"/>
              <a:t>מפגש 7: קיימות בתזונה</a:t>
            </a:r>
          </a:p>
        </p:txBody>
      </p:sp>
      <p:cxnSp>
        <p:nvCxnSpPr>
          <p:cNvPr id="9" name="Straight Connector 8">
            <a:extLst>
              <a:ext uri="{FF2B5EF4-FFF2-40B4-BE49-F238E27FC236}">
                <a16:creationId xmlns:a16="http://schemas.microsoft.com/office/drawing/2014/main" id="{67CEFA70-4D11-644F-D4FB-AFFE8747E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101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11" name="Straight Connector 10">
            <a:extLst>
              <a:ext uri="{FF2B5EF4-FFF2-40B4-BE49-F238E27FC236}">
                <a16:creationId xmlns:a16="http://schemas.microsoft.com/office/drawing/2014/main" id="{22F20000-FD86-48F6-9363-FEC90C932D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2AE332-6ACA-45BE-875F-91A291D4A4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B9F5FC4-30A8-7D8B-FFFB-84DE50DAAA90}"/>
              </a:ext>
            </a:extLst>
          </p:cNvPr>
          <p:cNvSpPr>
            <a:spLocks noGrp="1"/>
          </p:cNvSpPr>
          <p:nvPr>
            <p:ph type="title"/>
          </p:nvPr>
        </p:nvSpPr>
        <p:spPr>
          <a:xfrm>
            <a:off x="702129" y="914760"/>
            <a:ext cx="2806615" cy="3543764"/>
          </a:xfrm>
        </p:spPr>
        <p:txBody>
          <a:bodyPr>
            <a:normAutofit/>
          </a:bodyPr>
          <a:lstStyle/>
          <a:p>
            <a:r>
              <a:rPr lang="en-IL" sz="3600"/>
              <a:t>השפעת תעשיית המזון על הסביבה</a:t>
            </a:r>
          </a:p>
        </p:txBody>
      </p:sp>
      <p:graphicFrame>
        <p:nvGraphicFramePr>
          <p:cNvPr id="4" name="Content Placeholder 4">
            <a:extLst>
              <a:ext uri="{FF2B5EF4-FFF2-40B4-BE49-F238E27FC236}">
                <a16:creationId xmlns:a16="http://schemas.microsoft.com/office/drawing/2014/main" id="{D73D0DFF-1138-4EBA-B836-2A57790AA1FD}"/>
              </a:ext>
            </a:extLst>
          </p:cNvPr>
          <p:cNvGraphicFramePr>
            <a:graphicFrameLocks noGrp="1"/>
          </p:cNvGraphicFramePr>
          <p:nvPr>
            <p:ph idx="1"/>
            <p:extLst>
              <p:ext uri="{D42A27DB-BD31-4B8C-83A1-F6EECF244321}">
                <p14:modId xmlns:p14="http://schemas.microsoft.com/office/powerpoint/2010/main" val="485869793"/>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3902149" y="978558"/>
          <a:ext cx="7591859" cy="5091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25845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E93C9986-8EE2-5596-4E8F-F1E8B8B446F8}"/>
              </a:ext>
            </a:extLst>
          </p:cNvPr>
          <p:cNvSpPr>
            <a:spLocks noGrp="1"/>
          </p:cNvSpPr>
          <p:nvPr>
            <p:ph type="ctrTitle"/>
          </p:nvPr>
        </p:nvSpPr>
        <p:spPr>
          <a:xfrm>
            <a:off x="695324" y="1145308"/>
            <a:ext cx="7600263" cy="4860947"/>
          </a:xfrm>
        </p:spPr>
        <p:txBody>
          <a:bodyPr anchor="b">
            <a:normAutofit/>
          </a:bodyPr>
          <a:lstStyle/>
          <a:p>
            <a:r>
              <a:rPr lang="en-IL" sz="7600"/>
              <a:t>מפגש 1: מבוא לקיימות וחשיבות צמצום צריכת החשמל</a:t>
            </a:r>
          </a:p>
        </p:txBody>
      </p:sp>
      <p:cxnSp>
        <p:nvCxnSpPr>
          <p:cNvPr id="9" name="Straight Connector 8">
            <a:extLst>
              <a:ext uri="{FF2B5EF4-FFF2-40B4-BE49-F238E27FC236}">
                <a16:creationId xmlns:a16="http://schemas.microsoft.com/office/drawing/2014/main" id="{67CEFA70-4D11-644F-D4FB-AFFE8747E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156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אוכל צמחוני">
            <a:extLst>
              <a:ext uri="{FF2B5EF4-FFF2-40B4-BE49-F238E27FC236}">
                <a16:creationId xmlns:a16="http://schemas.microsoft.com/office/drawing/2014/main" id="{03108BE1-7064-4781-B3FD-76FB19784631}"/>
              </a:ext>
            </a:extLst>
          </p:cNvPr>
          <p:cNvPicPr>
            <a:picLocks noGrp="1" noChangeAspect="1"/>
          </p:cNvPicPr>
          <p:nvPr>
            <p:ph sz="half" idx="1"/>
          </p:nvPr>
        </p:nvPicPr>
        <p:blipFill>
          <a:blip r:embed="rId3"/>
          <a:srcRect l="34883" r="24285"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2819089C-00DD-EF1B-A003-7A4150B428A1}"/>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תזונה בת קיימא</a:t>
            </a:r>
          </a:p>
        </p:txBody>
      </p:sp>
      <p:sp>
        <p:nvSpPr>
          <p:cNvPr id="4" name="Content Placeholder 3">
            <a:extLst>
              <a:ext uri="{FF2B5EF4-FFF2-40B4-BE49-F238E27FC236}">
                <a16:creationId xmlns:a16="http://schemas.microsoft.com/office/drawing/2014/main" id="{AF65E9A7-090B-F110-0E34-8B388EAD7BA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he-IL" sz="1400" b="1"/>
              <a:t>הפחתת צריכת הבשר</a:t>
            </a:r>
          </a:p>
          <a:p>
            <a:pPr marL="0" lvl="1" indent="0">
              <a:buNone/>
            </a:pPr>
            <a:r>
              <a:rPr lang="he-IL" sz="1400"/>
              <a:t>הפחתת צריכת הבשר תורמת לשיפור איכות הסביבה על ידי צמצום פליטת גזי חממה וניצול משאבים טבעיים.</a:t>
            </a:r>
          </a:p>
          <a:p>
            <a:pPr marL="0" indent="0">
              <a:spcBef>
                <a:spcPts val="2500"/>
              </a:spcBef>
              <a:buNone/>
            </a:pPr>
            <a:r>
              <a:rPr lang="he-IL" sz="1400" b="1"/>
              <a:t>תוצרת מקומית ועונתית</a:t>
            </a:r>
          </a:p>
          <a:p>
            <a:pPr marL="0" lvl="1" indent="0">
              <a:buNone/>
            </a:pPr>
            <a:r>
              <a:rPr lang="he-IL" sz="1400"/>
              <a:t>העדפת תוצרת מקומית ועונתית תומכת בכלכלה המקומית ומפחיתה את טביעת הרגל הפחמנית של המזון.</a:t>
            </a:r>
          </a:p>
          <a:p>
            <a:pPr marL="0" indent="0">
              <a:spcBef>
                <a:spcPts val="2500"/>
              </a:spcBef>
              <a:buNone/>
            </a:pPr>
            <a:r>
              <a:rPr lang="he-IL" sz="1400" b="1"/>
              <a:t>יתרונות תזונה בת קיימא</a:t>
            </a:r>
          </a:p>
          <a:p>
            <a:pPr marL="0" lvl="1" indent="0">
              <a:buNone/>
            </a:pPr>
            <a:r>
              <a:rPr lang="he-IL" sz="1400"/>
              <a:t>תזונה בת קיימא לא רק טובה לסביבה אלא גם מסייעת בשיפור הבריאות האישית ובשמירה על מגוון ביולוגי.</a:t>
            </a:r>
            <a:endParaRPr lang="en-IL" sz="1400"/>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970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ערוגות גן מוגבהות ושופעות">
            <a:extLst>
              <a:ext uri="{FF2B5EF4-FFF2-40B4-BE49-F238E27FC236}">
                <a16:creationId xmlns:a16="http://schemas.microsoft.com/office/drawing/2014/main" id="{9BD60313-461F-41FA-96D6-01875C128EDD}"/>
              </a:ext>
            </a:extLst>
          </p:cNvPr>
          <p:cNvPicPr>
            <a:picLocks noGrp="1" noChangeAspect="1"/>
          </p:cNvPicPr>
          <p:nvPr>
            <p:ph sz="half" idx="1"/>
          </p:nvPr>
        </p:nvPicPr>
        <p:blipFill>
          <a:blip r:embed="rId3"/>
          <a:srcRect l="34946" r="24222"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66CD2AA4-2B58-7BCB-6F1C-AE805FE79C49}"/>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גידול מזון בבית</a:t>
            </a:r>
          </a:p>
        </p:txBody>
      </p:sp>
      <p:sp>
        <p:nvSpPr>
          <p:cNvPr id="4" name="Content Placeholder 3">
            <a:extLst>
              <a:ext uri="{FF2B5EF4-FFF2-40B4-BE49-F238E27FC236}">
                <a16:creationId xmlns:a16="http://schemas.microsoft.com/office/drawing/2014/main" id="{5EBD7866-16BC-F466-AF3C-8055FD06A6E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he-IL" sz="1400" b="1"/>
              <a:t>גידול ירקות במרפסת</a:t>
            </a:r>
          </a:p>
          <a:p>
            <a:pPr marL="0" lvl="1" indent="0">
              <a:buNone/>
            </a:pPr>
            <a:r>
              <a:rPr lang="he-IL" sz="1400"/>
              <a:t>גידול ירקות על מרפסת מאפשר ניצול טוב יותר של חלל, ומספק גישה נוחה למרכיבים טריים.</a:t>
            </a:r>
          </a:p>
          <a:p>
            <a:pPr marL="0" indent="0">
              <a:spcBef>
                <a:spcPts val="2500"/>
              </a:spcBef>
              <a:buNone/>
            </a:pPr>
            <a:r>
              <a:rPr lang="he-IL" sz="1400" b="1"/>
              <a:t>גינה קהילתית</a:t>
            </a:r>
          </a:p>
          <a:p>
            <a:pPr marL="0" lvl="1" indent="0">
              <a:buNone/>
            </a:pPr>
            <a:r>
              <a:rPr lang="he-IL" sz="1400"/>
              <a:t>הקמת גינה קהילתית מעודדת שיתוף פעולה בין תושבים, מספקת חוויות חינוכיות ויוצרת סביבה ירוקה.</a:t>
            </a:r>
          </a:p>
          <a:p>
            <a:pPr marL="0" indent="0">
              <a:spcBef>
                <a:spcPts val="2500"/>
              </a:spcBef>
              <a:buNone/>
            </a:pPr>
            <a:r>
              <a:rPr lang="he-IL" sz="1400" b="1"/>
              <a:t>יתרונות גידול עצמי</a:t>
            </a:r>
          </a:p>
          <a:p>
            <a:pPr marL="0" lvl="1" indent="0">
              <a:buNone/>
            </a:pPr>
            <a:r>
              <a:rPr lang="he-IL" sz="1400"/>
              <a:t>גידול עצמי של מזון חוסך כסף, מבטיח תוצרת טרייה ובריאה, ומקדם אורח חיים בר קיימא.</a:t>
            </a:r>
            <a:endParaRPr lang="en-IL" sz="1400"/>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172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FCBB6046-31EA-D90B-B33C-6B2003CC91F7}"/>
              </a:ext>
            </a:extLst>
          </p:cNvPr>
          <p:cNvSpPr>
            <a:spLocks noGrp="1"/>
          </p:cNvSpPr>
          <p:nvPr>
            <p:ph type="ctrTitle"/>
          </p:nvPr>
        </p:nvSpPr>
        <p:spPr>
          <a:xfrm>
            <a:off x="695324" y="1145308"/>
            <a:ext cx="7600263" cy="4860947"/>
          </a:xfrm>
        </p:spPr>
        <p:txBody>
          <a:bodyPr anchor="b">
            <a:normAutofit/>
          </a:bodyPr>
          <a:lstStyle/>
          <a:p>
            <a:r>
              <a:rPr lang="en-IL" sz="7600"/>
              <a:t>מפגש 8: קיימות בקהילה</a:t>
            </a:r>
          </a:p>
        </p:txBody>
      </p:sp>
      <p:cxnSp>
        <p:nvCxnSpPr>
          <p:cNvPr id="9" name="Straight Connector 8">
            <a:extLst>
              <a:ext uri="{FF2B5EF4-FFF2-40B4-BE49-F238E27FC236}">
                <a16:creationId xmlns:a16="http://schemas.microsoft.com/office/drawing/2014/main" id="{67CEFA70-4D11-644F-D4FB-AFFE8747E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643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שני גברים בחולצות טריקו של עבודה עומדים בחוץ, עם דשא, שיחים ועצים מאחור, מביטים בתכולת התיקיות שהחזיק אדם אחד">
            <a:extLst>
              <a:ext uri="{FF2B5EF4-FFF2-40B4-BE49-F238E27FC236}">
                <a16:creationId xmlns:a16="http://schemas.microsoft.com/office/drawing/2014/main" id="{483FCFF5-3C1D-477E-8E65-1E86882CED46}"/>
              </a:ext>
            </a:extLst>
          </p:cNvPr>
          <p:cNvPicPr>
            <a:picLocks noGrp="1" noChangeAspect="1"/>
          </p:cNvPicPr>
          <p:nvPr>
            <p:ph sz="half" idx="1"/>
          </p:nvPr>
        </p:nvPicPr>
        <p:blipFill>
          <a:blip r:embed="rId3"/>
          <a:srcRect l="14208" r="44959"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B6EEAD06-97BE-403F-D572-D25A3E25F134}"/>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a:t>חשיבות שיתוף הפעולה הקהילתי בקידום אורח חיים מקיים</a:t>
            </a:r>
          </a:p>
        </p:txBody>
      </p:sp>
      <p:sp>
        <p:nvSpPr>
          <p:cNvPr id="4" name="Content Placeholder 3">
            <a:extLst>
              <a:ext uri="{FF2B5EF4-FFF2-40B4-BE49-F238E27FC236}">
                <a16:creationId xmlns:a16="http://schemas.microsoft.com/office/drawing/2014/main" id="{212C8AE2-2156-165D-BD1B-978D2F8383D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he-IL" sz="1400" b="1"/>
              <a:t>קידום עקרונות הקיימות</a:t>
            </a:r>
          </a:p>
          <a:p>
            <a:pPr marL="0" lvl="1" indent="0">
              <a:buNone/>
            </a:pPr>
            <a:r>
              <a:rPr lang="he-IL" sz="1400"/>
              <a:t>שיתוף הפעולה בין חברי הקהילה הוא קריטי בהטמעת עקרונות הקיימות והשגת מטרות סביבתיות משותפות.</a:t>
            </a:r>
          </a:p>
          <a:p>
            <a:pPr marL="0" indent="0">
              <a:spcBef>
                <a:spcPts val="2500"/>
              </a:spcBef>
              <a:buNone/>
            </a:pPr>
            <a:r>
              <a:rPr lang="he-IL" sz="1400" b="1"/>
              <a:t>חיזוק הקשרים הקהילתיים</a:t>
            </a:r>
          </a:p>
          <a:p>
            <a:pPr marL="0" lvl="1" indent="0">
              <a:buNone/>
            </a:pPr>
            <a:r>
              <a:rPr lang="he-IL" sz="1400"/>
              <a:t>חיזוק הקשרים הקהילתיים מאפשר שיתוף פעולה טוב יותר ויכולת להתמודד עם אתגרים סביבתיים.</a:t>
            </a:r>
          </a:p>
          <a:p>
            <a:pPr marL="0" indent="0">
              <a:spcBef>
                <a:spcPts val="2500"/>
              </a:spcBef>
              <a:buNone/>
            </a:pPr>
            <a:r>
              <a:rPr lang="he-IL" sz="1400" b="1"/>
              <a:t>מטרות סביבתיות משותפות</a:t>
            </a:r>
          </a:p>
          <a:p>
            <a:pPr marL="0" lvl="1" indent="0">
              <a:buNone/>
            </a:pPr>
            <a:r>
              <a:rPr lang="he-IL" sz="1400"/>
              <a:t>שיתוף פעולה בין קהילות יכול להוביל להשגת מטרות סביבתיות משותפות ולשיפור איכות החיים.</a:t>
            </a:r>
            <a:endParaRPr lang="en-IL" sz="1400"/>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182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הקצאות באנגליה - עם סככות ישנות וחממות.">
            <a:extLst>
              <a:ext uri="{FF2B5EF4-FFF2-40B4-BE49-F238E27FC236}">
                <a16:creationId xmlns:a16="http://schemas.microsoft.com/office/drawing/2014/main" id="{94C83B08-7F76-4AC9-8163-C93C90D3989B}"/>
              </a:ext>
            </a:extLst>
          </p:cNvPr>
          <p:cNvPicPr>
            <a:picLocks noGrp="1" noChangeAspect="1"/>
          </p:cNvPicPr>
          <p:nvPr>
            <p:ph sz="half" idx="1"/>
          </p:nvPr>
        </p:nvPicPr>
        <p:blipFill>
          <a:blip r:embed="rId3"/>
          <a:srcRect l="22162" r="37006"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635E2526-34A4-F898-35C7-2C7C2DC04027}"/>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יוזמות קהילתיות לקיימות</a:t>
            </a:r>
          </a:p>
        </p:txBody>
      </p:sp>
      <p:sp>
        <p:nvSpPr>
          <p:cNvPr id="4" name="Content Placeholder 3">
            <a:extLst>
              <a:ext uri="{FF2B5EF4-FFF2-40B4-BE49-F238E27FC236}">
                <a16:creationId xmlns:a16="http://schemas.microsoft.com/office/drawing/2014/main" id="{C6DA865F-FBB8-A632-FC10-5B4EA8D5451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he-IL" sz="1400" b="1"/>
              <a:t>גינות קהילתיות</a:t>
            </a:r>
          </a:p>
          <a:p>
            <a:pPr marL="0" lvl="1" indent="0">
              <a:buNone/>
            </a:pPr>
            <a:r>
              <a:rPr lang="he-IL" sz="1400"/>
              <a:t>גינות קהילתיות מאפשרות לחברים בקהילה לגדל מזון יחד, ובכך תורמות לקיימות ולבריאות הציבור.</a:t>
            </a:r>
          </a:p>
          <a:p>
            <a:pPr marL="0" indent="0">
              <a:spcBef>
                <a:spcPts val="2500"/>
              </a:spcBef>
              <a:buNone/>
            </a:pPr>
            <a:r>
              <a:rPr lang="he-IL" sz="1400" b="1"/>
              <a:t>שווקי קח-תן</a:t>
            </a:r>
          </a:p>
          <a:p>
            <a:pPr marL="0" lvl="1" indent="0">
              <a:buNone/>
            </a:pPr>
            <a:r>
              <a:rPr lang="he-IL" sz="1400"/>
              <a:t>שווקי קח-תן מאפשרים החלפת מוצרים בין חברי הקהילה, ומקנים ערך מוסף לחיים קהילתיים ולשמירה על הסביבה.</a:t>
            </a:r>
          </a:p>
          <a:p>
            <a:pPr marL="0" indent="0">
              <a:spcBef>
                <a:spcPts val="2500"/>
              </a:spcBef>
              <a:buNone/>
            </a:pPr>
            <a:r>
              <a:rPr lang="he-IL" sz="1400" b="1"/>
              <a:t>תועלות לקיימות</a:t>
            </a:r>
          </a:p>
          <a:p>
            <a:pPr marL="0" lvl="1" indent="0">
              <a:buNone/>
            </a:pPr>
            <a:r>
              <a:rPr lang="he-IL" sz="1400"/>
              <a:t>יוזמות קהילתיות הללו תורמות לקיימות על ידי הקטנת פסולת, חיזוק הקשרים החברתיים ושיפור האקלים המקומי.</a:t>
            </a:r>
            <a:endParaRPr lang="en-IL" sz="1400"/>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307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אנשים שעובדים בגינה">
            <a:extLst>
              <a:ext uri="{FF2B5EF4-FFF2-40B4-BE49-F238E27FC236}">
                <a16:creationId xmlns:a16="http://schemas.microsoft.com/office/drawing/2014/main" id="{B3A383C3-1AF2-45A1-85D7-0E1DA715C0DE}"/>
              </a:ext>
            </a:extLst>
          </p:cNvPr>
          <p:cNvPicPr>
            <a:picLocks noGrp="1" noChangeAspect="1"/>
          </p:cNvPicPr>
          <p:nvPr>
            <p:ph sz="half" idx="1"/>
          </p:nvPr>
        </p:nvPicPr>
        <p:blipFill>
          <a:blip r:embed="rId3"/>
          <a:srcRect l="39822" r="19345"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60BF6745-A85F-F04F-D0BA-A605E056B4C3}"/>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US"/>
              <a:t>התנדבות בארגונים סביבתיים</a:t>
            </a:r>
          </a:p>
        </p:txBody>
      </p:sp>
      <p:sp>
        <p:nvSpPr>
          <p:cNvPr id="4" name="Content Placeholder 3">
            <a:extLst>
              <a:ext uri="{FF2B5EF4-FFF2-40B4-BE49-F238E27FC236}">
                <a16:creationId xmlns:a16="http://schemas.microsoft.com/office/drawing/2014/main" id="{E1269857-19C3-C08C-3EF8-5BCE0107C2B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he-IL" sz="1400" b="1"/>
              <a:t>דרכים להתנדב</a:t>
            </a:r>
          </a:p>
          <a:p>
            <a:pPr marL="0" lvl="1" indent="0">
              <a:buNone/>
            </a:pPr>
            <a:r>
              <a:rPr lang="he-IL" sz="1400"/>
              <a:t>ישנם מגוון דרכים להתנדב בארגונים סביבתיים, כולל פעולות כמו נטיעת עצים, ניקוי חופים ואיוש קמפיינים.</a:t>
            </a:r>
          </a:p>
          <a:p>
            <a:pPr marL="0" indent="0">
              <a:spcBef>
                <a:spcPts val="2500"/>
              </a:spcBef>
              <a:buNone/>
            </a:pPr>
            <a:r>
              <a:rPr lang="he-IL" sz="1400" b="1"/>
              <a:t>השפעה על הסביבה</a:t>
            </a:r>
          </a:p>
          <a:p>
            <a:pPr marL="0" lvl="1" indent="0">
              <a:buNone/>
            </a:pPr>
            <a:r>
              <a:rPr lang="he-IL" sz="1400"/>
              <a:t>ההתנדבות בארגונים סביבתיים יכולה לשפר את מצב הסביבה, כמו גם לתמוך בשימור המגוון הביולוגי.</a:t>
            </a:r>
          </a:p>
          <a:p>
            <a:pPr marL="0" indent="0">
              <a:spcBef>
                <a:spcPts val="2500"/>
              </a:spcBef>
              <a:buNone/>
            </a:pPr>
            <a:r>
              <a:rPr lang="he-IL" sz="1400" b="1"/>
              <a:t>פיתוח קהילה מודעת</a:t>
            </a:r>
          </a:p>
          <a:p>
            <a:pPr marL="0" lvl="1" indent="0">
              <a:buNone/>
            </a:pPr>
            <a:r>
              <a:rPr lang="he-IL" sz="1400"/>
              <a:t>כשהקהילה מתגייסת לפעולות סביבתיות, זה מעודד מודעות סביבתית ושיתוף פעולה בין החברים.</a:t>
            </a:r>
            <a:endParaRPr lang="en-IL" sz="1400"/>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27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702659CA-8E2E-FC3B-7B83-53198AFE64CC}"/>
              </a:ext>
            </a:extLst>
          </p:cNvPr>
          <p:cNvSpPr>
            <a:spLocks noGrp="1"/>
          </p:cNvSpPr>
          <p:nvPr>
            <p:ph type="ctrTitle"/>
          </p:nvPr>
        </p:nvSpPr>
        <p:spPr>
          <a:xfrm>
            <a:off x="695324" y="1145308"/>
            <a:ext cx="7600263" cy="4860947"/>
          </a:xfrm>
        </p:spPr>
        <p:txBody>
          <a:bodyPr anchor="b">
            <a:normAutofit/>
          </a:bodyPr>
          <a:lstStyle/>
          <a:p>
            <a:r>
              <a:rPr lang="en-IL" sz="7600"/>
              <a:t>מפגש 9: בינה מלאכותית ככלי לקידום קיימות</a:t>
            </a:r>
          </a:p>
        </p:txBody>
      </p:sp>
      <p:cxnSp>
        <p:nvCxnSpPr>
          <p:cNvPr id="9" name="Straight Connector 8">
            <a:extLst>
              <a:ext uri="{FF2B5EF4-FFF2-40B4-BE49-F238E27FC236}">
                <a16:creationId xmlns:a16="http://schemas.microsoft.com/office/drawing/2014/main" id="{67CEFA70-4D11-644F-D4FB-AFFE8747E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389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דיווח גילוי סיכוני אקלים. סביבה, חברה וממשל (ESG)">
            <a:extLst>
              <a:ext uri="{FF2B5EF4-FFF2-40B4-BE49-F238E27FC236}">
                <a16:creationId xmlns:a16="http://schemas.microsoft.com/office/drawing/2014/main" id="{A7B4D0CF-7EE3-42DA-81D7-ABBF149625D9}"/>
              </a:ext>
            </a:extLst>
          </p:cNvPr>
          <p:cNvPicPr>
            <a:picLocks noGrp="1" noChangeAspect="1"/>
          </p:cNvPicPr>
          <p:nvPr>
            <p:ph sz="half" idx="1"/>
          </p:nvPr>
        </p:nvPicPr>
        <p:blipFill>
          <a:blip r:embed="rId3"/>
          <a:srcRect r="127" b="1"/>
          <a:stretch/>
        </p:blipFill>
        <p:spPr>
          <a:xfrm>
            <a:off x="20" y="-17929"/>
            <a:ext cx="4206220" cy="6875929"/>
          </a:xfrm>
          <a:prstGeom prst="rect">
            <a:avLst/>
          </a:prstGeom>
        </p:spPr>
      </p:pic>
      <p:sp>
        <p:nvSpPr>
          <p:cNvPr id="2" name="Title 1">
            <a:extLst>
              <a:ext uri="{FF2B5EF4-FFF2-40B4-BE49-F238E27FC236}">
                <a16:creationId xmlns:a16="http://schemas.microsoft.com/office/drawing/2014/main" id="{E0AEFF3D-0131-0DB1-62D7-20CA7ECE5BDB}"/>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a:t>הצגת יישומים של בינה מלאכותית בתחום הקיימות</a:t>
            </a:r>
          </a:p>
        </p:txBody>
      </p:sp>
      <p:sp>
        <p:nvSpPr>
          <p:cNvPr id="4" name="Content Placeholder 3">
            <a:extLst>
              <a:ext uri="{FF2B5EF4-FFF2-40B4-BE49-F238E27FC236}">
                <a16:creationId xmlns:a16="http://schemas.microsoft.com/office/drawing/2014/main" id="{46A3A7B1-61BD-000A-C0C6-6234355CB88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he-IL" sz="1400" b="1"/>
              <a:t>ניהול משאבים חכם</a:t>
            </a:r>
          </a:p>
          <a:p>
            <a:pPr marL="0" lvl="1" indent="0">
              <a:buNone/>
            </a:pPr>
            <a:r>
              <a:rPr lang="he-IL" sz="1400"/>
              <a:t>בינה מלאכותית יכולה לעזור בניהול חכם של משאבי מים, אנרגיה וקרקע, מה שמוביל לחיסכון ולייעול.</a:t>
            </a:r>
          </a:p>
          <a:p>
            <a:pPr marL="0" indent="0">
              <a:spcBef>
                <a:spcPts val="2500"/>
              </a:spcBef>
              <a:buNone/>
            </a:pPr>
            <a:r>
              <a:rPr lang="he-IL" sz="1400" b="1"/>
              <a:t>חיזוי ושיפור</a:t>
            </a:r>
          </a:p>
          <a:p>
            <a:pPr marL="0" lvl="1" indent="0">
              <a:buNone/>
            </a:pPr>
            <a:r>
              <a:rPr lang="he-IL" sz="1400"/>
              <a:t>היישומים של בינה מלאכותית יכולים לחזות מגמות ולשפר תהליכים קיימים בתחום הקיימות, ובכך לתרום להקטנת השפעות סביבתיות.</a:t>
            </a:r>
          </a:p>
          <a:p>
            <a:pPr marL="0" indent="0">
              <a:spcBef>
                <a:spcPts val="2500"/>
              </a:spcBef>
              <a:buNone/>
            </a:pPr>
            <a:r>
              <a:rPr lang="he-IL" sz="1400" b="1"/>
              <a:t>אופטימיזציה של תהליכים</a:t>
            </a:r>
          </a:p>
          <a:p>
            <a:pPr marL="0" lvl="1" indent="0">
              <a:buNone/>
            </a:pPr>
            <a:r>
              <a:rPr lang="de-DE" sz="1400"/>
              <a:t>AI </a:t>
            </a:r>
            <a:r>
              <a:rPr lang="he-IL" sz="1400"/>
              <a:t>מאפשרת אופטימיזציה של תהליכים סביבתיים, כגון מחזור פסולת, ובכך מפחיתה את השפעתם על הסביבה.</a:t>
            </a:r>
            <a:endParaRPr lang="en-IL" sz="1400"/>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815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836E0544-9C0A-F47D-8DC7-2CFA6FE0875E}"/>
              </a:ext>
            </a:extLst>
          </p:cNvPr>
          <p:cNvSpPr>
            <a:spLocks noGrp="1"/>
          </p:cNvSpPr>
          <p:nvPr>
            <p:ph type="title"/>
          </p:nvPr>
        </p:nvSpPr>
        <p:spPr>
          <a:xfrm>
            <a:off x="700636" y="1280538"/>
            <a:ext cx="7995130" cy="1408176"/>
          </a:xfrm>
        </p:spPr>
        <p:txBody>
          <a:bodyPr anchor="b">
            <a:normAutofit/>
          </a:bodyPr>
          <a:lstStyle/>
          <a:p>
            <a:r>
              <a:rPr lang="en-IL" sz="6000"/>
              <a:t>מפגש 10: סיכום ותובנות</a:t>
            </a:r>
          </a:p>
        </p:txBody>
      </p:sp>
      <p:graphicFrame>
        <p:nvGraphicFramePr>
          <p:cNvPr id="11" name="Content Placeholder 2">
            <a:extLst>
              <a:ext uri="{FF2B5EF4-FFF2-40B4-BE49-F238E27FC236}">
                <a16:creationId xmlns:a16="http://schemas.microsoft.com/office/drawing/2014/main" id="{FECDD4BE-8D3B-A150-23E5-BB00CA706786}"/>
              </a:ext>
            </a:extLst>
          </p:cNvPr>
          <p:cNvGraphicFramePr>
            <a:graphicFrameLocks noGrp="1"/>
          </p:cNvGraphicFramePr>
          <p:nvPr>
            <p:ph idx="1"/>
            <p:extLst>
              <p:ext uri="{D42A27DB-BD31-4B8C-83A1-F6EECF244321}">
                <p14:modId xmlns:p14="http://schemas.microsoft.com/office/powerpoint/2010/main" val="3621012957"/>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704087" y="3659393"/>
          <a:ext cx="10785783" cy="251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Connector 9">
            <a:extLst>
              <a:ext uri="{FF2B5EF4-FFF2-40B4-BE49-F238E27FC236}">
                <a16:creationId xmlns:a16="http://schemas.microsoft.com/office/drawing/2014/main" id="{CA8CF56C-58F2-6FFF-1369-D8C85682AD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3077378"/>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0694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אחיזת יד חצי כדור מכוסה שדות ירוקים, ציוד אנרגיה נקייה וחוות. תפיסת קיימות וחקלאות.">
            <a:extLst>
              <a:ext uri="{FF2B5EF4-FFF2-40B4-BE49-F238E27FC236}">
                <a16:creationId xmlns:a16="http://schemas.microsoft.com/office/drawing/2014/main" id="{76B85719-8076-4AF3-A842-6FBD66BFD561}"/>
              </a:ext>
            </a:extLst>
          </p:cNvPr>
          <p:cNvPicPr>
            <a:picLocks noGrp="1" noChangeAspect="1"/>
          </p:cNvPicPr>
          <p:nvPr>
            <p:ph sz="half" idx="1"/>
          </p:nvPr>
        </p:nvPicPr>
        <p:blipFill>
          <a:blip r:embed="rId3"/>
          <a:srcRect l="25160" r="23866" b="-1"/>
          <a:stretch/>
        </p:blipFill>
        <p:spPr>
          <a:xfrm>
            <a:off x="8115300" y="10"/>
            <a:ext cx="4076700" cy="6857990"/>
          </a:xfrm>
          <a:prstGeom prst="rect">
            <a:avLst/>
          </a:prstGeom>
        </p:spPr>
      </p:pic>
      <p:sp>
        <p:nvSpPr>
          <p:cNvPr id="2" name="Title 1">
            <a:extLst>
              <a:ext uri="{FF2B5EF4-FFF2-40B4-BE49-F238E27FC236}">
                <a16:creationId xmlns:a16="http://schemas.microsoft.com/office/drawing/2014/main" id="{028B47FE-8A20-B8E7-6CB0-C14CB1900410}"/>
              </a:ext>
            </a:extLst>
          </p:cNvPr>
          <p:cNvSpPr>
            <a:spLocks noGrp="1"/>
          </p:cNvSpPr>
          <p:nvPr>
            <p:ph type="title"/>
          </p:nvPr>
        </p:nvSpPr>
        <p:spPr>
          <a:xfrm>
            <a:off x="704088" y="914401"/>
            <a:ext cx="6766560" cy="1307592"/>
          </a:xfrm>
        </p:spPr>
        <p:txBody>
          <a:bodyPr vert="horz" lIns="91440" tIns="45720" rIns="91440" bIns="45720" rtlCol="0" anchor="t">
            <a:normAutofit/>
          </a:bodyPr>
          <a:lstStyle/>
          <a:p>
            <a:pPr>
              <a:lnSpc>
                <a:spcPct val="90000"/>
              </a:lnSpc>
            </a:pPr>
            <a:r>
              <a:rPr lang="en-US"/>
              <a:t>דיון על משבר האקלים והשפעתו על חיינו</a:t>
            </a:r>
          </a:p>
        </p:txBody>
      </p:sp>
      <p:sp>
        <p:nvSpPr>
          <p:cNvPr id="4" name="Content Placeholder 3">
            <a:extLst>
              <a:ext uri="{FF2B5EF4-FFF2-40B4-BE49-F238E27FC236}">
                <a16:creationId xmlns:a16="http://schemas.microsoft.com/office/drawing/2014/main" id="{701EA2F5-03ED-FB93-29F6-7EE464E6415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4088" y="2221994"/>
            <a:ext cx="6766560" cy="3739896"/>
          </a:xfrm>
        </p:spPr>
        <p:txBody>
          <a:bodyPr>
            <a:normAutofit/>
          </a:bodyPr>
          <a:lstStyle/>
          <a:p>
            <a:pPr marL="0" indent="0">
              <a:spcBef>
                <a:spcPts val="2500"/>
              </a:spcBef>
              <a:buNone/>
            </a:pPr>
            <a:r>
              <a:rPr lang="he-IL" sz="1400" b="1"/>
              <a:t>השלכות משבר האקלים</a:t>
            </a:r>
          </a:p>
          <a:p>
            <a:pPr marL="0" lvl="1" indent="0">
              <a:buNone/>
            </a:pPr>
            <a:r>
              <a:rPr lang="he-IL" sz="1400"/>
              <a:t>משבר האקלים משפיע על החברה והסביבה בדרכים רבות, כולל שינויי מזג האוויר, עליית מפלס הים והשפעה על חקלאות.</a:t>
            </a:r>
          </a:p>
          <a:p>
            <a:pPr marL="0" indent="0">
              <a:spcBef>
                <a:spcPts val="2500"/>
              </a:spcBef>
              <a:buNone/>
            </a:pPr>
            <a:r>
              <a:rPr lang="he-IL" sz="1400" b="1"/>
              <a:t>תרומה למאבק בשינויי האקלים</a:t>
            </a:r>
          </a:p>
          <a:p>
            <a:pPr marL="0" lvl="1" indent="0">
              <a:buNone/>
            </a:pPr>
            <a:r>
              <a:rPr lang="he-IL" sz="1400"/>
              <a:t>עלינו לחקור את הדרכים שבהן אנו יכולים לתרום למאבק בשינויי האקלים, כמו הפחתת פליטות ושימוש באנרגיות מתחדשות.</a:t>
            </a:r>
          </a:p>
          <a:p>
            <a:pPr marL="0" indent="0">
              <a:spcBef>
                <a:spcPts val="2500"/>
              </a:spcBef>
              <a:buNone/>
            </a:pPr>
            <a:r>
              <a:rPr lang="he-IL" sz="1400" b="1"/>
              <a:t>חשיבות המודעות הציבורית</a:t>
            </a:r>
          </a:p>
          <a:p>
            <a:pPr marL="0" lvl="1" indent="0">
              <a:buNone/>
            </a:pPr>
            <a:r>
              <a:rPr lang="he-IL" sz="1400"/>
              <a:t>מודעות ציבורית היא קריטית במאבק נגד שינויי האקלים. חינוך יכול להניע לפעולה ולהשפיע על מדיניות.</a:t>
            </a:r>
            <a:endParaRPr lang="en-IL" sz="1400"/>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836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4768"/>
            <a:ext cx="6583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3155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11" name="Straight Connector 10">
            <a:extLst>
              <a:ext uri="{FF2B5EF4-FFF2-40B4-BE49-F238E27FC236}">
                <a16:creationId xmlns:a16="http://schemas.microsoft.com/office/drawing/2014/main" id="{22F20000-FD86-48F6-9363-FEC90C932D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2AE332-6ACA-45BE-875F-91A291D4A4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3C0DAA5-C78C-D6AC-584C-7F4FA56FD2C9}"/>
              </a:ext>
            </a:extLst>
          </p:cNvPr>
          <p:cNvSpPr>
            <a:spLocks noGrp="1"/>
          </p:cNvSpPr>
          <p:nvPr>
            <p:ph type="title"/>
          </p:nvPr>
        </p:nvSpPr>
        <p:spPr>
          <a:xfrm>
            <a:off x="702129" y="914760"/>
            <a:ext cx="2806615" cy="3543764"/>
          </a:xfrm>
        </p:spPr>
        <p:txBody>
          <a:bodyPr>
            <a:normAutofit/>
          </a:bodyPr>
          <a:lstStyle/>
          <a:p>
            <a:r>
              <a:rPr lang="en-IL" sz="3600"/>
              <a:t>הצגת נתונים על צריכת החשמל בישראל והשפעתה על הסביבה</a:t>
            </a:r>
          </a:p>
        </p:txBody>
      </p:sp>
      <p:graphicFrame>
        <p:nvGraphicFramePr>
          <p:cNvPr id="4" name="Content Placeholder 4">
            <a:extLst>
              <a:ext uri="{FF2B5EF4-FFF2-40B4-BE49-F238E27FC236}">
                <a16:creationId xmlns:a16="http://schemas.microsoft.com/office/drawing/2014/main" id="{6D52ED86-EBA0-40F6-8ADB-56574DC122E3}"/>
              </a:ext>
            </a:extLst>
          </p:cNvPr>
          <p:cNvGraphicFramePr>
            <a:graphicFrameLocks noGrp="1"/>
          </p:cNvGraphicFramePr>
          <p:nvPr>
            <p:ph idx="1"/>
            <p:extLst>
              <p:ext uri="{D42A27DB-BD31-4B8C-83A1-F6EECF244321}">
                <p14:modId xmlns:p14="http://schemas.microsoft.com/office/powerpoint/2010/main" val="1426917416"/>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3902149" y="978558"/>
          <a:ext cx="7591859" cy="5091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846428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יעילות אנרגטית עם נתיב מסיכה">
            <a:extLst>
              <a:ext uri="{FF2B5EF4-FFF2-40B4-BE49-F238E27FC236}">
                <a16:creationId xmlns:a16="http://schemas.microsoft.com/office/drawing/2014/main" id="{7D244FC5-D932-4F1C-8BB6-5C1F7DF424AE}"/>
              </a:ext>
            </a:extLst>
          </p:cNvPr>
          <p:cNvPicPr>
            <a:picLocks noGrp="1" noChangeAspect="1"/>
          </p:cNvPicPr>
          <p:nvPr>
            <p:ph sz="half" idx="1"/>
          </p:nvPr>
        </p:nvPicPr>
        <p:blipFill>
          <a:blip r:embed="rId3"/>
          <a:srcRect l="26969" r="27152" b="1"/>
          <a:stretch/>
        </p:blipFill>
        <p:spPr>
          <a:xfrm>
            <a:off x="20" y="-17929"/>
            <a:ext cx="4206220" cy="6875929"/>
          </a:xfrm>
          <a:prstGeom prst="rect">
            <a:avLst/>
          </a:prstGeom>
        </p:spPr>
      </p:pic>
      <p:sp>
        <p:nvSpPr>
          <p:cNvPr id="2" name="Title 1">
            <a:extLst>
              <a:ext uri="{FF2B5EF4-FFF2-40B4-BE49-F238E27FC236}">
                <a16:creationId xmlns:a16="http://schemas.microsoft.com/office/drawing/2014/main" id="{E9F61CAD-E620-1141-1FAB-A5155B18CAA2}"/>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a:t>חשיבות ההתייעלות האנרגטית למשק הבית ולסביבה</a:t>
            </a:r>
          </a:p>
        </p:txBody>
      </p:sp>
      <p:sp>
        <p:nvSpPr>
          <p:cNvPr id="4" name="Content Placeholder 3">
            <a:extLst>
              <a:ext uri="{FF2B5EF4-FFF2-40B4-BE49-F238E27FC236}">
                <a16:creationId xmlns:a16="http://schemas.microsoft.com/office/drawing/2014/main" id="{1021BAE4-812F-C292-7E04-5B9924DC959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he-IL" sz="1400" b="1"/>
              <a:t>חיסכון כלכלי</a:t>
            </a:r>
          </a:p>
          <a:p>
            <a:pPr marL="0" lvl="1" indent="0">
              <a:buNone/>
            </a:pPr>
            <a:r>
              <a:rPr lang="he-IL" sz="1400"/>
              <a:t>התייעלות אנרגטית יכולה להפחית את עלויות החשמל במשק הבית ולייעל את השימוש במשאבים.</a:t>
            </a:r>
          </a:p>
          <a:p>
            <a:pPr marL="0" indent="0">
              <a:spcBef>
                <a:spcPts val="2500"/>
              </a:spcBef>
              <a:buNone/>
            </a:pPr>
            <a:r>
              <a:rPr lang="he-IL" sz="1400" b="1"/>
              <a:t>שמירה על הסביבה</a:t>
            </a:r>
          </a:p>
          <a:p>
            <a:pPr marL="0" lvl="1" indent="0">
              <a:buNone/>
            </a:pPr>
            <a:r>
              <a:rPr lang="he-IL" sz="1400"/>
              <a:t>על ידי שימוש בטכנולוגיות יעילות, ניתן להפחית את הפליטות המזיקות ולשמור על הסביבה שלנו.</a:t>
            </a:r>
          </a:p>
          <a:p>
            <a:pPr marL="0" indent="0">
              <a:spcBef>
                <a:spcPts val="2500"/>
              </a:spcBef>
              <a:buNone/>
            </a:pPr>
            <a:r>
              <a:rPr lang="he-IL" sz="1400" b="1"/>
              <a:t>פתרונות פשוטים</a:t>
            </a:r>
          </a:p>
          <a:p>
            <a:pPr marL="0" lvl="1" indent="0">
              <a:buNone/>
            </a:pPr>
            <a:r>
              <a:rPr lang="he-IL" sz="1400"/>
              <a:t>שיפורים פשוטים בבית כמו בנייה ירוקה ושימוש במכשירים חסכוניים יכולים לתרום להתייעלות האנרגטית.</a:t>
            </a:r>
            <a:endParaRPr lang="en-IL" sz="1400"/>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34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857775A0-1E89-5389-DFF0-C2B8311C09B3}"/>
              </a:ext>
            </a:extLst>
          </p:cNvPr>
          <p:cNvSpPr>
            <a:spLocks noGrp="1"/>
          </p:cNvSpPr>
          <p:nvPr>
            <p:ph type="ctrTitle"/>
          </p:nvPr>
        </p:nvSpPr>
        <p:spPr>
          <a:xfrm>
            <a:off x="695324" y="1145308"/>
            <a:ext cx="7600263" cy="4860947"/>
          </a:xfrm>
        </p:spPr>
        <p:txBody>
          <a:bodyPr anchor="b">
            <a:normAutofit/>
          </a:bodyPr>
          <a:lstStyle/>
          <a:p>
            <a:r>
              <a:rPr lang="en-IL" sz="7600"/>
              <a:t>מפגש 2: התייעלות אנרגטית בבית - תאורה וחימום</a:t>
            </a:r>
          </a:p>
        </p:txBody>
      </p:sp>
      <p:cxnSp>
        <p:nvCxnSpPr>
          <p:cNvPr id="9" name="Straight Connector 8">
            <a:extLst>
              <a:ext uri="{FF2B5EF4-FFF2-40B4-BE49-F238E27FC236}">
                <a16:creationId xmlns:a16="http://schemas.microsoft.com/office/drawing/2014/main" id="{67CEFA70-4D11-644F-D4FB-AFFE8747E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361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נורות על העץ">
            <a:extLst>
              <a:ext uri="{FF2B5EF4-FFF2-40B4-BE49-F238E27FC236}">
                <a16:creationId xmlns:a16="http://schemas.microsoft.com/office/drawing/2014/main" id="{944A81A0-5080-48B0-9611-308773A4B51D}"/>
              </a:ext>
            </a:extLst>
          </p:cNvPr>
          <p:cNvPicPr>
            <a:picLocks noGrp="1" noChangeAspect="1"/>
          </p:cNvPicPr>
          <p:nvPr>
            <p:ph sz="half" idx="1"/>
          </p:nvPr>
        </p:nvPicPr>
        <p:blipFill>
          <a:blip r:embed="rId3"/>
          <a:srcRect l="43592" r="15576"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CA7C0034-3B09-D16A-DD1F-4E126EA026B6}"/>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a:t>סוגי נורות חסכוניות והשוואתן לנורות ליבון</a:t>
            </a:r>
          </a:p>
        </p:txBody>
      </p:sp>
      <p:sp>
        <p:nvSpPr>
          <p:cNvPr id="4" name="Content Placeholder 3">
            <a:extLst>
              <a:ext uri="{FF2B5EF4-FFF2-40B4-BE49-F238E27FC236}">
                <a16:creationId xmlns:a16="http://schemas.microsoft.com/office/drawing/2014/main" id="{C5A71BFC-3A2A-A097-2EBF-83B27EF217C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he-IL" sz="1400" b="1"/>
              <a:t>סוגי נורות חסכוניות</a:t>
            </a:r>
          </a:p>
          <a:p>
            <a:pPr marL="0" lvl="1" indent="0">
              <a:buNone/>
            </a:pPr>
            <a:r>
              <a:rPr lang="he-IL" sz="1400"/>
              <a:t>נורות חסכוניות כוללות נורות </a:t>
            </a:r>
            <a:r>
              <a:rPr lang="de-DE" sz="1400"/>
              <a:t>LED </a:t>
            </a:r>
            <a:r>
              <a:rPr lang="he-IL" sz="1400"/>
              <a:t>ונורות </a:t>
            </a:r>
            <a:r>
              <a:rPr lang="de-DE" sz="1400"/>
              <a:t>CFL, </a:t>
            </a:r>
            <a:r>
              <a:rPr lang="he-IL" sz="1400"/>
              <a:t>המציעות צריכת אנרגיה נמוכה יותר ותוחלת חיים ארוכה יותר.</a:t>
            </a:r>
          </a:p>
          <a:p>
            <a:pPr marL="0" indent="0">
              <a:spcBef>
                <a:spcPts val="2500"/>
              </a:spcBef>
              <a:buNone/>
            </a:pPr>
            <a:r>
              <a:rPr lang="he-IL" sz="1400" b="1"/>
              <a:t>נורות ליבון מסורתיות</a:t>
            </a:r>
          </a:p>
          <a:p>
            <a:pPr marL="0" lvl="1" indent="0">
              <a:buNone/>
            </a:pPr>
            <a:r>
              <a:rPr lang="he-IL" sz="1400"/>
              <a:t>נורות הליבון מציעות אור חם ומוכר, אך בעלות תוחלת חיים קצרה יותר וצריכת אנרגיה גבוהה יותר.</a:t>
            </a:r>
          </a:p>
          <a:p>
            <a:pPr marL="0" indent="0">
              <a:spcBef>
                <a:spcPts val="2500"/>
              </a:spcBef>
              <a:buNone/>
            </a:pPr>
            <a:r>
              <a:rPr lang="he-IL" sz="1400" b="1"/>
              <a:t>השוואת יתרונות</a:t>
            </a:r>
          </a:p>
          <a:p>
            <a:pPr marL="0" lvl="1" indent="0">
              <a:buNone/>
            </a:pPr>
            <a:r>
              <a:rPr lang="he-IL" sz="1400"/>
              <a:t>ההשוואה בין הנורות החסכוניות לנורות הליבון מאפשרת לנו להבין את היתרונות והחסרונות של כל סוג.</a:t>
            </a:r>
            <a:endParaRPr lang="en-IL" sz="1400"/>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169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11" name="Straight Connector 10">
            <a:extLst>
              <a:ext uri="{FF2B5EF4-FFF2-40B4-BE49-F238E27FC236}">
                <a16:creationId xmlns:a16="http://schemas.microsoft.com/office/drawing/2014/main" id="{22F20000-FD86-48F6-9363-FEC90C932D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2AE332-6ACA-45BE-875F-91A291D4A4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364DE40-7F65-E20D-4F3E-E5F746E51BE1}"/>
              </a:ext>
            </a:extLst>
          </p:cNvPr>
          <p:cNvSpPr>
            <a:spLocks noGrp="1"/>
          </p:cNvSpPr>
          <p:nvPr>
            <p:ph type="title"/>
          </p:nvPr>
        </p:nvSpPr>
        <p:spPr>
          <a:xfrm>
            <a:off x="702129" y="914760"/>
            <a:ext cx="2806615" cy="3543764"/>
          </a:xfrm>
        </p:spPr>
        <p:txBody>
          <a:bodyPr>
            <a:normAutofit/>
          </a:bodyPr>
          <a:lstStyle/>
          <a:p>
            <a:r>
              <a:rPr lang="en-IL" sz="3600"/>
              <a:t>שימוש בתאורה טבעית וחשיבותה</a:t>
            </a:r>
          </a:p>
        </p:txBody>
      </p:sp>
      <p:graphicFrame>
        <p:nvGraphicFramePr>
          <p:cNvPr id="4" name="Content Placeholder 4">
            <a:extLst>
              <a:ext uri="{FF2B5EF4-FFF2-40B4-BE49-F238E27FC236}">
                <a16:creationId xmlns:a16="http://schemas.microsoft.com/office/drawing/2014/main" id="{38750FED-1F6A-4E25-8F00-9787295D3717}"/>
              </a:ext>
            </a:extLst>
          </p:cNvPr>
          <p:cNvGraphicFramePr>
            <a:graphicFrameLocks noGrp="1"/>
          </p:cNvGraphicFramePr>
          <p:nvPr>
            <p:ph idx="1"/>
            <p:extLst>
              <p:ext uri="{D42A27DB-BD31-4B8C-83A1-F6EECF244321}">
                <p14:modId xmlns:p14="http://schemas.microsoft.com/office/powerpoint/2010/main" val="2029594559"/>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3902149" y="978558"/>
          <a:ext cx="7591859" cy="5091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5567913"/>
      </p:ext>
    </p:extLst>
  </p:cSld>
  <p:clrMapOvr>
    <a:masterClrMapping/>
  </p:clrMapOvr>
  <p:transition>
    <p:fade/>
  </p:transition>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2615</Words>
  <Application>Microsoft Office PowerPoint</Application>
  <PresentationFormat>Widescreen</PresentationFormat>
  <Paragraphs>280</Paragraphs>
  <Slides>38</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Aptos</vt:lpstr>
      <vt:lpstr>Arial</vt:lpstr>
      <vt:lpstr>Calisto MT</vt:lpstr>
      <vt:lpstr>Univers Condensed</vt:lpstr>
      <vt:lpstr>ChronicleVTI</vt:lpstr>
      <vt:lpstr>סדרת הכשרות לתושבים בנושא התייעלות בצריכת משאבים וקיימות</vt:lpstr>
      <vt:lpstr>תוכנית המצגת</vt:lpstr>
      <vt:lpstr>מפגש 1: מבוא לקיימות וחשיבות צמצום צריכת החשמל</vt:lpstr>
      <vt:lpstr>דיון על משבר האקלים והשפעתו על חיינו</vt:lpstr>
      <vt:lpstr>הצגת נתונים על צריכת החשמל בישראל והשפעתה על הסביבה</vt:lpstr>
      <vt:lpstr>חשיבות ההתייעלות האנרגטית למשק הבית ולסביבה</vt:lpstr>
      <vt:lpstr>מפגש 2: התייעלות אנרגטית בבית - תאורה וחימום</vt:lpstr>
      <vt:lpstr>סוגי נורות חסכוניות והשוואתן לנורות ליבון</vt:lpstr>
      <vt:lpstr>שימוש בתאורה טבעית וחשיבותה</vt:lpstr>
      <vt:lpstr>שיטות לחימום יעיל של הבית</vt:lpstr>
      <vt:lpstr>תרגול מעשי: החלפת נורות, איטום חלונות ודלתות</vt:lpstr>
      <vt:lpstr>מפגש 3: התייעלות אנרגטית בבית - מכשירי חשמל</vt:lpstr>
      <vt:lpstr>דירוג אנרגטי של מכשירי חשמל וחשיבותו</vt:lpstr>
      <vt:lpstr>שימוש נכון במכשירי חשמל</vt:lpstr>
      <vt:lpstr>בחירת מכשירי חשמל חסכוניים</vt:lpstr>
      <vt:lpstr>מפגש 4: מים - משאב יקר</vt:lpstr>
      <vt:lpstr>חשיבות החיסכון במים - משבר המים בישראל ובעולם</vt:lpstr>
      <vt:lpstr>שיטות לחיסכון במים בבית</vt:lpstr>
      <vt:lpstr>גינון חסכוני במים</vt:lpstr>
      <vt:lpstr>מפגש 5: הפחתת פסולת ומיחזור</vt:lpstr>
      <vt:lpstr>סוגי פסולת והשפעתם על הסביבה</vt:lpstr>
      <vt:lpstr>עקרונות הפרדת פסולת ומיחזור</vt:lpstr>
      <vt:lpstr>הפחתת צריכה</vt:lpstr>
      <vt:lpstr>מפגש 6: תחבורה מקיימת</vt:lpstr>
      <vt:lpstr>חלופות לרכב פרטי</vt:lpstr>
      <vt:lpstr>יתרונות התחבורה המקיימת</vt:lpstr>
      <vt:lpstr>נסיעה חכמה ברכב פרטי</vt:lpstr>
      <vt:lpstr>מפגש 7: קיימות בתזונה</vt:lpstr>
      <vt:lpstr>השפעת תעשיית המזון על הסביבה</vt:lpstr>
      <vt:lpstr>תזונה בת קיימא</vt:lpstr>
      <vt:lpstr>גידול מזון בבית</vt:lpstr>
      <vt:lpstr>מפגש 8: קיימות בקהילה</vt:lpstr>
      <vt:lpstr>חשיבות שיתוף הפעולה הקהילתי בקידום אורח חיים מקיים</vt:lpstr>
      <vt:lpstr>יוזמות קהילתיות לקיימות</vt:lpstr>
      <vt:lpstr>התנדבות בארגונים סביבתיים</vt:lpstr>
      <vt:lpstr>מפגש 9: בינה מלאכותית ככלי לקידום קיימות</vt:lpstr>
      <vt:lpstr>הצגת יישומים של בינה מלאכותית בתחום הקיימות</vt:lpstr>
      <vt:lpstr>מפגש 10: סיכום ותובנות</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smadar keren</dc:creator>
  <cp:lastModifiedBy>smadar keren</cp:lastModifiedBy>
  <cp:revision>1</cp:revision>
  <dcterms:created xsi:type="dcterms:W3CDTF">2025-03-07T08:57:44Z</dcterms:created>
  <dcterms:modified xsi:type="dcterms:W3CDTF">2025-03-07T09:02:40Z</dcterms:modified>
</cp:coreProperties>
</file>