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54"/>
  </p:notesMasterIdLst>
  <p:sldIdLst>
    <p:sldId id="515" r:id="rId2"/>
    <p:sldId id="3707" r:id="rId3"/>
    <p:sldId id="7128" r:id="rId4"/>
    <p:sldId id="3701" r:id="rId5"/>
    <p:sldId id="3700" r:id="rId6"/>
    <p:sldId id="7132" r:id="rId7"/>
    <p:sldId id="1045" r:id="rId8"/>
    <p:sldId id="1048" r:id="rId9"/>
    <p:sldId id="3685" r:id="rId10"/>
    <p:sldId id="1079" r:id="rId11"/>
    <p:sldId id="1049" r:id="rId12"/>
    <p:sldId id="1091" r:id="rId13"/>
    <p:sldId id="1075" r:id="rId14"/>
    <p:sldId id="1076" r:id="rId15"/>
    <p:sldId id="1064" r:id="rId16"/>
    <p:sldId id="1077" r:id="rId17"/>
    <p:sldId id="486" r:id="rId18"/>
    <p:sldId id="1080" r:id="rId19"/>
    <p:sldId id="1081" r:id="rId20"/>
    <p:sldId id="3520" r:id="rId21"/>
    <p:sldId id="3521" r:id="rId22"/>
    <p:sldId id="3522" r:id="rId23"/>
    <p:sldId id="1082" r:id="rId24"/>
    <p:sldId id="3686" r:id="rId25"/>
    <p:sldId id="3687" r:id="rId26"/>
    <p:sldId id="1239" r:id="rId27"/>
    <p:sldId id="3501" r:id="rId28"/>
    <p:sldId id="1240" r:id="rId29"/>
    <p:sldId id="1241" r:id="rId30"/>
    <p:sldId id="3502" r:id="rId31"/>
    <p:sldId id="3503" r:id="rId32"/>
    <p:sldId id="3504" r:id="rId33"/>
    <p:sldId id="3505" r:id="rId34"/>
    <p:sldId id="3506" r:id="rId35"/>
    <p:sldId id="3507" r:id="rId36"/>
    <p:sldId id="3508" r:id="rId37"/>
    <p:sldId id="3509" r:id="rId38"/>
    <p:sldId id="3510" r:id="rId39"/>
    <p:sldId id="3511" r:id="rId40"/>
    <p:sldId id="3512" r:id="rId41"/>
    <p:sldId id="3513" r:id="rId42"/>
    <p:sldId id="3514" r:id="rId43"/>
    <p:sldId id="3515" r:id="rId44"/>
    <p:sldId id="1256" r:id="rId45"/>
    <p:sldId id="3516" r:id="rId46"/>
    <p:sldId id="3689" r:id="rId47"/>
    <p:sldId id="3688" r:id="rId48"/>
    <p:sldId id="7129" r:id="rId49"/>
    <p:sldId id="7130" r:id="rId50"/>
    <p:sldId id="7131" r:id="rId51"/>
    <p:sldId id="3703" r:id="rId52"/>
    <p:sldId id="345" r:id="rId53"/>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3C2C"/>
    <a:srgbClr val="F7881F"/>
    <a:srgbClr val="3AB54A"/>
    <a:srgbClr val="BED5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005" autoAdjust="0"/>
    <p:restoredTop sz="94660"/>
  </p:normalViewPr>
  <p:slideViewPr>
    <p:cSldViewPr snapToGrid="0">
      <p:cViewPr varScale="1">
        <p:scale>
          <a:sx n="52" d="100"/>
          <a:sy n="52" d="100"/>
        </p:scale>
        <p:origin x="122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ome\Dropbox\2019\CLIMA%20MED\&#1510;&#1512;&#1497;&#1499;&#1492;%20&#1500;&#1508;&#1497;%20&#1497;&#1513;&#1493;&#1489;&#1497;&#1501;.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17931969070389"/>
          <c:y val="5.7052751143978536E-2"/>
          <c:w val="0.87866813892646867"/>
          <c:h val="0.90904199612361425"/>
        </c:manualLayout>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0"/>
            <c:invertIfNegative val="0"/>
            <c:bubble3D val="0"/>
            <c:extLst>
              <c:ext xmlns:c16="http://schemas.microsoft.com/office/drawing/2014/chart" uri="{C3380CC4-5D6E-409C-BE32-E72D297353CC}">
                <c16:uniqueId val="{00000001-CDC4-41F4-9156-44B4FE3308D4}"/>
              </c:ext>
            </c:extLst>
          </c:dPt>
          <c:dPt>
            <c:idx val="1"/>
            <c:invertIfNegative val="0"/>
            <c:bubble3D val="0"/>
            <c:extLst>
              <c:ext xmlns:c16="http://schemas.microsoft.com/office/drawing/2014/chart" uri="{C3380CC4-5D6E-409C-BE32-E72D297353CC}">
                <c16:uniqueId val="{00000003-CDC4-41F4-9156-44B4FE3308D4}"/>
              </c:ext>
            </c:extLst>
          </c:dPt>
          <c:dPt>
            <c:idx val="2"/>
            <c:invertIfNegative val="0"/>
            <c:bubble3D val="0"/>
            <c:extLst>
              <c:ext xmlns:c16="http://schemas.microsoft.com/office/drawing/2014/chart" uri="{C3380CC4-5D6E-409C-BE32-E72D297353CC}">
                <c16:uniqueId val="{00000005-CDC4-41F4-9156-44B4FE3308D4}"/>
              </c:ext>
            </c:extLst>
          </c:dPt>
          <c:dPt>
            <c:idx val="3"/>
            <c:invertIfNegative val="0"/>
            <c:bubble3D val="0"/>
            <c:extLst>
              <c:ext xmlns:c16="http://schemas.microsoft.com/office/drawing/2014/chart" uri="{C3380CC4-5D6E-409C-BE32-E72D297353CC}">
                <c16:uniqueId val="{00000007-CDC4-41F4-9156-44B4FE3308D4}"/>
              </c:ext>
            </c:extLst>
          </c:dPt>
          <c:dPt>
            <c:idx val="4"/>
            <c:invertIfNegative val="0"/>
            <c:bubble3D val="0"/>
            <c:extLst>
              <c:ext xmlns:c16="http://schemas.microsoft.com/office/drawing/2014/chart" uri="{C3380CC4-5D6E-409C-BE32-E72D297353CC}">
                <c16:uniqueId val="{00000009-CDC4-41F4-9156-44B4FE3308D4}"/>
              </c:ext>
            </c:extLst>
          </c:dPt>
          <c:dPt>
            <c:idx val="5"/>
            <c:invertIfNegative val="0"/>
            <c:bubble3D val="0"/>
            <c:extLst>
              <c:ext xmlns:c16="http://schemas.microsoft.com/office/drawing/2014/chart" uri="{C3380CC4-5D6E-409C-BE32-E72D297353CC}">
                <c16:uniqueId val="{0000000B-CDC4-41F4-9156-44B4FE3308D4}"/>
              </c:ext>
            </c:extLst>
          </c:dPt>
          <c:dPt>
            <c:idx val="6"/>
            <c:invertIfNegative val="0"/>
            <c:bubble3D val="0"/>
            <c:extLst>
              <c:ext xmlns:c16="http://schemas.microsoft.com/office/drawing/2014/chart" uri="{C3380CC4-5D6E-409C-BE32-E72D297353CC}">
                <c16:uniqueId val="{0000000D-CDC4-41F4-9156-44B4FE3308D4}"/>
              </c:ext>
            </c:extLst>
          </c:dPt>
          <c:dPt>
            <c:idx val="7"/>
            <c:invertIfNegative val="0"/>
            <c:bubble3D val="0"/>
            <c:extLst>
              <c:ext xmlns:c16="http://schemas.microsoft.com/office/drawing/2014/chart" uri="{C3380CC4-5D6E-409C-BE32-E72D297353CC}">
                <c16:uniqueId val="{0000000F-CDC4-41F4-9156-44B4FE3308D4}"/>
              </c:ext>
            </c:extLst>
          </c:dPt>
          <c:dPt>
            <c:idx val="8"/>
            <c:invertIfNegative val="0"/>
            <c:bubble3D val="0"/>
            <c:extLst>
              <c:ext xmlns:c16="http://schemas.microsoft.com/office/drawing/2014/chart" uri="{C3380CC4-5D6E-409C-BE32-E72D297353CC}">
                <c16:uniqueId val="{00000011-CDC4-41F4-9156-44B4FE3308D4}"/>
              </c:ext>
            </c:extLst>
          </c:dPt>
          <c:dPt>
            <c:idx val="9"/>
            <c:invertIfNegative val="0"/>
            <c:bubble3D val="0"/>
            <c:extLst>
              <c:ext xmlns:c16="http://schemas.microsoft.com/office/drawing/2014/chart" uri="{C3380CC4-5D6E-409C-BE32-E72D297353CC}">
                <c16:uniqueId val="{00000013-CDC4-41F4-9156-44B4FE3308D4}"/>
              </c:ext>
            </c:extLst>
          </c:dPt>
          <c:dLbls>
            <c:spPr>
              <a:noFill/>
              <a:ln>
                <a:noFill/>
              </a:ln>
              <a:effectLst/>
            </c:spPr>
            <c:txPr>
              <a:bodyPr rot="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I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Sheet1!$B$2:$B$11</c:f>
              <c:strCache>
                <c:ptCount val="10"/>
                <c:pt idx="0">
                  <c:v>אלעד</c:v>
                </c:pt>
                <c:pt idx="1">
                  <c:v>נתיבות</c:v>
                </c:pt>
                <c:pt idx="2">
                  <c:v>בני ברק</c:v>
                </c:pt>
                <c:pt idx="3">
                  <c:v>ערד</c:v>
                </c:pt>
                <c:pt idx="4">
                  <c:v>טייבה</c:v>
                </c:pt>
                <c:pt idx="5">
                  <c:v>נשר</c:v>
                </c:pt>
                <c:pt idx="6">
                  <c:v>יקנעם עילית</c:v>
                </c:pt>
                <c:pt idx="7">
                  <c:v>כפר יאסיף</c:v>
                </c:pt>
                <c:pt idx="8">
                  <c:v>דאלית אל-כרמל</c:v>
                </c:pt>
                <c:pt idx="9">
                  <c:v>קרית טבעון</c:v>
                </c:pt>
              </c:strCache>
            </c:strRef>
          </c:cat>
          <c:val>
            <c:numRef>
              <c:f>Sheet1!$C$2:$C$11</c:f>
              <c:numCache>
                <c:formatCode>_(* #,##0_);_(* \(#,##0\);_(* "-"??_);_(@_)</c:formatCode>
                <c:ptCount val="10"/>
                <c:pt idx="0">
                  <c:v>1631.8816839583333</c:v>
                </c:pt>
                <c:pt idx="1">
                  <c:v>1829.8764327777778</c:v>
                </c:pt>
                <c:pt idx="2">
                  <c:v>1866.5111305</c:v>
                </c:pt>
                <c:pt idx="3">
                  <c:v>1967.7194023076922</c:v>
                </c:pt>
                <c:pt idx="4">
                  <c:v>2080.903306744186</c:v>
                </c:pt>
                <c:pt idx="5">
                  <c:v>2422.5398104166666</c:v>
                </c:pt>
                <c:pt idx="6">
                  <c:v>2496.8406495652171</c:v>
                </c:pt>
                <c:pt idx="7">
                  <c:v>2651.885871</c:v>
                </c:pt>
                <c:pt idx="8">
                  <c:v>2762.1276491428571</c:v>
                </c:pt>
                <c:pt idx="9">
                  <c:v>2803.1691983333335</c:v>
                </c:pt>
              </c:numCache>
            </c:numRef>
          </c:val>
          <c:extLst>
            <c:ext xmlns:c16="http://schemas.microsoft.com/office/drawing/2014/chart" uri="{C3380CC4-5D6E-409C-BE32-E72D297353CC}">
              <c16:uniqueId val="{00000014-CDC4-41F4-9156-44B4FE3308D4}"/>
            </c:ext>
          </c:extLst>
        </c:ser>
        <c:dLbls>
          <c:dLblPos val="inEnd"/>
          <c:showLegendKey val="0"/>
          <c:showVal val="1"/>
          <c:showCatName val="0"/>
          <c:showSerName val="0"/>
          <c:showPercent val="0"/>
          <c:showBubbleSize val="0"/>
        </c:dLbls>
        <c:gapWidth val="150"/>
        <c:overlap val="14"/>
        <c:axId val="344363144"/>
        <c:axId val="344365496"/>
      </c:barChart>
      <c:catAx>
        <c:axId val="34436314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IL"/>
          </a:p>
        </c:txPr>
        <c:crossAx val="344365496"/>
        <c:crosses val="autoZero"/>
        <c:auto val="1"/>
        <c:lblAlgn val="ctr"/>
        <c:lblOffset val="100"/>
        <c:noMultiLvlLbl val="0"/>
      </c:catAx>
      <c:valAx>
        <c:axId val="344365496"/>
        <c:scaling>
          <c:orientation val="minMax"/>
          <c:min val="1500"/>
        </c:scaling>
        <c:delete val="0"/>
        <c:axPos val="r"/>
        <c:majorGridlines>
          <c:spPr>
            <a:ln w="9525" cap="flat" cmpd="sng" algn="ctr">
              <a:solidFill>
                <a:schemeClr val="lt1">
                  <a:lumMod val="95000"/>
                  <a:alpha val="10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IL"/>
          </a:p>
        </c:txPr>
        <c:crossAx val="344363144"/>
        <c:crosses val="max"/>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800"/>
      </a:pPr>
      <a:endParaRPr lang="en-IL"/>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0.09444</cdr:x>
      <cdr:y>0.82697</cdr:y>
    </cdr:from>
    <cdr:to>
      <cdr:x>0.96346</cdr:x>
      <cdr:y>1</cdr:y>
    </cdr:to>
    <cdr:sp macro="" textlink="">
      <cdr:nvSpPr>
        <cdr:cNvPr id="2" name="TextBox 1"/>
        <cdr:cNvSpPr txBox="1"/>
      </cdr:nvSpPr>
      <cdr:spPr>
        <a:xfrm xmlns:a="http://schemas.openxmlformats.org/drawingml/2006/main">
          <a:off x="1118842" y="4537205"/>
          <a:ext cx="10294883" cy="949349"/>
        </a:xfrm>
        <a:prstGeom xmlns:a="http://schemas.openxmlformats.org/drawingml/2006/main" prst="rect">
          <a:avLst/>
        </a:prstGeom>
      </cdr:spPr>
      <cdr:txBody>
        <a:bodyPr xmlns:a="http://schemas.openxmlformats.org/drawingml/2006/main" vertOverflow="clip" wrap="square" rtlCol="1"/>
        <a:lstStyle xmlns:a="http://schemas.openxmlformats.org/drawingml/2006/main"/>
        <a:p xmlns:a="http://schemas.openxmlformats.org/drawingml/2006/main">
          <a:endParaRPr lang="he-IL" sz="1100" dirty="0"/>
        </a:p>
      </cdr:txBody>
    </cdr:sp>
  </cdr:relSizeAnchor>
  <cdr:relSizeAnchor xmlns:cdr="http://schemas.openxmlformats.org/drawingml/2006/chartDrawing">
    <cdr:from>
      <cdr:x>0.12583</cdr:x>
      <cdr:y>0.87403</cdr:y>
    </cdr:from>
    <cdr:to>
      <cdr:x>0.17729</cdr:x>
      <cdr:y>0.97125</cdr:y>
    </cdr:to>
    <cdr:sp macro="" textlink="">
      <cdr:nvSpPr>
        <cdr:cNvPr id="5" name="TextBox 4">
          <a:extLst xmlns:a="http://schemas.openxmlformats.org/drawingml/2006/main">
            <a:ext uri="{FF2B5EF4-FFF2-40B4-BE49-F238E27FC236}">
              <a16:creationId xmlns:a16="http://schemas.microsoft.com/office/drawing/2014/main" id="{DB88891F-685C-4131-AC6F-9C79648A69B3}"/>
            </a:ext>
          </a:extLst>
        </cdr:cNvPr>
        <cdr:cNvSpPr txBox="1"/>
      </cdr:nvSpPr>
      <cdr:spPr>
        <a:xfrm xmlns:a="http://schemas.openxmlformats.org/drawingml/2006/main">
          <a:off x="1490709" y="4795422"/>
          <a:ext cx="609600" cy="533400"/>
        </a:xfrm>
        <a:prstGeom xmlns:a="http://schemas.openxmlformats.org/drawingml/2006/main" prst="rect">
          <a:avLst/>
        </a:prstGeom>
      </cdr:spPr>
      <cdr:txBody>
        <a:bodyPr xmlns:a="http://schemas.openxmlformats.org/drawingml/2006/main" vertOverflow="clip" wrap="square" rtlCol="1"/>
        <a:lstStyle xmlns:a="http://schemas.openxmlformats.org/drawingml/2006/main"/>
        <a:p xmlns:a="http://schemas.openxmlformats.org/drawingml/2006/main">
          <a:r>
            <a:rPr lang="en-US" sz="3200" dirty="0">
              <a:solidFill>
                <a:schemeClr val="bg1"/>
              </a:solidFill>
            </a:rPr>
            <a:t>A</a:t>
          </a:r>
          <a:endParaRPr lang="he-IL" sz="3200" dirty="0">
            <a:solidFill>
              <a:schemeClr val="bg1"/>
            </a:solidFill>
          </a:endParaRPr>
        </a:p>
      </cdr:txBody>
    </cdr:sp>
  </cdr:relSizeAnchor>
  <cdr:relSizeAnchor xmlns:cdr="http://schemas.openxmlformats.org/drawingml/2006/chartDrawing">
    <cdr:from>
      <cdr:x>0.21588</cdr:x>
      <cdr:y>0.87498</cdr:y>
    </cdr:from>
    <cdr:to>
      <cdr:x>0.26734</cdr:x>
      <cdr:y>0.97219</cdr:y>
    </cdr:to>
    <cdr:sp macro="" textlink="">
      <cdr:nvSpPr>
        <cdr:cNvPr id="6" name="TextBox 5">
          <a:extLst xmlns:a="http://schemas.openxmlformats.org/drawingml/2006/main">
            <a:ext uri="{FF2B5EF4-FFF2-40B4-BE49-F238E27FC236}">
              <a16:creationId xmlns:a16="http://schemas.microsoft.com/office/drawing/2014/main" id="{BCBA5454-D074-4B61-A2EB-B8868A1685D2}"/>
            </a:ext>
          </a:extLst>
        </cdr:cNvPr>
        <cdr:cNvSpPr txBox="1"/>
      </cdr:nvSpPr>
      <cdr:spPr>
        <a:xfrm xmlns:a="http://schemas.openxmlformats.org/drawingml/2006/main">
          <a:off x="2557509" y="4800600"/>
          <a:ext cx="609600" cy="533400"/>
        </a:xfrm>
        <a:prstGeom xmlns:a="http://schemas.openxmlformats.org/drawingml/2006/main" prst="rect">
          <a:avLst/>
        </a:prstGeom>
      </cdr:spPr>
      <cdr:txBody>
        <a:bodyPr xmlns:a="http://schemas.openxmlformats.org/drawingml/2006/main" vertOverflow="clip" wrap="square" rtlCol="1"/>
        <a:lstStyle xmlns:a="http://schemas.openxmlformats.org/drawingml/2006/main"/>
        <a:p xmlns:a="http://schemas.openxmlformats.org/drawingml/2006/main">
          <a:r>
            <a:rPr lang="en-US" sz="3200" dirty="0">
              <a:solidFill>
                <a:schemeClr val="bg1"/>
              </a:solidFill>
            </a:rPr>
            <a:t>B</a:t>
          </a:r>
          <a:endParaRPr lang="he-IL" sz="3200" dirty="0">
            <a:solidFill>
              <a:schemeClr val="bg1"/>
            </a:solidFill>
          </a:endParaRPr>
        </a:p>
      </cdr:txBody>
    </cdr:sp>
  </cdr:relSizeAnchor>
  <cdr:relSizeAnchor xmlns:cdr="http://schemas.openxmlformats.org/drawingml/2006/chartDrawing">
    <cdr:from>
      <cdr:x>0.38955</cdr:x>
      <cdr:y>0.86109</cdr:y>
    </cdr:from>
    <cdr:to>
      <cdr:x>0.44101</cdr:x>
      <cdr:y>0.95831</cdr:y>
    </cdr:to>
    <cdr:sp macro="" textlink="">
      <cdr:nvSpPr>
        <cdr:cNvPr id="7" name="TextBox 6">
          <a:extLst xmlns:a="http://schemas.openxmlformats.org/drawingml/2006/main">
            <a:ext uri="{FF2B5EF4-FFF2-40B4-BE49-F238E27FC236}">
              <a16:creationId xmlns:a16="http://schemas.microsoft.com/office/drawing/2014/main" id="{7946B270-09C5-4FC8-9A92-234B76998574}"/>
            </a:ext>
          </a:extLst>
        </cdr:cNvPr>
        <cdr:cNvSpPr txBox="1"/>
      </cdr:nvSpPr>
      <cdr:spPr>
        <a:xfrm xmlns:a="http://schemas.openxmlformats.org/drawingml/2006/main">
          <a:off x="4614909" y="4724400"/>
          <a:ext cx="609600" cy="533400"/>
        </a:xfrm>
        <a:prstGeom xmlns:a="http://schemas.openxmlformats.org/drawingml/2006/main" prst="rect">
          <a:avLst/>
        </a:prstGeom>
      </cdr:spPr>
      <cdr:txBody>
        <a:bodyPr xmlns:a="http://schemas.openxmlformats.org/drawingml/2006/main" vertOverflow="clip" wrap="square" rtlCol="1"/>
        <a:lstStyle xmlns:a="http://schemas.openxmlformats.org/drawingml/2006/main"/>
        <a:p xmlns:a="http://schemas.openxmlformats.org/drawingml/2006/main">
          <a:r>
            <a:rPr lang="en-US" sz="3200" dirty="0">
              <a:solidFill>
                <a:schemeClr val="tx1"/>
              </a:solidFill>
            </a:rPr>
            <a:t>C</a:t>
          </a:r>
          <a:endParaRPr lang="he-IL" sz="3200" dirty="0">
            <a:solidFill>
              <a:schemeClr val="tx1"/>
            </a:solidFill>
          </a:endParaRPr>
        </a:p>
      </cdr:txBody>
    </cdr:sp>
  </cdr:relSizeAnchor>
  <cdr:relSizeAnchor xmlns:cdr="http://schemas.openxmlformats.org/drawingml/2006/chartDrawing">
    <cdr:from>
      <cdr:x>0.56322</cdr:x>
      <cdr:y>0.87498</cdr:y>
    </cdr:from>
    <cdr:to>
      <cdr:x>0.61468</cdr:x>
      <cdr:y>0.97219</cdr:y>
    </cdr:to>
    <cdr:sp macro="" textlink="">
      <cdr:nvSpPr>
        <cdr:cNvPr id="8" name="TextBox 7">
          <a:extLst xmlns:a="http://schemas.openxmlformats.org/drawingml/2006/main">
            <a:ext uri="{FF2B5EF4-FFF2-40B4-BE49-F238E27FC236}">
              <a16:creationId xmlns:a16="http://schemas.microsoft.com/office/drawing/2014/main" id="{4B12FEB5-6D30-45EE-A6CF-78F73ADECCAC}"/>
            </a:ext>
          </a:extLst>
        </cdr:cNvPr>
        <cdr:cNvSpPr txBox="1"/>
      </cdr:nvSpPr>
      <cdr:spPr>
        <a:xfrm xmlns:a="http://schemas.openxmlformats.org/drawingml/2006/main">
          <a:off x="6672309" y="4800600"/>
          <a:ext cx="609600" cy="533400"/>
        </a:xfrm>
        <a:prstGeom xmlns:a="http://schemas.openxmlformats.org/drawingml/2006/main" prst="rect">
          <a:avLst/>
        </a:prstGeom>
      </cdr:spPr>
      <cdr:txBody>
        <a:bodyPr xmlns:a="http://schemas.openxmlformats.org/drawingml/2006/main" vertOverflow="clip" wrap="square" rtlCol="1"/>
        <a:lstStyle xmlns:a="http://schemas.openxmlformats.org/drawingml/2006/main"/>
        <a:p xmlns:a="http://schemas.openxmlformats.org/drawingml/2006/main">
          <a:r>
            <a:rPr lang="en-US" sz="3200" dirty="0">
              <a:solidFill>
                <a:schemeClr val="tx1"/>
              </a:solidFill>
            </a:rPr>
            <a:t>D</a:t>
          </a:r>
          <a:endParaRPr lang="he-IL" sz="3200" dirty="0">
            <a:solidFill>
              <a:schemeClr val="tx1"/>
            </a:solidFill>
          </a:endParaRPr>
        </a:p>
      </cdr:txBody>
    </cdr:sp>
  </cdr:relSizeAnchor>
  <cdr:relSizeAnchor xmlns:cdr="http://schemas.openxmlformats.org/drawingml/2006/chartDrawing">
    <cdr:from>
      <cdr:x>0.74333</cdr:x>
      <cdr:y>0.87498</cdr:y>
    </cdr:from>
    <cdr:to>
      <cdr:x>0.79478</cdr:x>
      <cdr:y>0.97219</cdr:y>
    </cdr:to>
    <cdr:sp macro="" textlink="">
      <cdr:nvSpPr>
        <cdr:cNvPr id="9" name="TextBox 8">
          <a:extLst xmlns:a="http://schemas.openxmlformats.org/drawingml/2006/main">
            <a:ext uri="{FF2B5EF4-FFF2-40B4-BE49-F238E27FC236}">
              <a16:creationId xmlns:a16="http://schemas.microsoft.com/office/drawing/2014/main" id="{060337D6-1536-49C3-A345-30849E75780D}"/>
            </a:ext>
          </a:extLst>
        </cdr:cNvPr>
        <cdr:cNvSpPr txBox="1"/>
      </cdr:nvSpPr>
      <cdr:spPr>
        <a:xfrm xmlns:a="http://schemas.openxmlformats.org/drawingml/2006/main">
          <a:off x="8805909" y="4800600"/>
          <a:ext cx="609600" cy="533400"/>
        </a:xfrm>
        <a:prstGeom xmlns:a="http://schemas.openxmlformats.org/drawingml/2006/main" prst="rect">
          <a:avLst/>
        </a:prstGeom>
      </cdr:spPr>
      <cdr:txBody>
        <a:bodyPr xmlns:a="http://schemas.openxmlformats.org/drawingml/2006/main" vertOverflow="clip" wrap="square" rtlCol="1"/>
        <a:lstStyle xmlns:a="http://schemas.openxmlformats.org/drawingml/2006/main"/>
        <a:p xmlns:a="http://schemas.openxmlformats.org/drawingml/2006/main">
          <a:r>
            <a:rPr lang="en-US" sz="3200" dirty="0">
              <a:solidFill>
                <a:schemeClr val="tx1"/>
              </a:solidFill>
            </a:rPr>
            <a:t>E</a:t>
          </a:r>
          <a:endParaRPr lang="he-IL" sz="3200" dirty="0">
            <a:solidFill>
              <a:schemeClr val="tx1"/>
            </a:solidFill>
          </a:endParaRPr>
        </a:p>
      </cdr:txBody>
    </cdr:sp>
  </cdr:relSizeAnchor>
  <cdr:relSizeAnchor xmlns:cdr="http://schemas.openxmlformats.org/drawingml/2006/chartDrawing">
    <cdr:from>
      <cdr:x>0.82694</cdr:x>
      <cdr:y>0.87498</cdr:y>
    </cdr:from>
    <cdr:to>
      <cdr:x>0.8784</cdr:x>
      <cdr:y>0.97219</cdr:y>
    </cdr:to>
    <cdr:sp macro="" textlink="">
      <cdr:nvSpPr>
        <cdr:cNvPr id="10" name="TextBox 9">
          <a:extLst xmlns:a="http://schemas.openxmlformats.org/drawingml/2006/main">
            <a:ext uri="{FF2B5EF4-FFF2-40B4-BE49-F238E27FC236}">
              <a16:creationId xmlns:a16="http://schemas.microsoft.com/office/drawing/2014/main" id="{30D8DB89-1C8A-42DC-A50C-602EF4D7DF2A}"/>
            </a:ext>
          </a:extLst>
        </cdr:cNvPr>
        <cdr:cNvSpPr txBox="1"/>
      </cdr:nvSpPr>
      <cdr:spPr>
        <a:xfrm xmlns:a="http://schemas.openxmlformats.org/drawingml/2006/main">
          <a:off x="9796509" y="4800600"/>
          <a:ext cx="609600" cy="533400"/>
        </a:xfrm>
        <a:prstGeom xmlns:a="http://schemas.openxmlformats.org/drawingml/2006/main" prst="rect">
          <a:avLst/>
        </a:prstGeom>
      </cdr:spPr>
      <cdr:txBody>
        <a:bodyPr xmlns:a="http://schemas.openxmlformats.org/drawingml/2006/main" vertOverflow="clip" wrap="square" rtlCol="1"/>
        <a:lstStyle xmlns:a="http://schemas.openxmlformats.org/drawingml/2006/main"/>
        <a:p xmlns:a="http://schemas.openxmlformats.org/drawingml/2006/main">
          <a:r>
            <a:rPr lang="en-US" sz="3200" dirty="0">
              <a:solidFill>
                <a:schemeClr val="tx1"/>
              </a:solidFill>
            </a:rPr>
            <a:t>F</a:t>
          </a:r>
          <a:endParaRPr lang="he-IL" sz="3200" dirty="0">
            <a:solidFill>
              <a:schemeClr val="tx1"/>
            </a:solidFill>
          </a:endParaRPr>
        </a:p>
      </cdr:txBody>
    </cdr:sp>
  </cdr:relSizeAnchor>
  <cdr:relSizeAnchor xmlns:cdr="http://schemas.openxmlformats.org/drawingml/2006/chartDrawing">
    <cdr:from>
      <cdr:x>0.91978</cdr:x>
      <cdr:y>0.87498</cdr:y>
    </cdr:from>
    <cdr:to>
      <cdr:x>0.97124</cdr:x>
      <cdr:y>0.97219</cdr:y>
    </cdr:to>
    <cdr:sp macro="" textlink="">
      <cdr:nvSpPr>
        <cdr:cNvPr id="11" name="TextBox 10">
          <a:extLst xmlns:a="http://schemas.openxmlformats.org/drawingml/2006/main">
            <a:ext uri="{FF2B5EF4-FFF2-40B4-BE49-F238E27FC236}">
              <a16:creationId xmlns:a16="http://schemas.microsoft.com/office/drawing/2014/main" id="{2C102008-7C9B-4AB2-9746-25D13765A4C7}"/>
            </a:ext>
          </a:extLst>
        </cdr:cNvPr>
        <cdr:cNvSpPr txBox="1"/>
      </cdr:nvSpPr>
      <cdr:spPr>
        <a:xfrm xmlns:a="http://schemas.openxmlformats.org/drawingml/2006/main">
          <a:off x="10896279" y="4800600"/>
          <a:ext cx="609600" cy="533400"/>
        </a:xfrm>
        <a:prstGeom xmlns:a="http://schemas.openxmlformats.org/drawingml/2006/main" prst="rect">
          <a:avLst/>
        </a:prstGeom>
      </cdr:spPr>
      <cdr:txBody>
        <a:bodyPr xmlns:a="http://schemas.openxmlformats.org/drawingml/2006/main" vertOverflow="clip" wrap="square" rtlCol="1"/>
        <a:lstStyle xmlns:a="http://schemas.openxmlformats.org/drawingml/2006/main"/>
        <a:p xmlns:a="http://schemas.openxmlformats.org/drawingml/2006/main">
          <a:r>
            <a:rPr lang="en-US" sz="3200" dirty="0">
              <a:solidFill>
                <a:schemeClr val="tx1"/>
              </a:solidFill>
            </a:rPr>
            <a:t>G</a:t>
          </a:r>
          <a:endParaRPr lang="he-IL" sz="3200" dirty="0">
            <a:solidFill>
              <a:schemeClr val="tx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EEBB6005-CD84-4575-95FC-7FA389759581}" type="datetimeFigureOut">
              <a:rPr lang="he-IL" smtClean="0"/>
              <a:t>ו'/ניסן/תשפ"ה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F1E665A8-46FA-47E0-9EEC-525F412E3824}" type="slidenum">
              <a:rPr lang="he-IL" smtClean="0"/>
              <a:t>‹#›</a:t>
            </a:fld>
            <a:endParaRPr lang="he-IL"/>
          </a:p>
        </p:txBody>
      </p:sp>
    </p:spTree>
    <p:extLst>
      <p:ext uri="{BB962C8B-B14F-4D97-AF65-F5344CB8AC3E}">
        <p14:creationId xmlns:p14="http://schemas.microsoft.com/office/powerpoint/2010/main" val="44833003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5b514c5ce7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5b514c5ce7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5789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5b514c5ce7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5b514c5ce7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3315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5b514c5ce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5b514c5ce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753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5b514c5ce7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5b514c5ce7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8880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5b514c5ce7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5b514c5ce7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0202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5b514c5ce7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5b514c5ce7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5928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5b514c5ce7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5b514c5ce7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31586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5b514c5ce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5b514c5ce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8495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5b514c5ce7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5b514c5ce7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50000"/>
              </a:lnSpc>
              <a:spcBef>
                <a:spcPts val="0"/>
              </a:spcBef>
              <a:spcAft>
                <a:spcPts val="0"/>
              </a:spcAft>
              <a:buNone/>
            </a:pPr>
            <a:r>
              <a:rPr lang="en" sz="1200" b="1">
                <a:solidFill>
                  <a:schemeClr val="dk1"/>
                </a:solidFill>
                <a:latin typeface="Rubik"/>
                <a:ea typeface="Rubik"/>
                <a:cs typeface="Rubik"/>
                <a:sym typeface="Rubik"/>
              </a:rPr>
              <a:t>בחלק ממקומות העבודה קיימת תאורה כפולה מהנדרש. </a:t>
            </a:r>
            <a:r>
              <a:rPr lang="en" sz="1200">
                <a:solidFill>
                  <a:schemeClr val="dk1"/>
                </a:solidFill>
                <a:latin typeface="Rubik"/>
                <a:ea typeface="Rubik"/>
                <a:cs typeface="Rubik"/>
                <a:sym typeface="Rubik"/>
              </a:rPr>
              <a:t>בכל שדרוג של התאורה מחליפים גוף תאורה ישן ולא יעיל בגוף תאורה חדש ומאוד יעיל אך מספק פי 2 יותר תאורה מהנדרש.</a:t>
            </a:r>
            <a:endParaRPr sz="1200" b="1">
              <a:solidFill>
                <a:schemeClr val="dk1"/>
              </a:solidFill>
              <a:latin typeface="Rubik"/>
              <a:ea typeface="Rubik"/>
              <a:cs typeface="Rubik"/>
              <a:sym typeface="Rubik"/>
            </a:endParaRPr>
          </a:p>
          <a:p>
            <a:pPr marL="0" lvl="0" indent="0" algn="r" rtl="1">
              <a:lnSpc>
                <a:spcPct val="150000"/>
              </a:lnSpc>
              <a:spcBef>
                <a:spcPts val="0"/>
              </a:spcBef>
              <a:spcAft>
                <a:spcPts val="0"/>
              </a:spcAft>
              <a:buNone/>
            </a:pPr>
            <a:r>
              <a:rPr lang="en" sz="1200" b="1">
                <a:solidFill>
                  <a:schemeClr val="dk1"/>
                </a:solidFill>
                <a:latin typeface="Rubik"/>
                <a:ea typeface="Rubik"/>
                <a:cs typeface="Rubik"/>
                <a:sym typeface="Rubik"/>
              </a:rPr>
              <a:t>העבירו את התאורה בסביבת העבודה למינימום האפשרי! </a:t>
            </a:r>
            <a:r>
              <a:rPr lang="en" sz="1200">
                <a:solidFill>
                  <a:schemeClr val="dk1"/>
                </a:solidFill>
                <a:latin typeface="Rubik"/>
                <a:ea typeface="Rubik"/>
                <a:cs typeface="Rubik"/>
                <a:sym typeface="Rubik"/>
              </a:rPr>
              <a:t>תקנות התאורה מחייבות תאורת מינימום במקום העבודה. אין התייחסות בתקנות לשעות העבודה השונות או לתאורת מקסימום מותרת.</a:t>
            </a:r>
            <a:endParaRPr sz="1200">
              <a:solidFill>
                <a:schemeClr val="dk1"/>
              </a:solidFill>
              <a:latin typeface="Rubik"/>
              <a:ea typeface="Rubik"/>
              <a:cs typeface="Rubik"/>
              <a:sym typeface="Rubik"/>
            </a:endParaRPr>
          </a:p>
          <a:p>
            <a:pPr marL="0" lvl="0" indent="0" algn="r" rtl="1">
              <a:lnSpc>
                <a:spcPct val="150000"/>
              </a:lnSpc>
              <a:spcBef>
                <a:spcPts val="0"/>
              </a:spcBef>
              <a:spcAft>
                <a:spcPts val="0"/>
              </a:spcAft>
              <a:buNone/>
            </a:pPr>
            <a:r>
              <a:rPr lang="en" sz="1200" b="1">
                <a:solidFill>
                  <a:schemeClr val="dk1"/>
                </a:solidFill>
                <a:latin typeface="Rubik"/>
                <a:ea typeface="Rubik"/>
                <a:cs typeface="Rubik"/>
                <a:sym typeface="Rubik"/>
              </a:rPr>
              <a:t>בעודף תאורה האישון מצטמצם ואנחנו כבר לא יכולים להבחין בפרטים. </a:t>
            </a:r>
            <a:endParaRPr sz="1200"/>
          </a:p>
        </p:txBody>
      </p:sp>
    </p:spTree>
    <p:extLst>
      <p:ext uri="{BB962C8B-B14F-4D97-AF65-F5344CB8AC3E}">
        <p14:creationId xmlns:p14="http://schemas.microsoft.com/office/powerpoint/2010/main" val="3131477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97335636f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597335636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5039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5b514c5ce7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5b514c5ce7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85800" lvl="0" indent="-304800" algn="r" rtl="1">
              <a:lnSpc>
                <a:spcPct val="150000"/>
              </a:lnSpc>
              <a:spcBef>
                <a:spcPts val="0"/>
              </a:spcBef>
              <a:spcAft>
                <a:spcPts val="0"/>
              </a:spcAft>
              <a:buClr>
                <a:schemeClr val="dk1"/>
              </a:buClr>
              <a:buSzPts val="1200"/>
              <a:buFont typeface="Rubik"/>
              <a:buAutoNum type="arabicPeriod"/>
            </a:pPr>
            <a:r>
              <a:rPr lang="en" sz="1200" b="1" dirty="0">
                <a:solidFill>
                  <a:schemeClr val="dk1"/>
                </a:solidFill>
                <a:latin typeface="Rubik"/>
                <a:ea typeface="Rubik"/>
                <a:cs typeface="Rubik"/>
                <a:sym typeface="Rubik"/>
              </a:rPr>
              <a:t>בלי תירוצים!</a:t>
            </a:r>
            <a:r>
              <a:rPr lang="en" sz="1200" dirty="0">
                <a:solidFill>
                  <a:schemeClr val="dk1"/>
                </a:solidFill>
                <a:latin typeface="Rubik"/>
                <a:ea typeface="Rubik"/>
                <a:cs typeface="Rubik"/>
                <a:sym typeface="Rubik"/>
              </a:rPr>
              <a:t> – תשובות של מתכננים, בעלי מקצוע, ספקי ציוד ואנשי תפעול צריכות לכבד את שני הצדדים. התייעצו עם מספר מומחים אם אומרים לכם ש"אי אפשר"</a:t>
            </a:r>
            <a:endParaRPr sz="1200" dirty="0">
              <a:solidFill>
                <a:schemeClr val="dk1"/>
              </a:solidFill>
              <a:latin typeface="Rubik"/>
              <a:ea typeface="Rubik"/>
              <a:cs typeface="Rubik"/>
              <a:sym typeface="Rubik"/>
            </a:endParaRPr>
          </a:p>
          <a:p>
            <a:pPr marL="685800" lvl="0" indent="-304800" algn="r" rtl="1">
              <a:lnSpc>
                <a:spcPct val="150000"/>
              </a:lnSpc>
              <a:spcBef>
                <a:spcPts val="0"/>
              </a:spcBef>
              <a:spcAft>
                <a:spcPts val="0"/>
              </a:spcAft>
              <a:buClr>
                <a:schemeClr val="dk1"/>
              </a:buClr>
              <a:buSzPts val="1200"/>
              <a:buFont typeface="Rubik"/>
              <a:buAutoNum type="arabicPeriod"/>
            </a:pPr>
            <a:r>
              <a:rPr lang="en" sz="1200" b="1" dirty="0">
                <a:solidFill>
                  <a:schemeClr val="dk1"/>
                </a:solidFill>
                <a:latin typeface="Rubik"/>
                <a:ea typeface="Rubik"/>
                <a:cs typeface="Rubik"/>
                <a:sym typeface="Rubik"/>
              </a:rPr>
              <a:t>ללמוד לראות ולהקשיב</a:t>
            </a:r>
            <a:r>
              <a:rPr lang="en" sz="1200" dirty="0">
                <a:solidFill>
                  <a:schemeClr val="dk1"/>
                </a:solidFill>
                <a:latin typeface="Rubik"/>
                <a:ea typeface="Rubik"/>
                <a:cs typeface="Rubik"/>
                <a:sym typeface="Rubik"/>
              </a:rPr>
              <a:t> – רוב הפתרונות נמצאים בסביבתנו הקרובה. הקשיבו לעובדים ולמנהלים: עודף התאורה גורם לנו לבעיית קשב וריכוז.</a:t>
            </a:r>
            <a:endParaRPr sz="1200" dirty="0">
              <a:solidFill>
                <a:schemeClr val="dk1"/>
              </a:solidFill>
              <a:latin typeface="Rubik"/>
              <a:ea typeface="Rubik"/>
              <a:cs typeface="Rubik"/>
              <a:sym typeface="Rubik"/>
            </a:endParaRPr>
          </a:p>
          <a:p>
            <a:pPr marL="685800" lvl="0" indent="-304800" algn="r" rtl="1">
              <a:lnSpc>
                <a:spcPct val="150000"/>
              </a:lnSpc>
              <a:spcBef>
                <a:spcPts val="0"/>
              </a:spcBef>
              <a:spcAft>
                <a:spcPts val="0"/>
              </a:spcAft>
              <a:buClr>
                <a:schemeClr val="dk1"/>
              </a:buClr>
              <a:buSzPts val="1200"/>
              <a:buFont typeface="Rubik"/>
              <a:buAutoNum type="arabicPeriod"/>
            </a:pPr>
            <a:r>
              <a:rPr lang="en" sz="1200" b="1" dirty="0">
                <a:solidFill>
                  <a:schemeClr val="dk1"/>
                </a:solidFill>
                <a:latin typeface="Rubik"/>
                <a:ea typeface="Rubik"/>
                <a:cs typeface="Rubik"/>
                <a:sym typeface="Rubik"/>
              </a:rPr>
              <a:t>להפעיל רק את מה שבאמת צריך</a:t>
            </a:r>
            <a:r>
              <a:rPr lang="en" sz="1200" dirty="0">
                <a:solidFill>
                  <a:schemeClr val="dk1"/>
                </a:solidFill>
                <a:latin typeface="Rubik"/>
                <a:ea typeface="Rubik"/>
                <a:cs typeface="Rubik"/>
                <a:sym typeface="Rubik"/>
              </a:rPr>
              <a:t> – כל מה שפועל צורך אנרגיה , תחזוקה ומהווה סכנה לשריפה בעיקר כאשר מופעל לאורך ימים ללא כל נוכחות.</a:t>
            </a:r>
            <a:endParaRPr sz="1200" dirty="0">
              <a:solidFill>
                <a:schemeClr val="dk1"/>
              </a:solidFill>
              <a:latin typeface="Rubik"/>
              <a:ea typeface="Rubik"/>
              <a:cs typeface="Rubik"/>
              <a:sym typeface="Rubik"/>
            </a:endParaRPr>
          </a:p>
          <a:p>
            <a:pPr marL="685800" lvl="0" indent="-304800" algn="r" rtl="1">
              <a:lnSpc>
                <a:spcPct val="150000"/>
              </a:lnSpc>
              <a:spcBef>
                <a:spcPts val="0"/>
              </a:spcBef>
              <a:spcAft>
                <a:spcPts val="0"/>
              </a:spcAft>
              <a:buClr>
                <a:schemeClr val="dk1"/>
              </a:buClr>
              <a:buSzPts val="1200"/>
              <a:buFont typeface="Rubik"/>
              <a:buAutoNum type="arabicPeriod"/>
            </a:pPr>
            <a:r>
              <a:rPr lang="en" sz="1200" b="1" dirty="0">
                <a:solidFill>
                  <a:schemeClr val="dk1"/>
                </a:solidFill>
                <a:latin typeface="Rubik"/>
                <a:ea typeface="Rubik"/>
                <a:cs typeface="Rubik"/>
                <a:sym typeface="Rubik"/>
              </a:rPr>
              <a:t>כבו את התאורה ביציאה מהחדר! </a:t>
            </a:r>
            <a:endParaRPr sz="1200" b="1" dirty="0">
              <a:solidFill>
                <a:schemeClr val="dk1"/>
              </a:solidFill>
              <a:latin typeface="Rubik"/>
              <a:ea typeface="Rubik"/>
              <a:cs typeface="Rubik"/>
              <a:sym typeface="Rubik"/>
            </a:endParaRPr>
          </a:p>
          <a:p>
            <a:pPr marL="685800" lvl="0" indent="-304800" algn="r" rtl="1">
              <a:lnSpc>
                <a:spcPct val="150000"/>
              </a:lnSpc>
              <a:spcBef>
                <a:spcPts val="0"/>
              </a:spcBef>
              <a:spcAft>
                <a:spcPts val="0"/>
              </a:spcAft>
              <a:buClr>
                <a:schemeClr val="dk1"/>
              </a:buClr>
              <a:buSzPts val="1200"/>
              <a:buFont typeface="Rubik"/>
              <a:buAutoNum type="arabicPeriod"/>
            </a:pPr>
            <a:r>
              <a:rPr lang="en" sz="1200" b="1" dirty="0">
                <a:solidFill>
                  <a:schemeClr val="dk1"/>
                </a:solidFill>
                <a:latin typeface="Rubik"/>
                <a:ea typeface="Rubik"/>
                <a:cs typeface="Rubik"/>
                <a:sym typeface="Rubik"/>
              </a:rPr>
              <a:t>Good night = Good light </a:t>
            </a:r>
            <a:r>
              <a:rPr lang="en" sz="1200" dirty="0">
                <a:solidFill>
                  <a:schemeClr val="dk1"/>
                </a:solidFill>
                <a:latin typeface="Rubik"/>
                <a:ea typeface="Rubik"/>
                <a:cs typeface="Rubik"/>
                <a:sym typeface="Rubik"/>
              </a:rPr>
              <a:t>לכבות את תאורת הסלון בבית עד שנרגיש שהלילה ירד. כך נשמור על בריאות בני הבית ונשפר את החוסן שלנו להתמודד עם אתגרי העתיד. על הדרך נחזיר לכולנו את שמי הלילה שנגזלו על ידי התאורה המלאכותית</a:t>
            </a:r>
            <a:endParaRPr sz="1200" dirty="0"/>
          </a:p>
        </p:txBody>
      </p:sp>
    </p:spTree>
    <p:extLst>
      <p:ext uri="{BB962C8B-B14F-4D97-AF65-F5344CB8AC3E}">
        <p14:creationId xmlns:p14="http://schemas.microsoft.com/office/powerpoint/2010/main" val="2631275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5b514c5ce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5b514c5ce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6771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5b514c5ce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5b514c5ce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3356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5b514c5ce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5b514c5ce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8126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5b514c5ce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5b514c5ce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4146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5b514c5ce7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5b514c5ce7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1798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5b514c5ce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5b514c5ce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5251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5b514c5ce7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5b514c5ce7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2119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5b514c5ce7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5b514c5ce7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5989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D5C92D-AFD6-194F-C5AA-F46030DD71DF}"/>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4950267A-1772-AF4C-1901-4CD4C92C19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2D1A2C93-C59F-AFEC-00D7-3F93C1BC3DED}"/>
              </a:ext>
            </a:extLst>
          </p:cNvPr>
          <p:cNvSpPr>
            <a:spLocks noGrp="1"/>
          </p:cNvSpPr>
          <p:nvPr>
            <p:ph type="dt" sz="half" idx="10"/>
          </p:nvPr>
        </p:nvSpPr>
        <p:spPr/>
        <p:txBody>
          <a:bodyPr/>
          <a:lstStyle/>
          <a:p>
            <a:fld id="{1EA18BD5-624F-4859-AD09-B8CE90879F8E}" type="datetimeFigureOut">
              <a:rPr lang="he-IL" smtClean="0"/>
              <a:t>ו'/ניסן/תשפ"ה</a:t>
            </a:fld>
            <a:endParaRPr lang="he-IL"/>
          </a:p>
        </p:txBody>
      </p:sp>
      <p:sp>
        <p:nvSpPr>
          <p:cNvPr id="5" name="מציין מיקום של כותרת תחתונה 4">
            <a:extLst>
              <a:ext uri="{FF2B5EF4-FFF2-40B4-BE49-F238E27FC236}">
                <a16:creationId xmlns:a16="http://schemas.microsoft.com/office/drawing/2014/main" id="{D15CDFC8-E770-B635-9A64-31CD865E8D6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7BCA1B4-ECA9-828B-A9D5-D2F4A0C9620D}"/>
              </a:ext>
            </a:extLst>
          </p:cNvPr>
          <p:cNvSpPr>
            <a:spLocks noGrp="1"/>
          </p:cNvSpPr>
          <p:nvPr>
            <p:ph type="sldNum" sz="quarter" idx="12"/>
          </p:nvPr>
        </p:nvSpPr>
        <p:spPr/>
        <p:txBody>
          <a:bodyPr/>
          <a:lstStyle/>
          <a:p>
            <a:fld id="{CABB626D-C7B1-4C2B-BED0-B7341F5E252D}" type="slidenum">
              <a:rPr lang="he-IL" smtClean="0"/>
              <a:t>‹#›</a:t>
            </a:fld>
            <a:endParaRPr lang="he-IL"/>
          </a:p>
        </p:txBody>
      </p:sp>
    </p:spTree>
    <p:extLst>
      <p:ext uri="{BB962C8B-B14F-4D97-AF65-F5344CB8AC3E}">
        <p14:creationId xmlns:p14="http://schemas.microsoft.com/office/powerpoint/2010/main" val="425508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D202A5C-E8E1-05C0-2CD7-BE74D72F60C9}"/>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71D529A0-3DA3-953B-8DEF-631DB3B1F436}"/>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1A886A6-3037-B5CE-511E-B5F828E5A6D4}"/>
              </a:ext>
            </a:extLst>
          </p:cNvPr>
          <p:cNvSpPr>
            <a:spLocks noGrp="1"/>
          </p:cNvSpPr>
          <p:nvPr>
            <p:ph type="dt" sz="half" idx="10"/>
          </p:nvPr>
        </p:nvSpPr>
        <p:spPr/>
        <p:txBody>
          <a:bodyPr/>
          <a:lstStyle/>
          <a:p>
            <a:fld id="{1EA18BD5-624F-4859-AD09-B8CE90879F8E}" type="datetimeFigureOut">
              <a:rPr lang="he-IL" smtClean="0"/>
              <a:t>ו'/ניסן/תשפ"ה</a:t>
            </a:fld>
            <a:endParaRPr lang="he-IL"/>
          </a:p>
        </p:txBody>
      </p:sp>
      <p:sp>
        <p:nvSpPr>
          <p:cNvPr id="5" name="מציין מיקום של כותרת תחתונה 4">
            <a:extLst>
              <a:ext uri="{FF2B5EF4-FFF2-40B4-BE49-F238E27FC236}">
                <a16:creationId xmlns:a16="http://schemas.microsoft.com/office/drawing/2014/main" id="{9F2027D3-9D7C-232F-95C2-5718DA19CA9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16853EF-F620-CDC5-A0B5-AE65AE21421F}"/>
              </a:ext>
            </a:extLst>
          </p:cNvPr>
          <p:cNvSpPr>
            <a:spLocks noGrp="1"/>
          </p:cNvSpPr>
          <p:nvPr>
            <p:ph type="sldNum" sz="quarter" idx="12"/>
          </p:nvPr>
        </p:nvSpPr>
        <p:spPr/>
        <p:txBody>
          <a:bodyPr/>
          <a:lstStyle/>
          <a:p>
            <a:fld id="{CABB626D-C7B1-4C2B-BED0-B7341F5E252D}" type="slidenum">
              <a:rPr lang="he-IL" smtClean="0"/>
              <a:t>‹#›</a:t>
            </a:fld>
            <a:endParaRPr lang="he-IL"/>
          </a:p>
        </p:txBody>
      </p:sp>
    </p:spTree>
    <p:extLst>
      <p:ext uri="{BB962C8B-B14F-4D97-AF65-F5344CB8AC3E}">
        <p14:creationId xmlns:p14="http://schemas.microsoft.com/office/powerpoint/2010/main" val="976431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CD1C38A0-FCCC-76EE-E8FB-D0EBD30CFFF0}"/>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B74E4E37-2989-7361-3928-1E760D032464}"/>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08BCAC5-D101-60AE-C098-65DA6421987F}"/>
              </a:ext>
            </a:extLst>
          </p:cNvPr>
          <p:cNvSpPr>
            <a:spLocks noGrp="1"/>
          </p:cNvSpPr>
          <p:nvPr>
            <p:ph type="dt" sz="half" idx="10"/>
          </p:nvPr>
        </p:nvSpPr>
        <p:spPr/>
        <p:txBody>
          <a:bodyPr/>
          <a:lstStyle/>
          <a:p>
            <a:fld id="{1EA18BD5-624F-4859-AD09-B8CE90879F8E}" type="datetimeFigureOut">
              <a:rPr lang="he-IL" smtClean="0"/>
              <a:t>ו'/ניסן/תשפ"ה</a:t>
            </a:fld>
            <a:endParaRPr lang="he-IL"/>
          </a:p>
        </p:txBody>
      </p:sp>
      <p:sp>
        <p:nvSpPr>
          <p:cNvPr id="5" name="מציין מיקום של כותרת תחתונה 4">
            <a:extLst>
              <a:ext uri="{FF2B5EF4-FFF2-40B4-BE49-F238E27FC236}">
                <a16:creationId xmlns:a16="http://schemas.microsoft.com/office/drawing/2014/main" id="{B479D719-3407-D6FC-8E7D-F9191E6829F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5E268DB1-3B09-4ED3-D29E-E3C869A44111}"/>
              </a:ext>
            </a:extLst>
          </p:cNvPr>
          <p:cNvSpPr>
            <a:spLocks noGrp="1"/>
          </p:cNvSpPr>
          <p:nvPr>
            <p:ph type="sldNum" sz="quarter" idx="12"/>
          </p:nvPr>
        </p:nvSpPr>
        <p:spPr/>
        <p:txBody>
          <a:bodyPr/>
          <a:lstStyle/>
          <a:p>
            <a:fld id="{CABB626D-C7B1-4C2B-BED0-B7341F5E252D}" type="slidenum">
              <a:rPr lang="he-IL" smtClean="0"/>
              <a:t>‹#›</a:t>
            </a:fld>
            <a:endParaRPr lang="he-IL"/>
          </a:p>
        </p:txBody>
      </p:sp>
    </p:spTree>
    <p:extLst>
      <p:ext uri="{BB962C8B-B14F-4D97-AF65-F5344CB8AC3E}">
        <p14:creationId xmlns:p14="http://schemas.microsoft.com/office/powerpoint/2010/main" val="2278857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ign Off">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7395" y="2935116"/>
            <a:ext cx="11748684" cy="865483"/>
          </a:xfrm>
          <a:effectLst>
            <a:outerShdw blurRad="50800" dist="38100" dir="5400000" algn="t" rotWithShape="0">
              <a:prstClr val="black">
                <a:alpha val="40000"/>
              </a:prstClr>
            </a:outerShdw>
          </a:effectLst>
        </p:spPr>
        <p:txBody>
          <a:bodyPr>
            <a:normAutofit/>
          </a:bodyPr>
          <a:lstStyle>
            <a:lvl1pPr algn="ctr">
              <a:defRPr sz="2587" baseline="0"/>
            </a:lvl1pPr>
          </a:lstStyle>
          <a:p>
            <a:r>
              <a:rPr lang="en-US" dirty="0"/>
              <a:t>Sign-Off Text</a:t>
            </a:r>
          </a:p>
        </p:txBody>
      </p:sp>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95572" y="6350429"/>
            <a:ext cx="756160" cy="380329"/>
          </a:xfrm>
          <a:prstGeom prst="rect">
            <a:avLst/>
          </a:prstGeom>
        </p:spPr>
      </p:pic>
    </p:spTree>
    <p:extLst>
      <p:ext uri="{BB962C8B-B14F-4D97-AF65-F5344CB8AC3E}">
        <p14:creationId xmlns:p14="http://schemas.microsoft.com/office/powerpoint/2010/main" val="358051717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rtl="0"/>
            <a:fld id="{00000000-1234-1234-1234-123412341234}" type="slidenum">
              <a:rPr lang="en" smtClean="0"/>
              <a:pPr algn="r" rtl="0"/>
              <a:t>‹#›</a:t>
            </a:fld>
            <a:endParaRPr lang="en"/>
          </a:p>
        </p:txBody>
      </p:sp>
    </p:spTree>
    <p:extLst>
      <p:ext uri="{BB962C8B-B14F-4D97-AF65-F5344CB8AC3E}">
        <p14:creationId xmlns:p14="http://schemas.microsoft.com/office/powerpoint/2010/main" val="3561807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B6D6EAD-F392-AFA0-E423-787C0FB573B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E3C7E2A5-B6D8-80D8-1892-353F61A862D8}"/>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BBC9154-71E1-24C0-58DA-C0DCAF2C233D}"/>
              </a:ext>
            </a:extLst>
          </p:cNvPr>
          <p:cNvSpPr>
            <a:spLocks noGrp="1"/>
          </p:cNvSpPr>
          <p:nvPr>
            <p:ph type="dt" sz="half" idx="10"/>
          </p:nvPr>
        </p:nvSpPr>
        <p:spPr/>
        <p:txBody>
          <a:bodyPr/>
          <a:lstStyle/>
          <a:p>
            <a:fld id="{1EA18BD5-624F-4859-AD09-B8CE90879F8E}" type="datetimeFigureOut">
              <a:rPr lang="he-IL" smtClean="0"/>
              <a:t>ו'/ניסן/תשפ"ה</a:t>
            </a:fld>
            <a:endParaRPr lang="he-IL"/>
          </a:p>
        </p:txBody>
      </p:sp>
      <p:sp>
        <p:nvSpPr>
          <p:cNvPr id="5" name="מציין מיקום של כותרת תחתונה 4">
            <a:extLst>
              <a:ext uri="{FF2B5EF4-FFF2-40B4-BE49-F238E27FC236}">
                <a16:creationId xmlns:a16="http://schemas.microsoft.com/office/drawing/2014/main" id="{2728052E-F1BE-EA70-72DD-206C3ECBDAF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64F9DE4E-2B08-6BB0-1CB9-24F4454C7F01}"/>
              </a:ext>
            </a:extLst>
          </p:cNvPr>
          <p:cNvSpPr>
            <a:spLocks noGrp="1"/>
          </p:cNvSpPr>
          <p:nvPr>
            <p:ph type="sldNum" sz="quarter" idx="12"/>
          </p:nvPr>
        </p:nvSpPr>
        <p:spPr/>
        <p:txBody>
          <a:bodyPr/>
          <a:lstStyle/>
          <a:p>
            <a:fld id="{CABB626D-C7B1-4C2B-BED0-B7341F5E252D}" type="slidenum">
              <a:rPr lang="he-IL" smtClean="0"/>
              <a:t>‹#›</a:t>
            </a:fld>
            <a:endParaRPr lang="he-IL"/>
          </a:p>
        </p:txBody>
      </p:sp>
    </p:spTree>
    <p:extLst>
      <p:ext uri="{BB962C8B-B14F-4D97-AF65-F5344CB8AC3E}">
        <p14:creationId xmlns:p14="http://schemas.microsoft.com/office/powerpoint/2010/main" val="2200209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605055F-DA2F-026D-9929-A71460C8BA35}"/>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4D0E016F-E2D7-2D16-12A1-51AE170C829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F373FE52-E4AA-2097-96A6-3E23D9CD51BA}"/>
              </a:ext>
            </a:extLst>
          </p:cNvPr>
          <p:cNvSpPr>
            <a:spLocks noGrp="1"/>
          </p:cNvSpPr>
          <p:nvPr>
            <p:ph type="dt" sz="half" idx="10"/>
          </p:nvPr>
        </p:nvSpPr>
        <p:spPr/>
        <p:txBody>
          <a:bodyPr/>
          <a:lstStyle/>
          <a:p>
            <a:fld id="{1EA18BD5-624F-4859-AD09-B8CE90879F8E}" type="datetimeFigureOut">
              <a:rPr lang="he-IL" smtClean="0"/>
              <a:t>ו'/ניסן/תשפ"ה</a:t>
            </a:fld>
            <a:endParaRPr lang="he-IL"/>
          </a:p>
        </p:txBody>
      </p:sp>
      <p:sp>
        <p:nvSpPr>
          <p:cNvPr id="5" name="מציין מיקום של כותרת תחתונה 4">
            <a:extLst>
              <a:ext uri="{FF2B5EF4-FFF2-40B4-BE49-F238E27FC236}">
                <a16:creationId xmlns:a16="http://schemas.microsoft.com/office/drawing/2014/main" id="{80CEBE30-4EB1-C661-CC38-6FAC991B771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72FC331-D8F5-F3A1-C984-E3E66301F2D4}"/>
              </a:ext>
            </a:extLst>
          </p:cNvPr>
          <p:cNvSpPr>
            <a:spLocks noGrp="1"/>
          </p:cNvSpPr>
          <p:nvPr>
            <p:ph type="sldNum" sz="quarter" idx="12"/>
          </p:nvPr>
        </p:nvSpPr>
        <p:spPr/>
        <p:txBody>
          <a:bodyPr/>
          <a:lstStyle/>
          <a:p>
            <a:fld id="{CABB626D-C7B1-4C2B-BED0-B7341F5E252D}" type="slidenum">
              <a:rPr lang="he-IL" smtClean="0"/>
              <a:t>‹#›</a:t>
            </a:fld>
            <a:endParaRPr lang="he-IL"/>
          </a:p>
        </p:txBody>
      </p:sp>
    </p:spTree>
    <p:extLst>
      <p:ext uri="{BB962C8B-B14F-4D97-AF65-F5344CB8AC3E}">
        <p14:creationId xmlns:p14="http://schemas.microsoft.com/office/powerpoint/2010/main" val="383806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9A6759D-7C06-032A-394D-DB91AEEF5D8E}"/>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C84255E2-4393-C036-5DB4-A2788B87BD9D}"/>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A6608E6B-0E58-FF9C-C7D7-D880791F411A}"/>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BB13D4C5-899F-7BD2-F56D-6E284A130A73}"/>
              </a:ext>
            </a:extLst>
          </p:cNvPr>
          <p:cNvSpPr>
            <a:spLocks noGrp="1"/>
          </p:cNvSpPr>
          <p:nvPr>
            <p:ph type="dt" sz="half" idx="10"/>
          </p:nvPr>
        </p:nvSpPr>
        <p:spPr/>
        <p:txBody>
          <a:bodyPr/>
          <a:lstStyle/>
          <a:p>
            <a:fld id="{1EA18BD5-624F-4859-AD09-B8CE90879F8E}" type="datetimeFigureOut">
              <a:rPr lang="he-IL" smtClean="0"/>
              <a:t>ו'/ניסן/תשפ"ה</a:t>
            </a:fld>
            <a:endParaRPr lang="he-IL"/>
          </a:p>
        </p:txBody>
      </p:sp>
      <p:sp>
        <p:nvSpPr>
          <p:cNvPr id="6" name="מציין מיקום של כותרת תחתונה 5">
            <a:extLst>
              <a:ext uri="{FF2B5EF4-FFF2-40B4-BE49-F238E27FC236}">
                <a16:creationId xmlns:a16="http://schemas.microsoft.com/office/drawing/2014/main" id="{AE87C4F2-A0C1-3663-14A7-9D5C75A3585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3CCB14DD-8291-992F-F44C-1B60AD32D3CE}"/>
              </a:ext>
            </a:extLst>
          </p:cNvPr>
          <p:cNvSpPr>
            <a:spLocks noGrp="1"/>
          </p:cNvSpPr>
          <p:nvPr>
            <p:ph type="sldNum" sz="quarter" idx="12"/>
          </p:nvPr>
        </p:nvSpPr>
        <p:spPr/>
        <p:txBody>
          <a:bodyPr/>
          <a:lstStyle/>
          <a:p>
            <a:fld id="{CABB626D-C7B1-4C2B-BED0-B7341F5E252D}" type="slidenum">
              <a:rPr lang="he-IL" smtClean="0"/>
              <a:t>‹#›</a:t>
            </a:fld>
            <a:endParaRPr lang="he-IL"/>
          </a:p>
        </p:txBody>
      </p:sp>
    </p:spTree>
    <p:extLst>
      <p:ext uri="{BB962C8B-B14F-4D97-AF65-F5344CB8AC3E}">
        <p14:creationId xmlns:p14="http://schemas.microsoft.com/office/powerpoint/2010/main" val="566280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BCEFD81-F07E-292C-98A1-B68C8CA30E22}"/>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B402F39-30D8-BE4F-7EDA-76C3DCCB3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3E15407B-84CB-3701-0BB0-F2F57921E97B}"/>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F87AC2DC-D890-C769-99F9-C45395546E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B46E2F31-F766-92D0-8E12-9F923BB36613}"/>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1D6B9FA2-A76A-3217-1511-8B9D5969AF38}"/>
              </a:ext>
            </a:extLst>
          </p:cNvPr>
          <p:cNvSpPr>
            <a:spLocks noGrp="1"/>
          </p:cNvSpPr>
          <p:nvPr>
            <p:ph type="dt" sz="half" idx="10"/>
          </p:nvPr>
        </p:nvSpPr>
        <p:spPr/>
        <p:txBody>
          <a:bodyPr/>
          <a:lstStyle/>
          <a:p>
            <a:fld id="{1EA18BD5-624F-4859-AD09-B8CE90879F8E}" type="datetimeFigureOut">
              <a:rPr lang="he-IL" smtClean="0"/>
              <a:t>ו'/ניסן/תשפ"ה</a:t>
            </a:fld>
            <a:endParaRPr lang="he-IL"/>
          </a:p>
        </p:txBody>
      </p:sp>
      <p:sp>
        <p:nvSpPr>
          <p:cNvPr id="8" name="מציין מיקום של כותרת תחתונה 7">
            <a:extLst>
              <a:ext uri="{FF2B5EF4-FFF2-40B4-BE49-F238E27FC236}">
                <a16:creationId xmlns:a16="http://schemas.microsoft.com/office/drawing/2014/main" id="{BCAB186C-2343-0AF1-1A51-E14A79CD84ED}"/>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5E57A43E-EDD9-28B7-69A1-3EED6FF0F180}"/>
              </a:ext>
            </a:extLst>
          </p:cNvPr>
          <p:cNvSpPr>
            <a:spLocks noGrp="1"/>
          </p:cNvSpPr>
          <p:nvPr>
            <p:ph type="sldNum" sz="quarter" idx="12"/>
          </p:nvPr>
        </p:nvSpPr>
        <p:spPr/>
        <p:txBody>
          <a:bodyPr/>
          <a:lstStyle/>
          <a:p>
            <a:fld id="{CABB626D-C7B1-4C2B-BED0-B7341F5E252D}" type="slidenum">
              <a:rPr lang="he-IL" smtClean="0"/>
              <a:t>‹#›</a:t>
            </a:fld>
            <a:endParaRPr lang="he-IL"/>
          </a:p>
        </p:txBody>
      </p:sp>
    </p:spTree>
    <p:extLst>
      <p:ext uri="{BB962C8B-B14F-4D97-AF65-F5344CB8AC3E}">
        <p14:creationId xmlns:p14="http://schemas.microsoft.com/office/powerpoint/2010/main" val="2776458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FD12D20-393D-03E1-61CF-738F220BA148}"/>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B8422DA5-574E-DC51-307B-906CF20B91F0}"/>
              </a:ext>
            </a:extLst>
          </p:cNvPr>
          <p:cNvSpPr>
            <a:spLocks noGrp="1"/>
          </p:cNvSpPr>
          <p:nvPr>
            <p:ph type="dt" sz="half" idx="10"/>
          </p:nvPr>
        </p:nvSpPr>
        <p:spPr/>
        <p:txBody>
          <a:bodyPr/>
          <a:lstStyle/>
          <a:p>
            <a:fld id="{1EA18BD5-624F-4859-AD09-B8CE90879F8E}" type="datetimeFigureOut">
              <a:rPr lang="he-IL" smtClean="0"/>
              <a:t>ו'/ניסן/תשפ"ה</a:t>
            </a:fld>
            <a:endParaRPr lang="he-IL"/>
          </a:p>
        </p:txBody>
      </p:sp>
      <p:sp>
        <p:nvSpPr>
          <p:cNvPr id="4" name="מציין מיקום של כותרת תחתונה 3">
            <a:extLst>
              <a:ext uri="{FF2B5EF4-FFF2-40B4-BE49-F238E27FC236}">
                <a16:creationId xmlns:a16="http://schemas.microsoft.com/office/drawing/2014/main" id="{0A956E25-1E34-FF4C-16FC-F8BFC4B55E48}"/>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9A176074-065F-47A8-0054-DCA61B5921FB}"/>
              </a:ext>
            </a:extLst>
          </p:cNvPr>
          <p:cNvSpPr>
            <a:spLocks noGrp="1"/>
          </p:cNvSpPr>
          <p:nvPr>
            <p:ph type="sldNum" sz="quarter" idx="12"/>
          </p:nvPr>
        </p:nvSpPr>
        <p:spPr/>
        <p:txBody>
          <a:bodyPr/>
          <a:lstStyle/>
          <a:p>
            <a:fld id="{CABB626D-C7B1-4C2B-BED0-B7341F5E252D}" type="slidenum">
              <a:rPr lang="he-IL" smtClean="0"/>
              <a:t>‹#›</a:t>
            </a:fld>
            <a:endParaRPr lang="he-IL"/>
          </a:p>
        </p:txBody>
      </p:sp>
    </p:spTree>
    <p:extLst>
      <p:ext uri="{BB962C8B-B14F-4D97-AF65-F5344CB8AC3E}">
        <p14:creationId xmlns:p14="http://schemas.microsoft.com/office/powerpoint/2010/main" val="2416827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67F532EE-EEFE-A3CF-9B16-46A8EBD28E8D}"/>
              </a:ext>
            </a:extLst>
          </p:cNvPr>
          <p:cNvSpPr>
            <a:spLocks noGrp="1"/>
          </p:cNvSpPr>
          <p:nvPr>
            <p:ph type="dt" sz="half" idx="10"/>
          </p:nvPr>
        </p:nvSpPr>
        <p:spPr/>
        <p:txBody>
          <a:bodyPr/>
          <a:lstStyle/>
          <a:p>
            <a:fld id="{1EA18BD5-624F-4859-AD09-B8CE90879F8E}" type="datetimeFigureOut">
              <a:rPr lang="he-IL" smtClean="0"/>
              <a:t>ו'/ניסן/תשפ"ה</a:t>
            </a:fld>
            <a:endParaRPr lang="he-IL"/>
          </a:p>
        </p:txBody>
      </p:sp>
      <p:sp>
        <p:nvSpPr>
          <p:cNvPr id="3" name="מציין מיקום של כותרת תחתונה 2">
            <a:extLst>
              <a:ext uri="{FF2B5EF4-FFF2-40B4-BE49-F238E27FC236}">
                <a16:creationId xmlns:a16="http://schemas.microsoft.com/office/drawing/2014/main" id="{3309C62E-5BC7-2AF3-94E7-55407115B749}"/>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5FBC0245-348B-3994-CDC6-268FD8D84EF1}"/>
              </a:ext>
            </a:extLst>
          </p:cNvPr>
          <p:cNvSpPr>
            <a:spLocks noGrp="1"/>
          </p:cNvSpPr>
          <p:nvPr>
            <p:ph type="sldNum" sz="quarter" idx="12"/>
          </p:nvPr>
        </p:nvSpPr>
        <p:spPr/>
        <p:txBody>
          <a:bodyPr/>
          <a:lstStyle/>
          <a:p>
            <a:fld id="{CABB626D-C7B1-4C2B-BED0-B7341F5E252D}" type="slidenum">
              <a:rPr lang="he-IL" smtClean="0"/>
              <a:t>‹#›</a:t>
            </a:fld>
            <a:endParaRPr lang="he-IL"/>
          </a:p>
        </p:txBody>
      </p:sp>
    </p:spTree>
    <p:extLst>
      <p:ext uri="{BB962C8B-B14F-4D97-AF65-F5344CB8AC3E}">
        <p14:creationId xmlns:p14="http://schemas.microsoft.com/office/powerpoint/2010/main" val="3960537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49AE925-604C-A68D-A72C-BC0509BD3DD9}"/>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F3BAA0E5-E666-6D64-A94C-D4FBB2C5FE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77DAB750-404D-4400-C786-5BEFC2BEB6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8CAF064D-AE26-1ED9-F5C9-5E99D984801C}"/>
              </a:ext>
            </a:extLst>
          </p:cNvPr>
          <p:cNvSpPr>
            <a:spLocks noGrp="1"/>
          </p:cNvSpPr>
          <p:nvPr>
            <p:ph type="dt" sz="half" idx="10"/>
          </p:nvPr>
        </p:nvSpPr>
        <p:spPr/>
        <p:txBody>
          <a:bodyPr/>
          <a:lstStyle/>
          <a:p>
            <a:fld id="{1EA18BD5-624F-4859-AD09-B8CE90879F8E}" type="datetimeFigureOut">
              <a:rPr lang="he-IL" smtClean="0"/>
              <a:t>ו'/ניסן/תשפ"ה</a:t>
            </a:fld>
            <a:endParaRPr lang="he-IL"/>
          </a:p>
        </p:txBody>
      </p:sp>
      <p:sp>
        <p:nvSpPr>
          <p:cNvPr id="6" name="מציין מיקום של כותרת תחתונה 5">
            <a:extLst>
              <a:ext uri="{FF2B5EF4-FFF2-40B4-BE49-F238E27FC236}">
                <a16:creationId xmlns:a16="http://schemas.microsoft.com/office/drawing/2014/main" id="{3D882003-CB74-613D-7C00-6737315E4748}"/>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2D678842-DFE4-B3E1-368D-D2EACCECA1A0}"/>
              </a:ext>
            </a:extLst>
          </p:cNvPr>
          <p:cNvSpPr>
            <a:spLocks noGrp="1"/>
          </p:cNvSpPr>
          <p:nvPr>
            <p:ph type="sldNum" sz="quarter" idx="12"/>
          </p:nvPr>
        </p:nvSpPr>
        <p:spPr/>
        <p:txBody>
          <a:bodyPr/>
          <a:lstStyle/>
          <a:p>
            <a:fld id="{CABB626D-C7B1-4C2B-BED0-B7341F5E252D}" type="slidenum">
              <a:rPr lang="he-IL" smtClean="0"/>
              <a:t>‹#›</a:t>
            </a:fld>
            <a:endParaRPr lang="he-IL"/>
          </a:p>
        </p:txBody>
      </p:sp>
    </p:spTree>
    <p:extLst>
      <p:ext uri="{BB962C8B-B14F-4D97-AF65-F5344CB8AC3E}">
        <p14:creationId xmlns:p14="http://schemas.microsoft.com/office/powerpoint/2010/main" val="217294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6668A82-796C-A7C0-ECF4-7EDDB2B0040E}"/>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323EE00C-B73A-5B61-28E4-61C11652DB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6780FC12-E26F-023C-88FF-27CD1EABC3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96CCD9DB-8726-53F5-8C0A-9799B94BB7AB}"/>
              </a:ext>
            </a:extLst>
          </p:cNvPr>
          <p:cNvSpPr>
            <a:spLocks noGrp="1"/>
          </p:cNvSpPr>
          <p:nvPr>
            <p:ph type="dt" sz="half" idx="10"/>
          </p:nvPr>
        </p:nvSpPr>
        <p:spPr/>
        <p:txBody>
          <a:bodyPr/>
          <a:lstStyle/>
          <a:p>
            <a:fld id="{1EA18BD5-624F-4859-AD09-B8CE90879F8E}" type="datetimeFigureOut">
              <a:rPr lang="he-IL" smtClean="0"/>
              <a:t>ו'/ניסן/תשפ"ה</a:t>
            </a:fld>
            <a:endParaRPr lang="he-IL"/>
          </a:p>
        </p:txBody>
      </p:sp>
      <p:sp>
        <p:nvSpPr>
          <p:cNvPr id="6" name="מציין מיקום של כותרת תחתונה 5">
            <a:extLst>
              <a:ext uri="{FF2B5EF4-FFF2-40B4-BE49-F238E27FC236}">
                <a16:creationId xmlns:a16="http://schemas.microsoft.com/office/drawing/2014/main" id="{5FC9DCE8-A84D-E939-0C32-74BE898A6B12}"/>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2EBE6BC8-2CA9-FD1B-17CA-2659D781FD27}"/>
              </a:ext>
            </a:extLst>
          </p:cNvPr>
          <p:cNvSpPr>
            <a:spLocks noGrp="1"/>
          </p:cNvSpPr>
          <p:nvPr>
            <p:ph type="sldNum" sz="quarter" idx="12"/>
          </p:nvPr>
        </p:nvSpPr>
        <p:spPr/>
        <p:txBody>
          <a:bodyPr/>
          <a:lstStyle/>
          <a:p>
            <a:fld id="{CABB626D-C7B1-4C2B-BED0-B7341F5E252D}" type="slidenum">
              <a:rPr lang="he-IL" smtClean="0"/>
              <a:t>‹#›</a:t>
            </a:fld>
            <a:endParaRPr lang="he-IL"/>
          </a:p>
        </p:txBody>
      </p:sp>
    </p:spTree>
    <p:extLst>
      <p:ext uri="{BB962C8B-B14F-4D97-AF65-F5344CB8AC3E}">
        <p14:creationId xmlns:p14="http://schemas.microsoft.com/office/powerpoint/2010/main" val="2280960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7E30D3EA-6948-1829-E728-1AEE7CDFC258}"/>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C5EE5EDE-13B5-D35D-D8A9-9BA5C18B901B}"/>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CFB5712D-11C1-1CE1-92E2-69407757C933}"/>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82000"/>
                  </a:schemeClr>
                </a:solidFill>
              </a:defRPr>
            </a:lvl1pPr>
          </a:lstStyle>
          <a:p>
            <a:fld id="{1EA18BD5-624F-4859-AD09-B8CE90879F8E}" type="datetimeFigureOut">
              <a:rPr lang="he-IL" smtClean="0"/>
              <a:t>ו'/ניסן/תשפ"ה</a:t>
            </a:fld>
            <a:endParaRPr lang="he-IL"/>
          </a:p>
        </p:txBody>
      </p:sp>
      <p:sp>
        <p:nvSpPr>
          <p:cNvPr id="5" name="מציין מיקום של כותרת תחתונה 4">
            <a:extLst>
              <a:ext uri="{FF2B5EF4-FFF2-40B4-BE49-F238E27FC236}">
                <a16:creationId xmlns:a16="http://schemas.microsoft.com/office/drawing/2014/main" id="{C2043EF9-0780-7AB1-6E71-3C17026FB7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82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5AA8E6F4-9F1B-9C7F-51C2-7CB097C949CD}"/>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82000"/>
                  </a:schemeClr>
                </a:solidFill>
              </a:defRPr>
            </a:lvl1pPr>
          </a:lstStyle>
          <a:p>
            <a:fld id="{CABB626D-C7B1-4C2B-BED0-B7341F5E252D}" type="slidenum">
              <a:rPr lang="he-IL" smtClean="0"/>
              <a:t>‹#›</a:t>
            </a:fld>
            <a:endParaRPr lang="he-IL"/>
          </a:p>
        </p:txBody>
      </p:sp>
    </p:spTree>
    <p:extLst>
      <p:ext uri="{BB962C8B-B14F-4D97-AF65-F5344CB8AC3E}">
        <p14:creationId xmlns:p14="http://schemas.microsoft.com/office/powerpoint/2010/main" val="3309573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sce-ac-il.zoom.us/rec/share/ZlmWD_yr_IjO7dKuobkw1mOtjH-jRHd6rZhw89koiiJd4yow-PB6yRJ55yOwd2c.R35JNPyUxICkwSJ4"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hyperlink" Target="https://www.youtube.com/watch?v=5uVQRexZuGU"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1511;&#1497;&#1509;%2024/climate_change_and_energy_efficiency_power-outages.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www.ravdori.co.il/stories/%D7%A0%D7%94%D7%A8%D7%99%D7%94-%D7%95%D7%94%D7%A2%D7%A4%D7%9C%D7%94/"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ecowiki.org.il/wiki/%D7%9E%D7%A9%D7%90%D7%91%D7%99%D7%9D_%D7%9E%D7%AA%D7%9B%D7%9C%D7%99%D7%9D"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2.gif"/><Relationship Id="rId4" Type="http://schemas.openxmlformats.org/officeDocument/2006/relationships/hyperlink" Target="https://ecowiki.org.il/wiki/%D7%99%D7%A2%D7%99%D7%9C%D7%95%D7%AA_%D7%90%D7%A0%D7%A8%D7%92%D7%98%D7%99%D7%AA"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hyperlink" Target="http://www.blackle.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1505;&#1514;&#1497;&#1493;%2024/&#1502;&#1510;&#1490;&#1514;%20&#1514;&#1488;&#1493;&#1512;&#1492;-%202020-&#1488;%20%20%20XXX.pdf"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1514;&#1488;&#1493;&#1512;&#1492;%20-%20&#1502;&#1510;&#1490;&#1514;%20&#1495;&#1513;&#1493;&#1489;&#1492;%20XXX.pdf" TargetMode="Externa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hyperlink" Target="../../&#1505;&#1514;&#1497;&#1493;%2024/&#1514;&#1488;&#1493;&#1512;&#1492;%20-%20&#1502;&#1510;&#1490;&#1514;%20&#1495;&#1513;&#1493;&#1489;&#1492;%20XXX.pdf"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light.org.il/" TargetMode="Externa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hyperlink" Target="https://www.daromatours.com/post/%D7%91%D7%90%D7%A0%D7%95-%D7%90%D7%95%D7%A8-%D7%9C%D7%92%D7%A8%D7%A9-%D7%A2%D7%9C-%D7%96%D7%99%D7%94%D7%95%D7%9D-%D7%90%D7%95%D7%A8"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youtube.com/channel/UC-CLUq6vZ62yqpNP3yW3bCg"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mmbInmTRKNM" TargetMode="External"/><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hyperlink" Target="https://www.videoproject.com/Light-Bulb-Conspiracy-The.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2D4704-59D2-4045-B1A7-5F2686C57965}"/>
              </a:ext>
            </a:extLst>
          </p:cNvPr>
          <p:cNvPicPr>
            <a:picLocks noChangeAspect="1"/>
          </p:cNvPicPr>
          <p:nvPr/>
        </p:nvPicPr>
        <p:blipFill rotWithShape="1">
          <a:blip r:embed="rId2"/>
          <a:srcRect t="37428" r="-1" b="-1"/>
          <a:stretch/>
        </p:blipFill>
        <p:spPr>
          <a:xfrm>
            <a:off x="-276148" y="0"/>
            <a:ext cx="12956699" cy="6972300"/>
          </a:xfrm>
          <a:prstGeom prst="rect">
            <a:avLst/>
          </a:prstGeom>
        </p:spPr>
      </p:pic>
      <p:sp>
        <p:nvSpPr>
          <p:cNvPr id="3" name="כותרת 1">
            <a:extLst>
              <a:ext uri="{FF2B5EF4-FFF2-40B4-BE49-F238E27FC236}">
                <a16:creationId xmlns:a16="http://schemas.microsoft.com/office/drawing/2014/main" id="{4C7A1912-D4A3-1695-F140-BA99D82E6F70}"/>
              </a:ext>
            </a:extLst>
          </p:cNvPr>
          <p:cNvSpPr txBox="1">
            <a:spLocks/>
          </p:cNvSpPr>
          <p:nvPr/>
        </p:nvSpPr>
        <p:spPr>
          <a:xfrm>
            <a:off x="9441711" y="585355"/>
            <a:ext cx="2588411" cy="2387600"/>
          </a:xfrm>
          <a:prstGeom prst="rect">
            <a:avLst/>
          </a:prstGeom>
          <a:solidFill>
            <a:srgbClr val="FFFF00"/>
          </a:solidFill>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dirty="0">
                <a:highlight>
                  <a:srgbClr val="FFFF00"/>
                </a:highlight>
              </a:rPr>
              <a:t>מפגש 6</a:t>
            </a:r>
          </a:p>
          <a:p>
            <a:r>
              <a:rPr lang="he-IL" dirty="0">
                <a:highlight>
                  <a:srgbClr val="FFFF00"/>
                </a:highlight>
              </a:rPr>
              <a:t>תאורה</a:t>
            </a:r>
          </a:p>
          <a:p>
            <a:r>
              <a:rPr lang="he-IL" dirty="0">
                <a:highlight>
                  <a:srgbClr val="FFFF00"/>
                </a:highlight>
              </a:rPr>
              <a:t>משק בית </a:t>
            </a:r>
          </a:p>
          <a:p>
            <a:r>
              <a:rPr lang="he-IL" dirty="0">
                <a:highlight>
                  <a:srgbClr val="FFFF00"/>
                </a:highlight>
              </a:rPr>
              <a:t>תעוז חורף</a:t>
            </a:r>
          </a:p>
          <a:p>
            <a:endParaRPr lang="he-IL" dirty="0">
              <a:highlight>
                <a:srgbClr val="FFFF00"/>
              </a:highlight>
            </a:endParaRPr>
          </a:p>
          <a:p>
            <a:r>
              <a:rPr lang="he-IL" dirty="0">
                <a:highlight>
                  <a:srgbClr val="FFFF00"/>
                </a:highlight>
              </a:rPr>
              <a:t>קורס ממונה אנרגיה </a:t>
            </a:r>
          </a:p>
          <a:p>
            <a:r>
              <a:rPr lang="he-IL" dirty="0">
                <a:highlight>
                  <a:srgbClr val="FFFF00"/>
                </a:highlight>
              </a:rPr>
              <a:t>מחזור 12</a:t>
            </a:r>
          </a:p>
          <a:p>
            <a:r>
              <a:rPr lang="he-IL" dirty="0">
                <a:highlight>
                  <a:srgbClr val="FFFF00"/>
                </a:highlight>
              </a:rPr>
              <a:t>סתיו 24</a:t>
            </a:r>
          </a:p>
          <a:p>
            <a:endParaRPr lang="he-IL" dirty="0">
              <a:highlight>
                <a:srgbClr val="FFFF00"/>
              </a:highlight>
            </a:endParaRPr>
          </a:p>
        </p:txBody>
      </p:sp>
    </p:spTree>
    <p:extLst>
      <p:ext uri="{BB962C8B-B14F-4D97-AF65-F5344CB8AC3E}">
        <p14:creationId xmlns:p14="http://schemas.microsoft.com/office/powerpoint/2010/main" val="82849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035773" y="112211"/>
            <a:ext cx="5536131" cy="900312"/>
          </a:xfrm>
          <a:prstGeom prst="rect">
            <a:avLst/>
          </a:prstGeom>
          <a:noFill/>
        </p:spPr>
        <p:txBody>
          <a:bodyPr wrap="none" lIns="74295" tIns="37148" rIns="74295" bIns="37148">
            <a:spAutoFit/>
          </a:bodyPr>
          <a:lstStyle/>
          <a:p>
            <a:pPr algn="ctr" rtl="1"/>
            <a:r>
              <a:rPr lang="he-IL" sz="5363"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קורס ממוני אנרגיה</a:t>
            </a:r>
            <a:endParaRPr lang="en-US" sz="4388" b="1" spc="41" dirty="0">
              <a:ln w="0"/>
              <a:solidFill>
                <a:schemeClr val="bg2"/>
              </a:solidFill>
              <a:effectLst>
                <a:innerShdw blurRad="63500" dist="50800" dir="13500000">
                  <a:srgbClr val="000000">
                    <a:alpha val="50000"/>
                  </a:srgbClr>
                </a:innerShdw>
              </a:effectLst>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5046" y="2786490"/>
            <a:ext cx="4570751" cy="3575237"/>
          </a:xfrm>
          <a:prstGeom prst="rect">
            <a:avLst/>
          </a:prstGeom>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43473" y="112212"/>
            <a:ext cx="1464971" cy="1445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762815" y="1474411"/>
            <a:ext cx="6602128" cy="5076391"/>
          </a:xfrm>
          <a:prstGeom prst="rect">
            <a:avLst/>
          </a:prstGeom>
          <a:noFill/>
        </p:spPr>
        <p:txBody>
          <a:bodyPr wrap="none" lIns="74295" tIns="37148" rIns="74295" bIns="37148">
            <a:spAutoFit/>
          </a:bodyPr>
          <a:lstStyle/>
          <a:p>
            <a:pPr algn="ctr"/>
            <a:r>
              <a:rPr lang="he-IL" sz="325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שעורי הבית מפגש 2     למתקדמים</a:t>
            </a:r>
          </a:p>
          <a:p>
            <a:pPr algn="ctr"/>
            <a:endParaRPr lang="he-IL" sz="325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rtl="1"/>
            <a:r>
              <a:rPr lang="he-IL" sz="325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מהי צריכת החשמל להרתחת ליטר מים</a:t>
            </a:r>
          </a:p>
          <a:p>
            <a:pPr algn="ctr" rtl="1"/>
            <a:r>
              <a:rPr lang="he-IL" sz="325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טמפרטורת מי הברז 20 מעלות</a:t>
            </a:r>
          </a:p>
          <a:p>
            <a:pPr algn="ctr"/>
            <a:r>
              <a:rPr lang="he-IL" sz="325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ידוע שהקומקום צורך 2000 וואט</a:t>
            </a:r>
          </a:p>
          <a:p>
            <a:pPr algn="ctr"/>
            <a:endParaRPr lang="he-IL" sz="325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r>
              <a:rPr lang="he-IL" sz="325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בדוק את החישוב בעזרת</a:t>
            </a:r>
          </a:p>
          <a:p>
            <a:pPr algn="ctr"/>
            <a:r>
              <a:rPr lang="he-IL" sz="325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מונה החשמל הביתי</a:t>
            </a:r>
          </a:p>
          <a:p>
            <a:pPr algn="ctr"/>
            <a:endParaRPr lang="he-IL" sz="325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rtl="1"/>
            <a:endParaRPr lang="he-IL" sz="325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85151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1FECCC-0543-4A82-9917-E6960682FC00}"/>
              </a:ext>
            </a:extLst>
          </p:cNvPr>
          <p:cNvSpPr/>
          <p:nvPr/>
        </p:nvSpPr>
        <p:spPr>
          <a:xfrm>
            <a:off x="71054" y="-159798"/>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itle 1">
            <a:extLst>
              <a:ext uri="{FF2B5EF4-FFF2-40B4-BE49-F238E27FC236}">
                <a16:creationId xmlns:a16="http://schemas.microsoft.com/office/drawing/2014/main" id="{D9373CBB-2CB4-4608-BC16-8116CB78E32C}"/>
              </a:ext>
            </a:extLst>
          </p:cNvPr>
          <p:cNvSpPr>
            <a:spLocks noGrp="1"/>
          </p:cNvSpPr>
          <p:nvPr>
            <p:ph type="title"/>
          </p:nvPr>
        </p:nvSpPr>
        <p:spPr>
          <a:xfrm>
            <a:off x="1034705" y="29972"/>
            <a:ext cx="10264697" cy="1212102"/>
          </a:xfrm>
        </p:spPr>
        <p:txBody>
          <a:bodyPr>
            <a:normAutofit/>
          </a:bodyPr>
          <a:lstStyle/>
          <a:p>
            <a:pPr algn="r" rtl="1"/>
            <a:r>
              <a:rPr lang="he-IL" sz="4000" dirty="0">
                <a:solidFill>
                  <a:srgbClr val="FFFFFF"/>
                </a:solidFill>
              </a:rPr>
              <a:t>ספירת מלאי</a:t>
            </a:r>
          </a:p>
        </p:txBody>
      </p:sp>
      <p:sp>
        <p:nvSpPr>
          <p:cNvPr id="3" name="Content Placeholder 2">
            <a:extLst>
              <a:ext uri="{FF2B5EF4-FFF2-40B4-BE49-F238E27FC236}">
                <a16:creationId xmlns:a16="http://schemas.microsoft.com/office/drawing/2014/main" id="{A937B339-7E6E-4D34-B917-380932A3ECEB}"/>
              </a:ext>
            </a:extLst>
          </p:cNvPr>
          <p:cNvSpPr>
            <a:spLocks noGrp="1"/>
          </p:cNvSpPr>
          <p:nvPr>
            <p:ph idx="1"/>
          </p:nvPr>
        </p:nvSpPr>
        <p:spPr>
          <a:xfrm>
            <a:off x="-81346" y="1431843"/>
            <a:ext cx="12344400" cy="5498809"/>
          </a:xfrm>
          <a:solidFill>
            <a:schemeClr val="bg1"/>
          </a:solidFill>
          <a:ln>
            <a:solidFill>
              <a:schemeClr val="bg1"/>
            </a:solidFill>
          </a:ln>
        </p:spPr>
        <p:txBody>
          <a:bodyPr anchor="ctr">
            <a:normAutofit/>
          </a:bodyPr>
          <a:lstStyle/>
          <a:p>
            <a:pPr algn="r" rtl="1"/>
            <a:r>
              <a:rPr lang="he-IL" sz="3200" dirty="0">
                <a:cs typeface="+mj-cs"/>
              </a:rPr>
              <a:t>מספר המקררים בבית שלנו___ מספר המקררים והמקפיאים בבית ההורים    ____</a:t>
            </a:r>
          </a:p>
          <a:p>
            <a:pPr algn="r" rtl="1"/>
            <a:r>
              <a:rPr lang="he-IL" sz="3200" dirty="0">
                <a:cs typeface="+mj-cs"/>
              </a:rPr>
              <a:t>הטמפרטורה שאנחנו מכבסים את הכביסה ____ ההמלצה על אבקת הכביסה ____</a:t>
            </a:r>
          </a:p>
          <a:p>
            <a:pPr algn="r" rtl="1"/>
            <a:r>
              <a:rPr lang="he-IL" sz="3200" dirty="0">
                <a:cs typeface="+mj-cs"/>
              </a:rPr>
              <a:t>שיטת חימום המים חשמל / שמש/ גז ______ במידה ומחממים בגז – מהו חשבון הגג השנתי במונחי קוב גז _____ מונחי קילוגרם גז ____ ובעלות שנתית  _____ </a:t>
            </a:r>
          </a:p>
          <a:p>
            <a:pPr algn="r" rtl="1"/>
            <a:r>
              <a:rPr lang="he-IL" sz="3200" dirty="0">
                <a:cs typeface="+mj-cs"/>
              </a:rPr>
              <a:t>שיטת חימום הבית – מזגן – מפזרי חום – תנור גז – תנור סולר – הסקה מרכזית</a:t>
            </a:r>
          </a:p>
          <a:p>
            <a:pPr algn="r" rtl="1"/>
            <a:r>
              <a:rPr lang="he-IL" sz="3200" dirty="0">
                <a:cs typeface="+mj-cs"/>
              </a:rPr>
              <a:t>שעת הדלקת האור בבית – על הבוקר – מחזרה מעבודה – משעת שקיעה   ______</a:t>
            </a:r>
          </a:p>
          <a:p>
            <a:pPr algn="r" rtl="1"/>
            <a:r>
              <a:rPr lang="he-IL" sz="3200" dirty="0">
                <a:cs typeface="+mj-cs"/>
              </a:rPr>
              <a:t>שיטת יבוש הכביסה – יבשן – מעמד ליבוש כביסה – חבל כביסה בחוץ    ______</a:t>
            </a:r>
          </a:p>
          <a:p>
            <a:pPr algn="r" rtl="1"/>
            <a:r>
              <a:rPr lang="he-IL" sz="3200" dirty="0">
                <a:cs typeface="+mj-cs"/>
              </a:rPr>
              <a:t>מספר נורות הליבון, </a:t>
            </a:r>
            <a:r>
              <a:rPr lang="he-IL" sz="3200" dirty="0" err="1">
                <a:cs typeface="+mj-cs"/>
              </a:rPr>
              <a:t>קוארץ</a:t>
            </a:r>
            <a:r>
              <a:rPr lang="he-IL" sz="3200" dirty="0">
                <a:cs typeface="+mj-cs"/>
              </a:rPr>
              <a:t>, הלוגן,  </a:t>
            </a:r>
            <a:r>
              <a:rPr lang="he-IL" sz="3200" dirty="0" err="1">
                <a:cs typeface="+mj-cs"/>
              </a:rPr>
              <a:t>דקרויקה</a:t>
            </a:r>
            <a:r>
              <a:rPr lang="he-IL" sz="3200" dirty="0">
                <a:cs typeface="+mj-cs"/>
              </a:rPr>
              <a:t> בבית – נורות בעלות חוט להט ____</a:t>
            </a:r>
          </a:p>
        </p:txBody>
      </p:sp>
    </p:spTree>
    <p:extLst>
      <p:ext uri="{BB962C8B-B14F-4D97-AF65-F5344CB8AC3E}">
        <p14:creationId xmlns:p14="http://schemas.microsoft.com/office/powerpoint/2010/main" val="2716183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E357B-C1A7-B93B-9B78-98B2689012BD}"/>
              </a:ext>
            </a:extLst>
          </p:cNvPr>
          <p:cNvSpPr>
            <a:spLocks noGrp="1"/>
          </p:cNvSpPr>
          <p:nvPr>
            <p:ph type="title"/>
          </p:nvPr>
        </p:nvSpPr>
        <p:spPr>
          <a:xfrm>
            <a:off x="838200" y="365125"/>
            <a:ext cx="7685690" cy="1325563"/>
          </a:xfrm>
        </p:spPr>
        <p:txBody>
          <a:bodyPr/>
          <a:lstStyle/>
          <a:p>
            <a:r>
              <a:rPr lang="he-IL" dirty="0"/>
              <a:t>מדדי אנרגיה בסיסיים</a:t>
            </a:r>
            <a:endParaRPr lang="en-IL" dirty="0"/>
          </a:p>
        </p:txBody>
      </p:sp>
      <p:pic>
        <p:nvPicPr>
          <p:cNvPr id="4" name="Content Placeholder 4" descr="A screenshot of a table&#10;&#10;Description automatically generated">
            <a:extLst>
              <a:ext uri="{FF2B5EF4-FFF2-40B4-BE49-F238E27FC236}">
                <a16:creationId xmlns:a16="http://schemas.microsoft.com/office/drawing/2014/main" id="{639F1907-E0F5-7EAF-D95F-139600DF0E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9705" y="0"/>
            <a:ext cx="3288722" cy="7951050"/>
          </a:xfrm>
          <a:prstGeom prst="rect">
            <a:avLst/>
          </a:prstGeom>
        </p:spPr>
      </p:pic>
      <p:pic>
        <p:nvPicPr>
          <p:cNvPr id="6" name="Picture 5" descr="A number of numbers and symbols&#10;&#10;Description automatically generated with medium confidence">
            <a:extLst>
              <a:ext uri="{FF2B5EF4-FFF2-40B4-BE49-F238E27FC236}">
                <a16:creationId xmlns:a16="http://schemas.microsoft.com/office/drawing/2014/main" id="{D08AE01F-BECF-CA61-86D2-14C719AC44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73" y="-1"/>
            <a:ext cx="3720661" cy="6902249"/>
          </a:xfrm>
          <a:prstGeom prst="rect">
            <a:avLst/>
          </a:prstGeom>
        </p:spPr>
      </p:pic>
    </p:spTree>
    <p:extLst>
      <p:ext uri="{BB962C8B-B14F-4D97-AF65-F5344CB8AC3E}">
        <p14:creationId xmlns:p14="http://schemas.microsoft.com/office/powerpoint/2010/main" val="537565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6001" y="0"/>
            <a:ext cx="5911935" cy="684627"/>
          </a:xfrm>
        </p:spPr>
        <p:txBody>
          <a:bodyPr anchor="b">
            <a:normAutofit fontScale="90000"/>
          </a:bodyPr>
          <a:lstStyle/>
          <a:p>
            <a:pPr algn="r" rtl="1"/>
            <a:r>
              <a:rPr lang="he-IL" dirty="0"/>
              <a:t>עבודה עצמית לקראת מפגש 7</a:t>
            </a:r>
            <a:endParaRPr lang="en-US" dirty="0"/>
          </a:p>
        </p:txBody>
      </p:sp>
      <p:sp>
        <p:nvSpPr>
          <p:cNvPr id="3" name="Content Placeholder 2"/>
          <p:cNvSpPr>
            <a:spLocks noGrp="1"/>
          </p:cNvSpPr>
          <p:nvPr>
            <p:ph idx="1"/>
          </p:nvPr>
        </p:nvSpPr>
        <p:spPr>
          <a:xfrm>
            <a:off x="-37121" y="455040"/>
            <a:ext cx="12191999" cy="6819899"/>
          </a:xfrm>
          <a:noFill/>
        </p:spPr>
        <p:txBody>
          <a:bodyPr>
            <a:normAutofit fontScale="85000" lnSpcReduction="10000"/>
          </a:bodyPr>
          <a:lstStyle/>
          <a:p>
            <a:pPr algn="r" rtl="1">
              <a:lnSpc>
                <a:spcPct val="150000"/>
              </a:lnSpc>
            </a:pPr>
            <a:r>
              <a:rPr lang="he-IL" sz="2400" dirty="0">
                <a:cs typeface="+mj-cs"/>
              </a:rPr>
              <a:t>לבצע סקר תאורה בכל הבית  – לחקור כל מנורה האם יעילה? </a:t>
            </a:r>
          </a:p>
          <a:p>
            <a:pPr algn="r" rtl="1">
              <a:lnSpc>
                <a:spcPct val="150000"/>
              </a:lnSpc>
            </a:pPr>
            <a:r>
              <a:rPr lang="he-IL" sz="2400" dirty="0">
                <a:cs typeface="+mj-cs"/>
              </a:rPr>
              <a:t>    לחשב צריכה שנתית לפי הספק הנורה  - על כל נורה רשום הצריכה בוואט </a:t>
            </a:r>
          </a:p>
          <a:p>
            <a:pPr algn="r" rtl="1">
              <a:lnSpc>
                <a:spcPct val="150000"/>
              </a:lnSpc>
            </a:pPr>
            <a:r>
              <a:rPr lang="he-IL" sz="2400" dirty="0">
                <a:cs typeface="+mj-cs"/>
              </a:rPr>
              <a:t>– הכפלה בשעות העבודה מייצרת סיכום של הצריכה בוואט שעה </a:t>
            </a:r>
          </a:p>
          <a:p>
            <a:pPr algn="r" rtl="1">
              <a:lnSpc>
                <a:spcPct val="150000"/>
              </a:lnSpc>
            </a:pPr>
            <a:r>
              <a:rPr lang="he-IL" sz="2400" dirty="0">
                <a:cs typeface="+mj-cs"/>
              </a:rPr>
              <a:t>– חלוקה באלף מספקת את הצריכה בקווט"ש לשנה</a:t>
            </a:r>
          </a:p>
          <a:p>
            <a:pPr algn="r" rtl="1">
              <a:lnSpc>
                <a:spcPct val="150000"/>
              </a:lnSpc>
            </a:pPr>
            <a:r>
              <a:rPr lang="he-IL" sz="2400" dirty="0">
                <a:cs typeface="+mj-cs"/>
              </a:rPr>
              <a:t>ידוע עלות קווט"ש הוא חצי שקל כך שכל נורה עולה לנו בשקלים חצי מצריכת </a:t>
            </a:r>
            <a:r>
              <a:rPr lang="he-IL" sz="2400" dirty="0" err="1">
                <a:cs typeface="+mj-cs"/>
              </a:rPr>
              <a:t>הקווט"ש</a:t>
            </a:r>
            <a:r>
              <a:rPr lang="he-IL" sz="2400" dirty="0">
                <a:cs typeface="+mj-cs"/>
              </a:rPr>
              <a:t> לשנה. </a:t>
            </a:r>
          </a:p>
          <a:p>
            <a:pPr algn="r" rtl="1">
              <a:lnSpc>
                <a:spcPct val="150000"/>
              </a:lnSpc>
            </a:pPr>
            <a:r>
              <a:rPr lang="he-IL" sz="2400" dirty="0">
                <a:cs typeface="+mj-cs"/>
              </a:rPr>
              <a:t>לדוגמה נורת ליבון:  של מאה וואט שעובדת כל יום שלוש שעות תצרוך בשנה 100 קווט"ש</a:t>
            </a:r>
          </a:p>
          <a:p>
            <a:pPr algn="r" rtl="1">
              <a:lnSpc>
                <a:spcPct val="150000"/>
              </a:lnSpc>
            </a:pPr>
            <a:r>
              <a:rPr lang="he-IL" sz="2400" dirty="0">
                <a:cs typeface="+mj-cs"/>
              </a:rPr>
              <a:t>ותייצר חשבון חשמל של 50 שקל לשנה</a:t>
            </a:r>
          </a:p>
          <a:p>
            <a:pPr algn="r" rtl="1">
              <a:lnSpc>
                <a:spcPct val="150000"/>
              </a:lnSpc>
            </a:pPr>
            <a:r>
              <a:rPr lang="he-IL" sz="2400" dirty="0">
                <a:cs typeface="+mj-cs"/>
              </a:rPr>
              <a:t>האם אפקטיבית? להתבונן על צריכה למ"ר ועל גוון התאורה</a:t>
            </a:r>
          </a:p>
          <a:p>
            <a:pPr algn="r" rtl="1">
              <a:lnSpc>
                <a:spcPct val="150000"/>
              </a:lnSpc>
            </a:pPr>
            <a:r>
              <a:rPr lang="he-IL" sz="2400" dirty="0">
                <a:cs typeface="+mj-cs"/>
              </a:rPr>
              <a:t>לחשב צריכת חשמל בוואט למטר מרובע בבית שאותה הנורה מאירה</a:t>
            </a:r>
          </a:p>
          <a:p>
            <a:pPr algn="r" rtl="1">
              <a:lnSpc>
                <a:spcPct val="150000"/>
              </a:lnSpc>
            </a:pPr>
            <a:r>
              <a:rPr lang="he-IL" sz="2400" dirty="0">
                <a:cs typeface="+mj-cs"/>
              </a:rPr>
              <a:t>הנתונים מופיעים בתמונה משמאל  עד 3 וואט למטר מרובע יעיל </a:t>
            </a:r>
            <a:r>
              <a:rPr lang="en-US" sz="3200" dirty="0">
                <a:solidFill>
                  <a:srgbClr val="00B050"/>
                </a:solidFill>
                <a:cs typeface="+mj-cs"/>
              </a:rPr>
              <a:t>A</a:t>
            </a:r>
            <a:endParaRPr lang="he-IL" sz="3200" dirty="0">
              <a:solidFill>
                <a:srgbClr val="00B050"/>
              </a:solidFill>
              <a:cs typeface="+mj-cs"/>
            </a:endParaRPr>
          </a:p>
          <a:p>
            <a:pPr algn="r" rtl="1">
              <a:lnSpc>
                <a:spcPct val="150000"/>
              </a:lnSpc>
            </a:pPr>
            <a:r>
              <a:rPr lang="he-IL" sz="2400" dirty="0">
                <a:cs typeface="+mj-cs"/>
              </a:rPr>
              <a:t>– מעל 15 וואט למטר מרובע שטח בית מואר </a:t>
            </a:r>
            <a:r>
              <a:rPr lang="he-IL" sz="2400" dirty="0">
                <a:cs typeface="+mj-cs"/>
                <a:sym typeface="Wingdings" panose="05000000000000000000" pitchFamily="2" charset="2"/>
              </a:rPr>
              <a:t> </a:t>
            </a:r>
            <a:r>
              <a:rPr lang="he-IL" sz="2400" dirty="0">
                <a:cs typeface="+mj-cs"/>
              </a:rPr>
              <a:t>להחליף עוד היום</a:t>
            </a:r>
          </a:p>
          <a:p>
            <a:pPr algn="r" rtl="1">
              <a:lnSpc>
                <a:spcPct val="150000"/>
              </a:lnSpc>
            </a:pPr>
            <a:r>
              <a:rPr lang="he-IL" sz="2400" dirty="0">
                <a:cs typeface="+mj-cs"/>
              </a:rPr>
              <a:t>             להכין תוכנית להתייעלות בתאורה בכל הבית - כולל חישוב החזר השקעה מבוסס על נתוני אמת   </a:t>
            </a:r>
          </a:p>
          <a:p>
            <a:pPr algn="r" rtl="1">
              <a:lnSpc>
                <a:spcPct val="150000"/>
              </a:lnSpc>
            </a:pPr>
            <a:endParaRPr lang="he-IL" sz="2400" dirty="0">
              <a:cs typeface="+mj-cs"/>
            </a:endParaRPr>
          </a:p>
        </p:txBody>
      </p:sp>
      <p:pic>
        <p:nvPicPr>
          <p:cNvPr id="6" name="Picture 5">
            <a:extLst>
              <a:ext uri="{FF2B5EF4-FFF2-40B4-BE49-F238E27FC236}">
                <a16:creationId xmlns:a16="http://schemas.microsoft.com/office/drawing/2014/main" id="{E0BD1046-0018-4057-A103-EF1D670906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6464">
            <a:off x="701429" y="2825359"/>
            <a:ext cx="5297393" cy="4143615"/>
          </a:xfrm>
          <a:prstGeom prst="rect">
            <a:avLst/>
          </a:prstGeom>
        </p:spPr>
      </p:pic>
      <p:sp>
        <p:nvSpPr>
          <p:cNvPr id="4" name="TextBox 3">
            <a:extLst>
              <a:ext uri="{FF2B5EF4-FFF2-40B4-BE49-F238E27FC236}">
                <a16:creationId xmlns:a16="http://schemas.microsoft.com/office/drawing/2014/main" id="{1239A2C8-4A53-4524-84E0-368450D2F0FE}"/>
              </a:ext>
            </a:extLst>
          </p:cNvPr>
          <p:cNvSpPr txBox="1"/>
          <p:nvPr/>
        </p:nvSpPr>
        <p:spPr>
          <a:xfrm>
            <a:off x="94272" y="2863530"/>
            <a:ext cx="1285719" cy="3539430"/>
          </a:xfrm>
          <a:prstGeom prst="rect">
            <a:avLst/>
          </a:prstGeom>
          <a:noFill/>
        </p:spPr>
        <p:txBody>
          <a:bodyPr wrap="square" rtlCol="1">
            <a:spAutoFit/>
          </a:bodyPr>
          <a:lstStyle/>
          <a:p>
            <a:pPr algn="r"/>
            <a:r>
              <a:rPr lang="he-IL" sz="3200" dirty="0">
                <a:solidFill>
                  <a:srgbClr val="FF0000"/>
                </a:solidFill>
              </a:rPr>
              <a:t>3</a:t>
            </a:r>
          </a:p>
          <a:p>
            <a:pPr algn="r"/>
            <a:r>
              <a:rPr lang="he-IL" sz="3200" dirty="0">
                <a:solidFill>
                  <a:srgbClr val="FF0000"/>
                </a:solidFill>
              </a:rPr>
              <a:t>6</a:t>
            </a:r>
          </a:p>
          <a:p>
            <a:pPr algn="r"/>
            <a:r>
              <a:rPr lang="he-IL" sz="3200" dirty="0">
                <a:solidFill>
                  <a:srgbClr val="FF0000"/>
                </a:solidFill>
              </a:rPr>
              <a:t>9</a:t>
            </a:r>
          </a:p>
          <a:p>
            <a:pPr algn="r"/>
            <a:r>
              <a:rPr lang="he-IL" sz="3200" dirty="0">
                <a:solidFill>
                  <a:srgbClr val="FF0000"/>
                </a:solidFill>
              </a:rPr>
              <a:t>12</a:t>
            </a:r>
          </a:p>
          <a:p>
            <a:pPr algn="r"/>
            <a:r>
              <a:rPr lang="he-IL" sz="3200" dirty="0">
                <a:solidFill>
                  <a:srgbClr val="FF0000"/>
                </a:solidFill>
              </a:rPr>
              <a:t>15</a:t>
            </a:r>
          </a:p>
          <a:p>
            <a:pPr algn="r"/>
            <a:r>
              <a:rPr lang="he-IL" sz="3200" dirty="0">
                <a:solidFill>
                  <a:srgbClr val="FF0000"/>
                </a:solidFill>
              </a:rPr>
              <a:t>18</a:t>
            </a:r>
          </a:p>
          <a:p>
            <a:pPr algn="r"/>
            <a:r>
              <a:rPr lang="he-IL" sz="3200" dirty="0">
                <a:solidFill>
                  <a:srgbClr val="FF0000"/>
                </a:solidFill>
              </a:rPr>
              <a:t>21</a:t>
            </a:r>
          </a:p>
        </p:txBody>
      </p:sp>
      <p:pic>
        <p:nvPicPr>
          <p:cNvPr id="10" name="Picture 9">
            <a:extLst>
              <a:ext uri="{FF2B5EF4-FFF2-40B4-BE49-F238E27FC236}">
                <a16:creationId xmlns:a16="http://schemas.microsoft.com/office/drawing/2014/main" id="{26FACAB1-E7F7-49D4-8757-DE6B41EE447A}"/>
              </a:ext>
            </a:extLst>
          </p:cNvPr>
          <p:cNvPicPr>
            <a:picLocks noChangeAspect="1"/>
          </p:cNvPicPr>
          <p:nvPr/>
        </p:nvPicPr>
        <p:blipFill>
          <a:blip r:embed="rId3"/>
          <a:stretch>
            <a:fillRect/>
          </a:stretch>
        </p:blipFill>
        <p:spPr>
          <a:xfrm>
            <a:off x="85968" y="0"/>
            <a:ext cx="1990725" cy="1924051"/>
          </a:xfrm>
          <a:prstGeom prst="ellipse">
            <a:avLst/>
          </a:prstGeom>
          <a:ln>
            <a:noFill/>
          </a:ln>
          <a:effectLst>
            <a:softEdge rad="112500"/>
          </a:effectLst>
        </p:spPr>
      </p:pic>
      <p:sp>
        <p:nvSpPr>
          <p:cNvPr id="11" name="TextBox 10">
            <a:extLst>
              <a:ext uri="{FF2B5EF4-FFF2-40B4-BE49-F238E27FC236}">
                <a16:creationId xmlns:a16="http://schemas.microsoft.com/office/drawing/2014/main" id="{C7252206-22D2-48A8-99BC-917A7FB1B301}"/>
              </a:ext>
            </a:extLst>
          </p:cNvPr>
          <p:cNvSpPr txBox="1"/>
          <p:nvPr/>
        </p:nvSpPr>
        <p:spPr>
          <a:xfrm>
            <a:off x="85968" y="1991073"/>
            <a:ext cx="5021729" cy="461665"/>
          </a:xfrm>
          <a:prstGeom prst="rect">
            <a:avLst/>
          </a:prstGeom>
          <a:solidFill>
            <a:schemeClr val="bg2"/>
          </a:solidFill>
        </p:spPr>
        <p:txBody>
          <a:bodyPr wrap="square" rtlCol="1">
            <a:spAutoFit/>
          </a:bodyPr>
          <a:lstStyle/>
          <a:p>
            <a:pPr algn="ctr"/>
            <a:r>
              <a:rPr lang="he-IL" sz="2400" dirty="0">
                <a:solidFill>
                  <a:srgbClr val="FF0000"/>
                </a:solidFill>
                <a:highlight>
                  <a:srgbClr val="FFFF00"/>
                </a:highlight>
                <a:cs typeface="+mj-cs"/>
              </a:rPr>
              <a:t>       צריכת חשמל בתאורה במונחי וואט למ"ר</a:t>
            </a:r>
          </a:p>
        </p:txBody>
      </p:sp>
    </p:spTree>
    <p:extLst>
      <p:ext uri="{BB962C8B-B14F-4D97-AF65-F5344CB8AC3E}">
        <p14:creationId xmlns:p14="http://schemas.microsoft.com/office/powerpoint/2010/main" val="2030294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8D2E2311-5E17-4EAF-9186-73E8CF27DC9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76" b="2"/>
          <a:stretch/>
        </p:blipFill>
        <p:spPr>
          <a:xfrm>
            <a:off x="-28280" y="2"/>
            <a:ext cx="3962400" cy="6880167"/>
          </a:xfrm>
          <a:prstGeom prst="rect">
            <a:avLst/>
          </a:prstGeom>
          <a:effectLst/>
        </p:spPr>
      </p:pic>
      <p:sp>
        <p:nvSpPr>
          <p:cNvPr id="2" name="Title 1">
            <a:extLst>
              <a:ext uri="{FF2B5EF4-FFF2-40B4-BE49-F238E27FC236}">
                <a16:creationId xmlns:a16="http://schemas.microsoft.com/office/drawing/2014/main" id="{71CF0A0B-80B2-43E7-BB96-3B3B3130D523}"/>
              </a:ext>
            </a:extLst>
          </p:cNvPr>
          <p:cNvSpPr>
            <a:spLocks noGrp="1"/>
          </p:cNvSpPr>
          <p:nvPr>
            <p:ph type="title"/>
          </p:nvPr>
        </p:nvSpPr>
        <p:spPr>
          <a:xfrm>
            <a:off x="3091993" y="3886201"/>
            <a:ext cx="8604708" cy="2622767"/>
          </a:xfrm>
          <a:noFill/>
        </p:spPr>
        <p:txBody>
          <a:bodyPr spcFirstLastPara="1" vert="horz" wrap="square" lIns="68580" tIns="34291" rIns="68580" bIns="34291" numCol="1" rtlCol="0" anchor="b" anchorCtr="0" compatLnSpc="1">
            <a:prstTxWarp prst="textNoShape">
              <a:avLst/>
            </a:prstTxWarp>
            <a:noAutofit/>
          </a:bodyPr>
          <a:lstStyle/>
          <a:p>
            <a:pPr algn="r" rtl="1" eaLnBrk="1" hangingPunct="1">
              <a:lnSpc>
                <a:spcPct val="150000"/>
              </a:lnSpc>
            </a:pPr>
            <a:r>
              <a:rPr lang="he-IL" sz="4000" dirty="0">
                <a:solidFill>
                  <a:schemeClr val="accent1"/>
                </a:solidFill>
                <a:cs typeface="+mj-cs"/>
              </a:rPr>
              <a:t>עבודה עצמית</a:t>
            </a:r>
            <a:br>
              <a:rPr lang="he-IL" sz="4000" dirty="0">
                <a:solidFill>
                  <a:schemeClr val="accent1"/>
                </a:solidFill>
                <a:cs typeface="+mj-cs"/>
              </a:rPr>
            </a:br>
            <a:r>
              <a:rPr lang="he-IL" sz="4000" dirty="0">
                <a:solidFill>
                  <a:schemeClr val="accent1"/>
                </a:solidFill>
                <a:cs typeface="+mj-cs"/>
              </a:rPr>
              <a:t>האם אנחנו כצרכנים יעילים</a:t>
            </a:r>
            <a:br>
              <a:rPr lang="he-IL" sz="4000" dirty="0">
                <a:solidFill>
                  <a:schemeClr val="accent1"/>
                </a:solidFill>
                <a:cs typeface="+mj-cs"/>
              </a:rPr>
            </a:br>
            <a:r>
              <a:rPr lang="he-IL" sz="4000" dirty="0">
                <a:solidFill>
                  <a:schemeClr val="accent1"/>
                </a:solidFill>
                <a:cs typeface="+mj-cs"/>
              </a:rPr>
              <a:t>מומלץ לאתר את חשבון החשמל האחרון ולחשב </a:t>
            </a:r>
            <a:br>
              <a:rPr lang="he-IL" sz="4000" dirty="0">
                <a:solidFill>
                  <a:schemeClr val="accent1"/>
                </a:solidFill>
                <a:cs typeface="+mj-cs"/>
              </a:rPr>
            </a:br>
            <a:r>
              <a:rPr lang="he-IL" sz="4000" dirty="0">
                <a:solidFill>
                  <a:schemeClr val="accent1"/>
                </a:solidFill>
                <a:cs typeface="+mj-cs"/>
              </a:rPr>
              <a:t>צריכת החשמל השנתית לכל מ"ר בדירה  שלנו </a:t>
            </a:r>
            <a:br>
              <a:rPr lang="he-IL" sz="4000" dirty="0">
                <a:solidFill>
                  <a:schemeClr val="accent1"/>
                </a:solidFill>
                <a:cs typeface="+mj-cs"/>
              </a:rPr>
            </a:br>
            <a:r>
              <a:rPr lang="he-IL" sz="4000" dirty="0">
                <a:solidFill>
                  <a:schemeClr val="accent1"/>
                </a:solidFill>
                <a:cs typeface="+mj-cs"/>
              </a:rPr>
              <a:t>- על ידי איתור הצריכה השנתית מחשבונות החשמל חלקי שטח הדירה = התוצאה</a:t>
            </a:r>
            <a:br>
              <a:rPr lang="he-IL" sz="4000" dirty="0">
                <a:solidFill>
                  <a:schemeClr val="accent1"/>
                </a:solidFill>
                <a:cs typeface="+mj-cs"/>
              </a:rPr>
            </a:br>
            <a:r>
              <a:rPr lang="he-IL" sz="4000" dirty="0">
                <a:solidFill>
                  <a:schemeClr val="accent1"/>
                </a:solidFill>
                <a:cs typeface="+mj-cs"/>
              </a:rPr>
              <a:t>לפי המדד שמפורסם כאן </a:t>
            </a:r>
            <a:r>
              <a:rPr lang="he-IL" sz="4000" dirty="0">
                <a:solidFill>
                  <a:schemeClr val="accent1"/>
                </a:solidFill>
                <a:cs typeface="+mj-cs"/>
                <a:sym typeface="Wingdings" panose="05000000000000000000" pitchFamily="2" charset="2"/>
              </a:rPr>
              <a:t></a:t>
            </a:r>
            <a:endParaRPr lang="en-US" sz="4000" dirty="0">
              <a:solidFill>
                <a:schemeClr val="accent1"/>
              </a:solidFill>
              <a:cs typeface="+mj-cs"/>
            </a:endParaRPr>
          </a:p>
        </p:txBody>
      </p:sp>
    </p:spTree>
    <p:extLst>
      <p:ext uri="{BB962C8B-B14F-4D97-AF65-F5344CB8AC3E}">
        <p14:creationId xmlns:p14="http://schemas.microsoft.com/office/powerpoint/2010/main" val="4233105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7E2AA-60C1-4ECB-A1A8-230CF305128E}"/>
              </a:ext>
            </a:extLst>
          </p:cNvPr>
          <p:cNvSpPr>
            <a:spLocks noGrp="1"/>
          </p:cNvSpPr>
          <p:nvPr>
            <p:ph type="title"/>
          </p:nvPr>
        </p:nvSpPr>
        <p:spPr>
          <a:xfrm>
            <a:off x="1147440" y="0"/>
            <a:ext cx="10515600" cy="1325563"/>
          </a:xfrm>
        </p:spPr>
        <p:txBody>
          <a:bodyPr/>
          <a:lstStyle/>
          <a:p>
            <a:r>
              <a:rPr lang="he-IL" dirty="0">
                <a:solidFill>
                  <a:schemeClr val="accent1"/>
                </a:solidFill>
              </a:rPr>
              <a:t>רישום צריכת האנרגיה  -   בית משפחת _________ </a:t>
            </a:r>
          </a:p>
        </p:txBody>
      </p:sp>
      <p:graphicFrame>
        <p:nvGraphicFramePr>
          <p:cNvPr id="4" name="Table 4">
            <a:extLst>
              <a:ext uri="{FF2B5EF4-FFF2-40B4-BE49-F238E27FC236}">
                <a16:creationId xmlns:a16="http://schemas.microsoft.com/office/drawing/2014/main" id="{C4676900-C6C8-413B-B0E5-F8340DDE6505}"/>
              </a:ext>
            </a:extLst>
          </p:cNvPr>
          <p:cNvGraphicFramePr>
            <a:graphicFrameLocks noGrp="1"/>
          </p:cNvGraphicFramePr>
          <p:nvPr>
            <p:ph idx="1"/>
          </p:nvPr>
        </p:nvGraphicFramePr>
        <p:xfrm>
          <a:off x="228596" y="963228"/>
          <a:ext cx="11434444" cy="5944248"/>
        </p:xfrm>
        <a:graphic>
          <a:graphicData uri="http://schemas.openxmlformats.org/drawingml/2006/table">
            <a:tbl>
              <a:tblPr rtl="1" firstRow="1" bandRow="1">
                <a:tableStyleId>{5C22544A-7EE6-4342-B048-85BDC9FD1C3A}</a:tableStyleId>
              </a:tblPr>
              <a:tblGrid>
                <a:gridCol w="2858611">
                  <a:extLst>
                    <a:ext uri="{9D8B030D-6E8A-4147-A177-3AD203B41FA5}">
                      <a16:colId xmlns:a16="http://schemas.microsoft.com/office/drawing/2014/main" val="3923325917"/>
                    </a:ext>
                  </a:extLst>
                </a:gridCol>
                <a:gridCol w="2858611">
                  <a:extLst>
                    <a:ext uri="{9D8B030D-6E8A-4147-A177-3AD203B41FA5}">
                      <a16:colId xmlns:a16="http://schemas.microsoft.com/office/drawing/2014/main" val="3313908002"/>
                    </a:ext>
                  </a:extLst>
                </a:gridCol>
                <a:gridCol w="2858611">
                  <a:extLst>
                    <a:ext uri="{9D8B030D-6E8A-4147-A177-3AD203B41FA5}">
                      <a16:colId xmlns:a16="http://schemas.microsoft.com/office/drawing/2014/main" val="1385353736"/>
                    </a:ext>
                  </a:extLst>
                </a:gridCol>
                <a:gridCol w="2858611">
                  <a:extLst>
                    <a:ext uri="{9D8B030D-6E8A-4147-A177-3AD203B41FA5}">
                      <a16:colId xmlns:a16="http://schemas.microsoft.com/office/drawing/2014/main" val="332917418"/>
                    </a:ext>
                  </a:extLst>
                </a:gridCol>
              </a:tblGrid>
              <a:tr h="453444">
                <a:tc>
                  <a:txBody>
                    <a:bodyPr/>
                    <a:lstStyle/>
                    <a:p>
                      <a:pPr algn="ctr" rtl="1"/>
                      <a:r>
                        <a:rPr lang="he-IL" sz="2100" dirty="0"/>
                        <a:t>תאריך ושעה</a:t>
                      </a:r>
                    </a:p>
                  </a:txBody>
                  <a:tcPr/>
                </a:tc>
                <a:tc>
                  <a:txBody>
                    <a:bodyPr/>
                    <a:lstStyle/>
                    <a:p>
                      <a:pPr algn="ctr" rtl="1"/>
                      <a:r>
                        <a:rPr lang="he-IL" sz="2100" dirty="0"/>
                        <a:t>מונה חשמל </a:t>
                      </a:r>
                    </a:p>
                  </a:txBody>
                  <a:tcPr/>
                </a:tc>
                <a:tc>
                  <a:txBody>
                    <a:bodyPr/>
                    <a:lstStyle/>
                    <a:p>
                      <a:pPr algn="ctr" rtl="1"/>
                      <a:r>
                        <a:rPr lang="he-IL" sz="2100" dirty="0"/>
                        <a:t>מונה מים</a:t>
                      </a:r>
                    </a:p>
                  </a:txBody>
                  <a:tcPr/>
                </a:tc>
                <a:tc>
                  <a:txBody>
                    <a:bodyPr/>
                    <a:lstStyle/>
                    <a:p>
                      <a:pPr algn="ctr" rtl="1"/>
                      <a:r>
                        <a:rPr lang="he-IL" sz="2100" dirty="0"/>
                        <a:t>מונה גז</a:t>
                      </a:r>
                    </a:p>
                  </a:txBody>
                  <a:tcPr/>
                </a:tc>
                <a:extLst>
                  <a:ext uri="{0D108BD9-81ED-4DB2-BD59-A6C34878D82A}">
                    <a16:rowId xmlns:a16="http://schemas.microsoft.com/office/drawing/2014/main" val="4268520690"/>
                  </a:ext>
                </a:extLst>
              </a:tr>
              <a:tr h="453444">
                <a:tc>
                  <a:txBody>
                    <a:bodyPr/>
                    <a:lstStyle/>
                    <a:p>
                      <a:pPr algn="ctr" rtl="1"/>
                      <a:endParaRPr lang="he-IL" sz="2100" dirty="0">
                        <a:highlight>
                          <a:srgbClr val="FFFF00"/>
                        </a:highlight>
                      </a:endParaRPr>
                    </a:p>
                  </a:txBody>
                  <a:tcPr/>
                </a:tc>
                <a:tc>
                  <a:txBody>
                    <a:bodyPr/>
                    <a:lstStyle/>
                    <a:p>
                      <a:pPr algn="ctr" rtl="1"/>
                      <a:endParaRPr lang="he-IL" sz="2100" dirty="0">
                        <a:highlight>
                          <a:srgbClr val="FFFF00"/>
                        </a:highlight>
                      </a:endParaRPr>
                    </a:p>
                  </a:txBody>
                  <a:tcPr/>
                </a:tc>
                <a:tc>
                  <a:txBody>
                    <a:bodyPr/>
                    <a:lstStyle/>
                    <a:p>
                      <a:pPr algn="ctr" rtl="1"/>
                      <a:endParaRPr lang="he-IL" sz="2100" dirty="0">
                        <a:highlight>
                          <a:srgbClr val="FFFF00"/>
                        </a:highlight>
                      </a:endParaRPr>
                    </a:p>
                  </a:txBody>
                  <a:tcPr/>
                </a:tc>
                <a:tc>
                  <a:txBody>
                    <a:bodyPr/>
                    <a:lstStyle/>
                    <a:p>
                      <a:pPr algn="ctr" rtl="1"/>
                      <a:endParaRPr lang="he-IL" sz="2100" dirty="0">
                        <a:highlight>
                          <a:srgbClr val="FFFF00"/>
                        </a:highlight>
                      </a:endParaRPr>
                    </a:p>
                  </a:txBody>
                  <a:tcPr/>
                </a:tc>
                <a:extLst>
                  <a:ext uri="{0D108BD9-81ED-4DB2-BD59-A6C34878D82A}">
                    <a16:rowId xmlns:a16="http://schemas.microsoft.com/office/drawing/2014/main" val="1164431323"/>
                  </a:ext>
                </a:extLst>
              </a:tr>
              <a:tr h="453444">
                <a:tc>
                  <a:txBody>
                    <a:bodyPr/>
                    <a:lstStyle/>
                    <a:p>
                      <a:pPr algn="ctr" rtl="1"/>
                      <a:endParaRPr lang="he-IL" sz="2100" dirty="0">
                        <a:highlight>
                          <a:srgbClr val="FFFF00"/>
                        </a:highlight>
                      </a:endParaRPr>
                    </a:p>
                  </a:txBody>
                  <a:tcPr/>
                </a:tc>
                <a:tc>
                  <a:txBody>
                    <a:bodyPr/>
                    <a:lstStyle/>
                    <a:p>
                      <a:pPr algn="ctr" rtl="1"/>
                      <a:endParaRPr lang="he-IL" sz="2100">
                        <a:highlight>
                          <a:srgbClr val="FFFF00"/>
                        </a:highlight>
                      </a:endParaRPr>
                    </a:p>
                  </a:txBody>
                  <a:tcPr/>
                </a:tc>
                <a:tc>
                  <a:txBody>
                    <a:bodyPr/>
                    <a:lstStyle/>
                    <a:p>
                      <a:pPr algn="ctr" rtl="1"/>
                      <a:endParaRPr lang="he-IL" sz="2100">
                        <a:highlight>
                          <a:srgbClr val="FFFF00"/>
                        </a:highlight>
                      </a:endParaRPr>
                    </a:p>
                  </a:txBody>
                  <a:tcPr/>
                </a:tc>
                <a:tc>
                  <a:txBody>
                    <a:bodyPr/>
                    <a:lstStyle/>
                    <a:p>
                      <a:pPr algn="ctr" rtl="1"/>
                      <a:endParaRPr lang="he-IL" sz="2100">
                        <a:highlight>
                          <a:srgbClr val="FFFF00"/>
                        </a:highlight>
                      </a:endParaRPr>
                    </a:p>
                  </a:txBody>
                  <a:tcPr/>
                </a:tc>
                <a:extLst>
                  <a:ext uri="{0D108BD9-81ED-4DB2-BD59-A6C34878D82A}">
                    <a16:rowId xmlns:a16="http://schemas.microsoft.com/office/drawing/2014/main" val="2162287273"/>
                  </a:ext>
                </a:extLst>
              </a:tr>
              <a:tr h="453444">
                <a:tc>
                  <a:txBody>
                    <a:bodyPr/>
                    <a:lstStyle/>
                    <a:p>
                      <a:pPr algn="ctr" rtl="1"/>
                      <a:endParaRPr lang="he-IL" sz="2100" dirty="0">
                        <a:highlight>
                          <a:srgbClr val="FFFF00"/>
                        </a:highlight>
                      </a:endParaRPr>
                    </a:p>
                  </a:txBody>
                  <a:tcPr/>
                </a:tc>
                <a:tc>
                  <a:txBody>
                    <a:bodyPr/>
                    <a:lstStyle/>
                    <a:p>
                      <a:pPr algn="ctr" rtl="1"/>
                      <a:endParaRPr lang="he-IL" sz="2100">
                        <a:highlight>
                          <a:srgbClr val="FFFF00"/>
                        </a:highlight>
                      </a:endParaRPr>
                    </a:p>
                  </a:txBody>
                  <a:tcPr/>
                </a:tc>
                <a:tc>
                  <a:txBody>
                    <a:bodyPr/>
                    <a:lstStyle/>
                    <a:p>
                      <a:pPr algn="ctr" rtl="1"/>
                      <a:endParaRPr lang="he-IL" sz="2100">
                        <a:highlight>
                          <a:srgbClr val="FFFF00"/>
                        </a:highlight>
                      </a:endParaRPr>
                    </a:p>
                  </a:txBody>
                  <a:tcPr/>
                </a:tc>
                <a:tc>
                  <a:txBody>
                    <a:bodyPr/>
                    <a:lstStyle/>
                    <a:p>
                      <a:pPr algn="ctr" rtl="1"/>
                      <a:endParaRPr lang="he-IL" sz="2100">
                        <a:highlight>
                          <a:srgbClr val="FFFF00"/>
                        </a:highlight>
                      </a:endParaRPr>
                    </a:p>
                  </a:txBody>
                  <a:tcPr/>
                </a:tc>
                <a:extLst>
                  <a:ext uri="{0D108BD9-81ED-4DB2-BD59-A6C34878D82A}">
                    <a16:rowId xmlns:a16="http://schemas.microsoft.com/office/drawing/2014/main" val="169690630"/>
                  </a:ext>
                </a:extLst>
              </a:tr>
              <a:tr h="453444">
                <a:tc>
                  <a:txBody>
                    <a:bodyPr/>
                    <a:lstStyle/>
                    <a:p>
                      <a:pPr algn="ctr" rtl="1"/>
                      <a:endParaRPr lang="he-IL" sz="2100" dirty="0">
                        <a:highlight>
                          <a:srgbClr val="FFFF00"/>
                        </a:highlight>
                      </a:endParaRPr>
                    </a:p>
                  </a:txBody>
                  <a:tcPr/>
                </a:tc>
                <a:tc>
                  <a:txBody>
                    <a:bodyPr/>
                    <a:lstStyle/>
                    <a:p>
                      <a:pPr algn="ctr" rtl="1"/>
                      <a:endParaRPr lang="he-IL" sz="2100">
                        <a:highlight>
                          <a:srgbClr val="FFFF00"/>
                        </a:highlight>
                      </a:endParaRPr>
                    </a:p>
                  </a:txBody>
                  <a:tcPr/>
                </a:tc>
                <a:tc>
                  <a:txBody>
                    <a:bodyPr/>
                    <a:lstStyle/>
                    <a:p>
                      <a:pPr algn="ctr" rtl="1"/>
                      <a:endParaRPr lang="he-IL" sz="2100">
                        <a:highlight>
                          <a:srgbClr val="FFFF00"/>
                        </a:highlight>
                      </a:endParaRPr>
                    </a:p>
                  </a:txBody>
                  <a:tcPr/>
                </a:tc>
                <a:tc>
                  <a:txBody>
                    <a:bodyPr/>
                    <a:lstStyle/>
                    <a:p>
                      <a:pPr algn="ctr" rtl="1"/>
                      <a:endParaRPr lang="he-IL" sz="2100">
                        <a:highlight>
                          <a:srgbClr val="FFFF00"/>
                        </a:highlight>
                      </a:endParaRPr>
                    </a:p>
                  </a:txBody>
                  <a:tcPr/>
                </a:tc>
                <a:extLst>
                  <a:ext uri="{0D108BD9-81ED-4DB2-BD59-A6C34878D82A}">
                    <a16:rowId xmlns:a16="http://schemas.microsoft.com/office/drawing/2014/main" val="509535011"/>
                  </a:ext>
                </a:extLst>
              </a:tr>
              <a:tr h="453444">
                <a:tc>
                  <a:txBody>
                    <a:bodyPr/>
                    <a:lstStyle/>
                    <a:p>
                      <a:pPr algn="ctr" rtl="1"/>
                      <a:endParaRPr lang="he-IL" sz="2100" dirty="0">
                        <a:highlight>
                          <a:srgbClr val="FFFF00"/>
                        </a:highlight>
                      </a:endParaRPr>
                    </a:p>
                  </a:txBody>
                  <a:tcPr/>
                </a:tc>
                <a:tc>
                  <a:txBody>
                    <a:bodyPr/>
                    <a:lstStyle/>
                    <a:p>
                      <a:pPr algn="ctr" rtl="1"/>
                      <a:endParaRPr lang="he-IL" sz="2100">
                        <a:highlight>
                          <a:srgbClr val="FFFF00"/>
                        </a:highlight>
                      </a:endParaRPr>
                    </a:p>
                  </a:txBody>
                  <a:tcPr/>
                </a:tc>
                <a:tc>
                  <a:txBody>
                    <a:bodyPr/>
                    <a:lstStyle/>
                    <a:p>
                      <a:pPr algn="ctr" rtl="1"/>
                      <a:endParaRPr lang="he-IL" sz="2100">
                        <a:highlight>
                          <a:srgbClr val="FFFF00"/>
                        </a:highlight>
                      </a:endParaRPr>
                    </a:p>
                  </a:txBody>
                  <a:tcPr/>
                </a:tc>
                <a:tc>
                  <a:txBody>
                    <a:bodyPr/>
                    <a:lstStyle/>
                    <a:p>
                      <a:pPr algn="ctr" rtl="1"/>
                      <a:endParaRPr lang="he-IL" sz="2100">
                        <a:highlight>
                          <a:srgbClr val="FFFF00"/>
                        </a:highlight>
                      </a:endParaRPr>
                    </a:p>
                  </a:txBody>
                  <a:tcPr/>
                </a:tc>
                <a:extLst>
                  <a:ext uri="{0D108BD9-81ED-4DB2-BD59-A6C34878D82A}">
                    <a16:rowId xmlns:a16="http://schemas.microsoft.com/office/drawing/2014/main" val="1681938366"/>
                  </a:ext>
                </a:extLst>
              </a:tr>
              <a:tr h="453444">
                <a:tc>
                  <a:txBody>
                    <a:bodyPr/>
                    <a:lstStyle/>
                    <a:p>
                      <a:pPr algn="ctr" rtl="1"/>
                      <a:endParaRPr lang="he-IL" sz="2100" dirty="0">
                        <a:highlight>
                          <a:srgbClr val="FFFF00"/>
                        </a:highlight>
                      </a:endParaRPr>
                    </a:p>
                  </a:txBody>
                  <a:tcPr/>
                </a:tc>
                <a:tc>
                  <a:txBody>
                    <a:bodyPr/>
                    <a:lstStyle/>
                    <a:p>
                      <a:pPr algn="ctr" rtl="1"/>
                      <a:endParaRPr lang="he-IL" sz="2100">
                        <a:highlight>
                          <a:srgbClr val="FFFF00"/>
                        </a:highlight>
                      </a:endParaRPr>
                    </a:p>
                  </a:txBody>
                  <a:tcPr/>
                </a:tc>
                <a:tc>
                  <a:txBody>
                    <a:bodyPr/>
                    <a:lstStyle/>
                    <a:p>
                      <a:pPr algn="ctr" rtl="1"/>
                      <a:endParaRPr lang="he-IL" sz="2100">
                        <a:highlight>
                          <a:srgbClr val="FFFF00"/>
                        </a:highlight>
                      </a:endParaRPr>
                    </a:p>
                  </a:txBody>
                  <a:tcPr/>
                </a:tc>
                <a:tc>
                  <a:txBody>
                    <a:bodyPr/>
                    <a:lstStyle/>
                    <a:p>
                      <a:pPr algn="ctr" rtl="1"/>
                      <a:endParaRPr lang="he-IL" sz="2100" dirty="0">
                        <a:highlight>
                          <a:srgbClr val="FFFF00"/>
                        </a:highlight>
                      </a:endParaRPr>
                    </a:p>
                  </a:txBody>
                  <a:tcPr/>
                </a:tc>
                <a:extLst>
                  <a:ext uri="{0D108BD9-81ED-4DB2-BD59-A6C34878D82A}">
                    <a16:rowId xmlns:a16="http://schemas.microsoft.com/office/drawing/2014/main" val="2446952559"/>
                  </a:ext>
                </a:extLst>
              </a:tr>
              <a:tr h="453444">
                <a:tc>
                  <a:txBody>
                    <a:bodyPr/>
                    <a:lstStyle/>
                    <a:p>
                      <a:pPr algn="ctr" rtl="1"/>
                      <a:endParaRPr lang="he-IL" sz="2100" dirty="0">
                        <a:highlight>
                          <a:srgbClr val="FFFF00"/>
                        </a:highlight>
                      </a:endParaRPr>
                    </a:p>
                  </a:txBody>
                  <a:tcPr/>
                </a:tc>
                <a:tc>
                  <a:txBody>
                    <a:bodyPr/>
                    <a:lstStyle/>
                    <a:p>
                      <a:pPr algn="ctr" rtl="1"/>
                      <a:endParaRPr lang="he-IL" sz="2100">
                        <a:highlight>
                          <a:srgbClr val="FFFF00"/>
                        </a:highlight>
                      </a:endParaRPr>
                    </a:p>
                  </a:txBody>
                  <a:tcPr/>
                </a:tc>
                <a:tc>
                  <a:txBody>
                    <a:bodyPr/>
                    <a:lstStyle/>
                    <a:p>
                      <a:pPr algn="ctr" rtl="1"/>
                      <a:endParaRPr lang="he-IL" sz="2100">
                        <a:highlight>
                          <a:srgbClr val="FFFF00"/>
                        </a:highlight>
                      </a:endParaRPr>
                    </a:p>
                  </a:txBody>
                  <a:tcPr/>
                </a:tc>
                <a:tc>
                  <a:txBody>
                    <a:bodyPr/>
                    <a:lstStyle/>
                    <a:p>
                      <a:pPr algn="ctr" rtl="1"/>
                      <a:endParaRPr lang="he-IL" sz="2100">
                        <a:highlight>
                          <a:srgbClr val="FFFF00"/>
                        </a:highlight>
                      </a:endParaRPr>
                    </a:p>
                  </a:txBody>
                  <a:tcPr/>
                </a:tc>
                <a:extLst>
                  <a:ext uri="{0D108BD9-81ED-4DB2-BD59-A6C34878D82A}">
                    <a16:rowId xmlns:a16="http://schemas.microsoft.com/office/drawing/2014/main" val="2590518823"/>
                  </a:ext>
                </a:extLst>
              </a:tr>
              <a:tr h="453444">
                <a:tc>
                  <a:txBody>
                    <a:bodyPr/>
                    <a:lstStyle/>
                    <a:p>
                      <a:pPr algn="ctr" rtl="1"/>
                      <a:endParaRPr lang="he-IL" sz="2100" dirty="0">
                        <a:highlight>
                          <a:srgbClr val="FFFF00"/>
                        </a:highlight>
                      </a:endParaRPr>
                    </a:p>
                  </a:txBody>
                  <a:tcPr/>
                </a:tc>
                <a:tc>
                  <a:txBody>
                    <a:bodyPr/>
                    <a:lstStyle/>
                    <a:p>
                      <a:pPr algn="ctr" rtl="1"/>
                      <a:endParaRPr lang="he-IL" sz="2100">
                        <a:highlight>
                          <a:srgbClr val="FFFF00"/>
                        </a:highlight>
                      </a:endParaRPr>
                    </a:p>
                  </a:txBody>
                  <a:tcPr/>
                </a:tc>
                <a:tc>
                  <a:txBody>
                    <a:bodyPr/>
                    <a:lstStyle/>
                    <a:p>
                      <a:pPr algn="ctr" rtl="1"/>
                      <a:endParaRPr lang="he-IL" sz="2100">
                        <a:highlight>
                          <a:srgbClr val="FFFF00"/>
                        </a:highlight>
                      </a:endParaRPr>
                    </a:p>
                  </a:txBody>
                  <a:tcPr/>
                </a:tc>
                <a:tc>
                  <a:txBody>
                    <a:bodyPr/>
                    <a:lstStyle/>
                    <a:p>
                      <a:pPr algn="ctr" rtl="1"/>
                      <a:endParaRPr lang="he-IL" sz="2100">
                        <a:highlight>
                          <a:srgbClr val="FFFF00"/>
                        </a:highlight>
                      </a:endParaRPr>
                    </a:p>
                  </a:txBody>
                  <a:tcPr/>
                </a:tc>
                <a:extLst>
                  <a:ext uri="{0D108BD9-81ED-4DB2-BD59-A6C34878D82A}">
                    <a16:rowId xmlns:a16="http://schemas.microsoft.com/office/drawing/2014/main" val="1485646172"/>
                  </a:ext>
                </a:extLst>
              </a:tr>
              <a:tr h="453444">
                <a:tc>
                  <a:txBody>
                    <a:bodyPr/>
                    <a:lstStyle/>
                    <a:p>
                      <a:pPr algn="ctr" rtl="1"/>
                      <a:endParaRPr lang="he-IL" sz="2100" dirty="0">
                        <a:highlight>
                          <a:srgbClr val="FFFF00"/>
                        </a:highlight>
                      </a:endParaRPr>
                    </a:p>
                  </a:txBody>
                  <a:tcPr/>
                </a:tc>
                <a:tc>
                  <a:txBody>
                    <a:bodyPr/>
                    <a:lstStyle/>
                    <a:p>
                      <a:pPr algn="ctr" rtl="1"/>
                      <a:endParaRPr lang="he-IL" sz="2100" dirty="0">
                        <a:highlight>
                          <a:srgbClr val="FFFF00"/>
                        </a:highlight>
                      </a:endParaRPr>
                    </a:p>
                  </a:txBody>
                  <a:tcPr/>
                </a:tc>
                <a:tc>
                  <a:txBody>
                    <a:bodyPr/>
                    <a:lstStyle/>
                    <a:p>
                      <a:pPr algn="ctr" rtl="1"/>
                      <a:endParaRPr lang="he-IL" sz="2100">
                        <a:highlight>
                          <a:srgbClr val="FFFF00"/>
                        </a:highlight>
                      </a:endParaRPr>
                    </a:p>
                  </a:txBody>
                  <a:tcPr/>
                </a:tc>
                <a:tc>
                  <a:txBody>
                    <a:bodyPr/>
                    <a:lstStyle/>
                    <a:p>
                      <a:pPr algn="ctr" rtl="1"/>
                      <a:endParaRPr lang="he-IL" sz="2100">
                        <a:highlight>
                          <a:srgbClr val="FFFF00"/>
                        </a:highlight>
                      </a:endParaRPr>
                    </a:p>
                  </a:txBody>
                  <a:tcPr/>
                </a:tc>
                <a:extLst>
                  <a:ext uri="{0D108BD9-81ED-4DB2-BD59-A6C34878D82A}">
                    <a16:rowId xmlns:a16="http://schemas.microsoft.com/office/drawing/2014/main" val="2951894231"/>
                  </a:ext>
                </a:extLst>
              </a:tr>
              <a:tr h="453444">
                <a:tc>
                  <a:txBody>
                    <a:bodyPr/>
                    <a:lstStyle/>
                    <a:p>
                      <a:pPr algn="ctr" rtl="1"/>
                      <a:endParaRPr lang="he-IL" sz="2100">
                        <a:highlight>
                          <a:srgbClr val="FFFF00"/>
                        </a:highlight>
                      </a:endParaRPr>
                    </a:p>
                  </a:txBody>
                  <a:tcPr/>
                </a:tc>
                <a:tc>
                  <a:txBody>
                    <a:bodyPr/>
                    <a:lstStyle/>
                    <a:p>
                      <a:pPr algn="ctr" rtl="1"/>
                      <a:endParaRPr lang="he-IL" sz="2100" dirty="0">
                        <a:highlight>
                          <a:srgbClr val="FFFF00"/>
                        </a:highlight>
                      </a:endParaRPr>
                    </a:p>
                  </a:txBody>
                  <a:tcPr/>
                </a:tc>
                <a:tc>
                  <a:txBody>
                    <a:bodyPr/>
                    <a:lstStyle/>
                    <a:p>
                      <a:pPr algn="ctr" rtl="1"/>
                      <a:endParaRPr lang="he-IL" sz="2100">
                        <a:highlight>
                          <a:srgbClr val="FFFF00"/>
                        </a:highlight>
                      </a:endParaRPr>
                    </a:p>
                  </a:txBody>
                  <a:tcPr/>
                </a:tc>
                <a:tc>
                  <a:txBody>
                    <a:bodyPr/>
                    <a:lstStyle/>
                    <a:p>
                      <a:pPr algn="ctr" rtl="1"/>
                      <a:endParaRPr lang="he-IL" sz="2100">
                        <a:highlight>
                          <a:srgbClr val="FFFF00"/>
                        </a:highlight>
                      </a:endParaRPr>
                    </a:p>
                  </a:txBody>
                  <a:tcPr/>
                </a:tc>
                <a:extLst>
                  <a:ext uri="{0D108BD9-81ED-4DB2-BD59-A6C34878D82A}">
                    <a16:rowId xmlns:a16="http://schemas.microsoft.com/office/drawing/2014/main" val="4117857495"/>
                  </a:ext>
                </a:extLst>
              </a:tr>
              <a:tr h="453444">
                <a:tc>
                  <a:txBody>
                    <a:bodyPr/>
                    <a:lstStyle/>
                    <a:p>
                      <a:pPr algn="ctr" rtl="1"/>
                      <a:endParaRPr lang="he-IL" sz="2100">
                        <a:highlight>
                          <a:srgbClr val="FFFF00"/>
                        </a:highlight>
                      </a:endParaRPr>
                    </a:p>
                  </a:txBody>
                  <a:tcPr/>
                </a:tc>
                <a:tc>
                  <a:txBody>
                    <a:bodyPr/>
                    <a:lstStyle/>
                    <a:p>
                      <a:pPr algn="ctr" rtl="1"/>
                      <a:endParaRPr lang="he-IL" sz="2100" dirty="0">
                        <a:highlight>
                          <a:srgbClr val="FFFF00"/>
                        </a:highlight>
                      </a:endParaRPr>
                    </a:p>
                  </a:txBody>
                  <a:tcPr/>
                </a:tc>
                <a:tc>
                  <a:txBody>
                    <a:bodyPr/>
                    <a:lstStyle/>
                    <a:p>
                      <a:pPr algn="ctr" rtl="1"/>
                      <a:endParaRPr lang="he-IL" sz="2100" dirty="0">
                        <a:highlight>
                          <a:srgbClr val="FFFF00"/>
                        </a:highlight>
                      </a:endParaRPr>
                    </a:p>
                  </a:txBody>
                  <a:tcPr/>
                </a:tc>
                <a:tc>
                  <a:txBody>
                    <a:bodyPr/>
                    <a:lstStyle/>
                    <a:p>
                      <a:pPr algn="ctr" rtl="1"/>
                      <a:endParaRPr lang="he-IL" sz="2100" dirty="0">
                        <a:highlight>
                          <a:srgbClr val="FFFF00"/>
                        </a:highlight>
                      </a:endParaRPr>
                    </a:p>
                  </a:txBody>
                  <a:tcPr/>
                </a:tc>
                <a:extLst>
                  <a:ext uri="{0D108BD9-81ED-4DB2-BD59-A6C34878D82A}">
                    <a16:rowId xmlns:a16="http://schemas.microsoft.com/office/drawing/2014/main" val="2952313425"/>
                  </a:ext>
                </a:extLst>
              </a:tr>
              <a:tr h="497840">
                <a:tc>
                  <a:txBody>
                    <a:bodyPr/>
                    <a:lstStyle/>
                    <a:p>
                      <a:pPr algn="ctr" rtl="1"/>
                      <a:endParaRPr lang="he-IL" sz="2100">
                        <a:highlight>
                          <a:srgbClr val="FFFF00"/>
                        </a:highlight>
                      </a:endParaRPr>
                    </a:p>
                  </a:txBody>
                  <a:tcPr/>
                </a:tc>
                <a:tc>
                  <a:txBody>
                    <a:bodyPr/>
                    <a:lstStyle/>
                    <a:p>
                      <a:pPr algn="ctr" rtl="1"/>
                      <a:endParaRPr lang="he-IL" sz="2100">
                        <a:highlight>
                          <a:srgbClr val="FFFF00"/>
                        </a:highlight>
                      </a:endParaRPr>
                    </a:p>
                  </a:txBody>
                  <a:tcPr/>
                </a:tc>
                <a:tc>
                  <a:txBody>
                    <a:bodyPr/>
                    <a:lstStyle/>
                    <a:p>
                      <a:pPr algn="ctr" rtl="1"/>
                      <a:endParaRPr lang="he-IL" sz="2100" dirty="0">
                        <a:highlight>
                          <a:srgbClr val="FFFF00"/>
                        </a:highlight>
                      </a:endParaRPr>
                    </a:p>
                  </a:txBody>
                  <a:tcPr/>
                </a:tc>
                <a:tc>
                  <a:txBody>
                    <a:bodyPr/>
                    <a:lstStyle/>
                    <a:p>
                      <a:pPr algn="ctr" rtl="1"/>
                      <a:endParaRPr lang="he-IL" sz="2700" dirty="0">
                        <a:highlight>
                          <a:srgbClr val="FFFF00"/>
                        </a:highlight>
                      </a:endParaRPr>
                    </a:p>
                  </a:txBody>
                  <a:tcPr/>
                </a:tc>
                <a:extLst>
                  <a:ext uri="{0D108BD9-81ED-4DB2-BD59-A6C34878D82A}">
                    <a16:rowId xmlns:a16="http://schemas.microsoft.com/office/drawing/2014/main" val="4053089181"/>
                  </a:ext>
                </a:extLst>
              </a:tr>
            </a:tbl>
          </a:graphicData>
        </a:graphic>
      </p:graphicFrame>
    </p:spTree>
    <p:extLst>
      <p:ext uri="{BB962C8B-B14F-4D97-AF65-F5344CB8AC3E}">
        <p14:creationId xmlns:p14="http://schemas.microsoft.com/office/powerpoint/2010/main" val="1221755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C06751D6-5403-474F-ABB7-B772C666BD26}"/>
              </a:ext>
            </a:extLst>
          </p:cNvPr>
          <p:cNvPicPr>
            <a:picLocks noChangeAspect="1"/>
          </p:cNvPicPr>
          <p:nvPr/>
        </p:nvPicPr>
        <p:blipFill>
          <a:blip r:embed="rId2"/>
          <a:stretch>
            <a:fillRect/>
          </a:stretch>
        </p:blipFill>
        <p:spPr>
          <a:xfrm>
            <a:off x="25924" y="0"/>
            <a:ext cx="11738043" cy="6858000"/>
          </a:xfrm>
          <a:prstGeom prst="rect">
            <a:avLst/>
          </a:prstGeom>
        </p:spPr>
      </p:pic>
      <p:sp>
        <p:nvSpPr>
          <p:cNvPr id="4" name="Title 3">
            <a:extLst>
              <a:ext uri="{FF2B5EF4-FFF2-40B4-BE49-F238E27FC236}">
                <a16:creationId xmlns:a16="http://schemas.microsoft.com/office/drawing/2014/main" id="{2F489714-223D-ED1B-5C20-625A4BE6B227}"/>
              </a:ext>
            </a:extLst>
          </p:cNvPr>
          <p:cNvSpPr>
            <a:spLocks noGrp="1"/>
          </p:cNvSpPr>
          <p:nvPr>
            <p:ph type="title"/>
          </p:nvPr>
        </p:nvSpPr>
        <p:spPr/>
        <p:txBody>
          <a:bodyPr/>
          <a:lstStyle/>
          <a:p>
            <a:endParaRPr lang="en-IL"/>
          </a:p>
        </p:txBody>
      </p:sp>
    </p:spTree>
    <p:extLst>
      <p:ext uri="{BB962C8B-B14F-4D97-AF65-F5344CB8AC3E}">
        <p14:creationId xmlns:p14="http://schemas.microsoft.com/office/powerpoint/2010/main" val="2539277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מציין מיקום תוכן 4">
            <a:extLst>
              <a:ext uri="{FF2B5EF4-FFF2-40B4-BE49-F238E27FC236}">
                <a16:creationId xmlns:a16="http://schemas.microsoft.com/office/drawing/2014/main" id="{F24DDE1D-790C-44CF-97A1-7F4162CFBF9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2206680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מציין מיקום תוכן 4" descr="תמונה שמכילה טקסט&#10;&#10;התיאור נוצר באופן אוטומטי">
            <a:extLst>
              <a:ext uri="{FF2B5EF4-FFF2-40B4-BE49-F238E27FC236}">
                <a16:creationId xmlns:a16="http://schemas.microsoft.com/office/drawing/2014/main" id="{9325366E-F2B5-4DE8-9ECC-9D1B66D81689}"/>
              </a:ext>
            </a:extLst>
          </p:cNvPr>
          <p:cNvPicPr>
            <a:picLocks noGrp="1" noChangeAspect="1"/>
          </p:cNvPicPr>
          <p:nvPr>
            <p:ph idx="1"/>
          </p:nvPr>
        </p:nvPicPr>
        <p:blipFill>
          <a:blip r:embed="rId2"/>
          <a:stretch>
            <a:fillRect/>
          </a:stretch>
        </p:blipFill>
        <p:spPr>
          <a:xfrm>
            <a:off x="1378857" y="457200"/>
            <a:ext cx="9434285" cy="5943600"/>
          </a:xfrm>
          <a:prstGeom prst="rect">
            <a:avLst/>
          </a:prstGeom>
        </p:spPr>
      </p:pic>
    </p:spTree>
    <p:extLst>
      <p:ext uri="{BB962C8B-B14F-4D97-AF65-F5344CB8AC3E}">
        <p14:creationId xmlns:p14="http://schemas.microsoft.com/office/powerpoint/2010/main" val="3896531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מציין מיקום תוכן 4">
            <a:extLst>
              <a:ext uri="{FF2B5EF4-FFF2-40B4-BE49-F238E27FC236}">
                <a16:creationId xmlns:a16="http://schemas.microsoft.com/office/drawing/2014/main" id="{17E34AAA-DCF5-4A8B-B01A-912D3F998F65}"/>
              </a:ext>
            </a:extLst>
          </p:cNvPr>
          <p:cNvPicPr>
            <a:picLocks noGrp="1" noChangeAspect="1"/>
          </p:cNvPicPr>
          <p:nvPr>
            <p:ph idx="1"/>
          </p:nvPr>
        </p:nvPicPr>
        <p:blipFill>
          <a:blip r:embed="rId2"/>
          <a:stretch>
            <a:fillRect/>
          </a:stretch>
        </p:blipFill>
        <p:spPr>
          <a:xfrm>
            <a:off x="927652" y="457200"/>
            <a:ext cx="10336695" cy="5943600"/>
          </a:xfrm>
          <a:prstGeom prst="rect">
            <a:avLst/>
          </a:prstGeom>
        </p:spPr>
      </p:pic>
    </p:spTree>
    <p:extLst>
      <p:ext uri="{BB962C8B-B14F-4D97-AF65-F5344CB8AC3E}">
        <p14:creationId xmlns:p14="http://schemas.microsoft.com/office/powerpoint/2010/main" val="3418229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D7582D-B565-8682-A309-AD75BD915E83}"/>
              </a:ext>
            </a:extLst>
          </p:cNvPr>
          <p:cNvSpPr/>
          <p:nvPr/>
        </p:nvSpPr>
        <p:spPr>
          <a:xfrm>
            <a:off x="505313" y="491230"/>
            <a:ext cx="10286734" cy="1754326"/>
          </a:xfrm>
          <a:prstGeom prst="rect">
            <a:avLst/>
          </a:prstGeom>
          <a:noFill/>
        </p:spPr>
        <p:txBody>
          <a:bodyPr wrap="square" lIns="91440" tIns="45720" rIns="91440" bIns="45720">
            <a:spAutoFit/>
          </a:bodyPr>
          <a:lstStyle/>
          <a:p>
            <a:pPr algn="ctr"/>
            <a:r>
              <a:rPr lang="he-IL"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הקלטת המפגש   </a:t>
            </a:r>
            <a:r>
              <a:rPr lang="he-IL"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24/</a:t>
            </a:r>
            <a:r>
              <a:rPr lang="he-IL"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12</a:t>
            </a:r>
          </a:p>
          <a:p>
            <a:pPr algn="ct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4" name="Rectangle 2">
            <a:extLst>
              <a:ext uri="{FF2B5EF4-FFF2-40B4-BE49-F238E27FC236}">
                <a16:creationId xmlns:a16="http://schemas.microsoft.com/office/drawing/2014/main" id="{5724EB76-311E-82C6-2A28-5DC8A57CB631}"/>
              </a:ext>
            </a:extLst>
          </p:cNvPr>
          <p:cNvSpPr>
            <a:spLocks noChangeArrowheads="1"/>
          </p:cNvSpPr>
          <p:nvPr/>
        </p:nvSpPr>
        <p:spPr bwMode="auto">
          <a:xfrm>
            <a:off x="1575369" y="2147127"/>
            <a:ext cx="9578184" cy="380358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63480" numCol="1" anchor="ctr"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algn="l" rtl="0" eaLnBrk="0" fontAlgn="base" hangingPunct="0">
              <a:spcBef>
                <a:spcPct val="0"/>
              </a:spcBef>
              <a:spcAft>
                <a:spcPct val="0"/>
              </a:spcAft>
              <a:defRPr>
                <a:solidFill>
                  <a:schemeClr val="tx1"/>
                </a:solidFill>
                <a:latin typeface="Arial" panose="020B0604020202020204" pitchFamily="34" charset="0"/>
              </a:defRPr>
            </a:lvl2pPr>
            <a:lvl3pPr algn="l" rtl="0" eaLnBrk="0" fontAlgn="base" hangingPunct="0">
              <a:spcBef>
                <a:spcPct val="0"/>
              </a:spcBef>
              <a:spcAft>
                <a:spcPct val="0"/>
              </a:spcAft>
              <a:defRPr>
                <a:solidFill>
                  <a:schemeClr val="tx1"/>
                </a:solidFill>
                <a:latin typeface="Arial" panose="020B0604020202020204" pitchFamily="34" charset="0"/>
              </a:defRPr>
            </a:lvl3pPr>
            <a:lvl4pPr algn="l" rtl="0" eaLnBrk="0" fontAlgn="base" hangingPunct="0">
              <a:spcBef>
                <a:spcPct val="0"/>
              </a:spcBef>
              <a:spcAft>
                <a:spcPct val="0"/>
              </a:spcAft>
              <a:defRPr>
                <a:solidFill>
                  <a:schemeClr val="tx1"/>
                </a:solidFill>
                <a:latin typeface="Arial" panose="020B0604020202020204" pitchFamily="34" charset="0"/>
              </a:defRPr>
            </a:lvl4pPr>
            <a:lvl5pPr algn="l" rtl="0" eaLnBrk="0" fontAlgn="base" hangingPunct="0">
              <a:spcBef>
                <a:spcPct val="0"/>
              </a:spcBef>
              <a:spcAft>
                <a:spcPct val="0"/>
              </a:spcAft>
              <a:defRPr>
                <a:solidFill>
                  <a:schemeClr val="tx1"/>
                </a:solidFill>
                <a:latin typeface="Arial" panose="020B0604020202020204" pitchFamily="34" charset="0"/>
              </a:defRPr>
            </a:lvl5pPr>
            <a:lvl6pPr algn="l" rtl="0" eaLnBrk="0" fontAlgn="base" hangingPunct="0">
              <a:spcBef>
                <a:spcPct val="0"/>
              </a:spcBef>
              <a:spcAft>
                <a:spcPct val="0"/>
              </a:spcAft>
              <a:defRPr>
                <a:solidFill>
                  <a:schemeClr val="tx1"/>
                </a:solidFill>
                <a:latin typeface="Arial" panose="020B0604020202020204" pitchFamily="34" charset="0"/>
              </a:defRPr>
            </a:lvl6pPr>
            <a:lvl7pPr algn="l" rtl="0" eaLnBrk="0" fontAlgn="base" hangingPunct="0">
              <a:spcBef>
                <a:spcPct val="0"/>
              </a:spcBef>
              <a:spcAft>
                <a:spcPct val="0"/>
              </a:spcAft>
              <a:defRPr>
                <a:solidFill>
                  <a:schemeClr val="tx1"/>
                </a:solidFill>
                <a:latin typeface="Arial" panose="020B0604020202020204" pitchFamily="34" charset="0"/>
              </a:defRPr>
            </a:lvl7pPr>
            <a:lvl8pPr algn="l" rtl="0" eaLnBrk="0" fontAlgn="base" hangingPunct="0">
              <a:spcBef>
                <a:spcPct val="0"/>
              </a:spcBef>
              <a:spcAft>
                <a:spcPct val="0"/>
              </a:spcAft>
              <a:defRPr>
                <a:solidFill>
                  <a:schemeClr val="tx1"/>
                </a:solidFill>
                <a:latin typeface="Arial" panose="020B0604020202020204" pitchFamily="34" charset="0"/>
              </a:defRPr>
            </a:lvl8pPr>
            <a:lvl9pPr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L" altLang="en-IL" sz="4000" b="1" i="0" u="none" strike="noStrike" cap="none" normalizeH="0" baseline="0" dirty="0">
                <a:ln>
                  <a:noFill/>
                </a:ln>
                <a:solidFill>
                  <a:srgbClr val="222230"/>
                </a:solidFill>
                <a:effectLst/>
                <a:latin typeface="Lato" panose="020F0502020204030203" pitchFamily="34" charset="0"/>
              </a:rPr>
              <a:t>Share Link</a:t>
            </a:r>
            <a:endParaRPr kumimoji="0" lang="en-IL" altLang="en-IL" sz="4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IL" altLang="en-IL" sz="4000" b="0" i="0" u="none" strike="noStrike" cap="none" normalizeH="0" baseline="0" dirty="0">
                <a:ln>
                  <a:noFill/>
                </a:ln>
                <a:solidFill>
                  <a:srgbClr val="0E71EB"/>
                </a:solidFill>
                <a:effectLst/>
                <a:latin typeface="Lato" panose="020F0502020204030203" pitchFamily="34" charset="0"/>
                <a:hlinkClick r:id="rId2"/>
              </a:rPr>
              <a:t>https://sce-ac-il.zoom.us/rec/share/ZlmWD_yr_IjO7dKuobkw1mOtjH-jRHd6rZhw89koiiJd4yow-PB6yRJ55yOwd2c.R35JNPyUxICkwSJ4</a:t>
            </a:r>
            <a:endParaRPr kumimoji="0" lang="en-IL" altLang="en-IL" sz="4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IL" altLang="en-IL" sz="4000" b="0" i="0" u="none" strike="noStrike" cap="none" normalizeH="0" baseline="0" dirty="0">
                <a:ln>
                  <a:noFill/>
                </a:ln>
                <a:solidFill>
                  <a:srgbClr val="6E7680"/>
                </a:solidFill>
                <a:effectLst/>
                <a:latin typeface="Lato" panose="020F0502020204030203" pitchFamily="34" charset="0"/>
              </a:rPr>
              <a:t>Passcode: </a:t>
            </a:r>
            <a:r>
              <a:rPr kumimoji="0" lang="en-IL" altLang="en-IL" sz="4000" b="0" i="0" u="none" strike="noStrike" cap="none" normalizeH="0" baseline="0" dirty="0">
                <a:ln>
                  <a:noFill/>
                </a:ln>
                <a:solidFill>
                  <a:srgbClr val="6E7680"/>
                </a:solidFill>
                <a:effectLst/>
                <a:highlight>
                  <a:srgbClr val="FFFF00"/>
                </a:highlight>
                <a:latin typeface="Lato" panose="020F0502020204030203" pitchFamily="34" charset="0"/>
              </a:rPr>
              <a:t>d^Z#F3N+</a:t>
            </a:r>
            <a:endParaRPr kumimoji="0" lang="en-IL" altLang="en-IL" sz="4000" b="0" i="0" u="none" strike="noStrike" cap="none" normalizeH="0" baseline="0" dirty="0">
              <a:ln>
                <a:noFill/>
              </a:ln>
              <a:solidFill>
                <a:schemeClr val="tx1"/>
              </a:solidFill>
              <a:effectLst/>
              <a:highlight>
                <a:srgbClr val="FFFF00"/>
              </a:highlight>
            </a:endParaRPr>
          </a:p>
        </p:txBody>
      </p:sp>
    </p:spTree>
    <p:extLst>
      <p:ext uri="{BB962C8B-B14F-4D97-AF65-F5344CB8AC3E}">
        <p14:creationId xmlns:p14="http://schemas.microsoft.com/office/powerpoint/2010/main" val="3187370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צמיגים חוות דעת - השוואת מחירים של צמיגים - TireDeal - טייר דיל">
            <a:extLst>
              <a:ext uri="{FF2B5EF4-FFF2-40B4-BE49-F238E27FC236}">
                <a16:creationId xmlns:a16="http://schemas.microsoft.com/office/drawing/2014/main" id="{DD937BA6-8E93-58C9-86F6-23A02DBAF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8913" y="4286801"/>
            <a:ext cx="3405187" cy="25530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צד ריסוס מכנסיים ההבדלים בין דירוג צמיגים -  algarvevillasdesignholidays.co.uk">
            <a:extLst>
              <a:ext uri="{FF2B5EF4-FFF2-40B4-BE49-F238E27FC236}">
                <a16:creationId xmlns:a16="http://schemas.microsoft.com/office/drawing/2014/main" id="{5C7FFA02-DE26-E53E-C327-FE01723BD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195"/>
            <a:ext cx="9258300" cy="68398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D934E84-BADE-9B7E-FA2F-6D29D00DB673}"/>
              </a:ext>
            </a:extLst>
          </p:cNvPr>
          <p:cNvSpPr txBox="1"/>
          <p:nvPr/>
        </p:nvSpPr>
        <p:spPr>
          <a:xfrm>
            <a:off x="9728791" y="914400"/>
            <a:ext cx="1823482" cy="1200329"/>
          </a:xfrm>
          <a:prstGeom prst="rect">
            <a:avLst/>
          </a:prstGeom>
          <a:noFill/>
        </p:spPr>
        <p:txBody>
          <a:bodyPr wrap="square">
            <a:spAutoFit/>
          </a:bodyPr>
          <a:lstStyle/>
          <a:p>
            <a:r>
              <a:rPr lang="en-IL" dirty="0">
                <a:hlinkClick r:id="rId4"/>
              </a:rPr>
              <a:t>https://www.youtube.com/watch?v=5uVQRexZuGU</a:t>
            </a:r>
            <a:r>
              <a:rPr lang="he-IL" dirty="0"/>
              <a:t> </a:t>
            </a:r>
            <a:endParaRPr lang="en-IL" dirty="0"/>
          </a:p>
        </p:txBody>
      </p:sp>
    </p:spTree>
    <p:extLst>
      <p:ext uri="{BB962C8B-B14F-4D97-AF65-F5344CB8AC3E}">
        <p14:creationId xmlns:p14="http://schemas.microsoft.com/office/powerpoint/2010/main" val="3152770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E9A5596-AE6D-722C-02AA-5058638CD7FE}"/>
              </a:ext>
            </a:extLst>
          </p:cNvPr>
          <p:cNvSpPr>
            <a:spLocks noGrp="1"/>
          </p:cNvSpPr>
          <p:nvPr>
            <p:ph type="title"/>
          </p:nvPr>
        </p:nvSpPr>
        <p:spPr>
          <a:xfrm>
            <a:off x="838200" y="184805"/>
            <a:ext cx="10515600" cy="1505883"/>
          </a:xfrm>
        </p:spPr>
        <p:txBody>
          <a:bodyPr vert="horz" lIns="91440" tIns="45720" rIns="91440" bIns="45720" rtlCol="0" anchor="ctr">
            <a:normAutofit/>
          </a:bodyPr>
          <a:lstStyle/>
          <a:p>
            <a:pPr algn="l" rtl="0"/>
            <a:endParaRPr lang="en-US" sz="5200" kern="1200">
              <a:solidFill>
                <a:schemeClr val="tx1"/>
              </a:solidFill>
              <a:latin typeface="+mj-lt"/>
              <a:ea typeface="+mj-ea"/>
              <a:cs typeface="+mj-cs"/>
            </a:endParaRPr>
          </a:p>
        </p:txBody>
      </p:sp>
      <p:pic>
        <p:nvPicPr>
          <p:cNvPr id="2050" name="Picture 2" descr="קניית צמיגים באינטרנט - השוואת מחירים, מבצעים ועוד בפורטל צמיגים iTire">
            <a:extLst>
              <a:ext uri="{FF2B5EF4-FFF2-40B4-BE49-F238E27FC236}">
                <a16:creationId xmlns:a16="http://schemas.microsoft.com/office/drawing/2014/main" id="{70F24CAA-7CCD-9465-C816-E9F1C2FACAE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1875493"/>
            <a:ext cx="12303742" cy="4982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698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04B5BD55-8DA1-4C5E-AC87-327ED94A6EE5}"/>
              </a:ext>
            </a:extLst>
          </p:cNvPr>
          <p:cNvPicPr>
            <a:picLocks noChangeAspect="1"/>
          </p:cNvPicPr>
          <p:nvPr/>
        </p:nvPicPr>
        <p:blipFill>
          <a:blip r:embed="rId2"/>
          <a:stretch>
            <a:fillRect/>
          </a:stretch>
        </p:blipFill>
        <p:spPr>
          <a:xfrm>
            <a:off x="228601" y="0"/>
            <a:ext cx="7362884" cy="6858000"/>
          </a:xfrm>
          <a:prstGeom prst="rect">
            <a:avLst/>
          </a:prstGeom>
        </p:spPr>
      </p:pic>
      <p:pic>
        <p:nvPicPr>
          <p:cNvPr id="3074" name="Picture 2" descr="צריכת אנרגיה במכשירי חשמל: מהו דירוג אנרגטי של מוצרי חשמל?">
            <a:extLst>
              <a:ext uri="{FF2B5EF4-FFF2-40B4-BE49-F238E27FC236}">
                <a16:creationId xmlns:a16="http://schemas.microsoft.com/office/drawing/2014/main" id="{FB176FC7-8B35-BF51-0FCC-EB43298F9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7100" y="0"/>
            <a:ext cx="3644900" cy="7118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19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C07EB9A-4B28-4F78-BAFA-3FC7BC64B993}"/>
              </a:ext>
            </a:extLst>
          </p:cNvPr>
          <p:cNvSpPr>
            <a:spLocks noGrp="1"/>
          </p:cNvSpPr>
          <p:nvPr>
            <p:ph type="title"/>
          </p:nvPr>
        </p:nvSpPr>
        <p:spPr/>
        <p:txBody>
          <a:bodyPr/>
          <a:lstStyle/>
          <a:p>
            <a:endParaRPr lang="he-IL"/>
          </a:p>
        </p:txBody>
      </p:sp>
      <p:sp>
        <p:nvSpPr>
          <p:cNvPr id="3" name="מציין מיקום תוכן 2">
            <a:extLst>
              <a:ext uri="{FF2B5EF4-FFF2-40B4-BE49-F238E27FC236}">
                <a16:creationId xmlns:a16="http://schemas.microsoft.com/office/drawing/2014/main" id="{65159847-8595-4B92-9C80-C1DEE21581B6}"/>
              </a:ext>
            </a:extLst>
          </p:cNvPr>
          <p:cNvSpPr>
            <a:spLocks noGrp="1"/>
          </p:cNvSpPr>
          <p:nvPr>
            <p:ph idx="1"/>
          </p:nvPr>
        </p:nvSpPr>
        <p:spPr/>
        <p:txBody>
          <a:bodyPr/>
          <a:lstStyle/>
          <a:p>
            <a:endParaRPr lang="he-IL"/>
          </a:p>
        </p:txBody>
      </p:sp>
      <p:pic>
        <p:nvPicPr>
          <p:cNvPr id="5" name="תמונה 4">
            <a:extLst>
              <a:ext uri="{FF2B5EF4-FFF2-40B4-BE49-F238E27FC236}">
                <a16:creationId xmlns:a16="http://schemas.microsoft.com/office/drawing/2014/main" id="{DD748D4C-9330-48C7-9E2F-BA8EF510E228}"/>
              </a:ext>
            </a:extLst>
          </p:cNvPr>
          <p:cNvPicPr>
            <a:picLocks noChangeAspect="1"/>
          </p:cNvPicPr>
          <p:nvPr/>
        </p:nvPicPr>
        <p:blipFill>
          <a:blip r:embed="rId2"/>
          <a:stretch>
            <a:fillRect/>
          </a:stretch>
        </p:blipFill>
        <p:spPr>
          <a:xfrm>
            <a:off x="1533525" y="433387"/>
            <a:ext cx="9124950" cy="5991225"/>
          </a:xfrm>
          <a:prstGeom prst="rect">
            <a:avLst/>
          </a:prstGeom>
        </p:spPr>
      </p:pic>
    </p:spTree>
    <p:extLst>
      <p:ext uri="{BB962C8B-B14F-4D97-AF65-F5344CB8AC3E}">
        <p14:creationId xmlns:p14="http://schemas.microsoft.com/office/powerpoint/2010/main" val="1422002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erson blowing her hair&#10;&#10;Description automatically generated">
            <a:extLst>
              <a:ext uri="{FF2B5EF4-FFF2-40B4-BE49-F238E27FC236}">
                <a16:creationId xmlns:a16="http://schemas.microsoft.com/office/drawing/2014/main" id="{2A36D125-91DC-CD3C-0C63-E74F6902C2BE}"/>
              </a:ext>
            </a:extLst>
          </p:cNvPr>
          <p:cNvPicPr>
            <a:picLocks noGrp="1" noChangeAspect="1"/>
          </p:cNvPicPr>
          <p:nvPr>
            <p:ph idx="1"/>
          </p:nvPr>
        </p:nvPicPr>
        <p:blipFill>
          <a:blip r:embed="rId2"/>
          <a:srcRect t="17598"/>
          <a:stretch/>
        </p:blipFill>
        <p:spPr>
          <a:xfrm>
            <a:off x="20" y="1282"/>
            <a:ext cx="12191980" cy="6856718"/>
          </a:xfrm>
          <a:prstGeom prst="rect">
            <a:avLst/>
          </a:prstGeom>
        </p:spPr>
      </p:pic>
    </p:spTree>
    <p:extLst>
      <p:ext uri="{BB962C8B-B14F-4D97-AF65-F5344CB8AC3E}">
        <p14:creationId xmlns:p14="http://schemas.microsoft.com/office/powerpoint/2010/main" val="2675182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hlinkClick r:id="rId2" action="ppaction://hlinkfile"/>
            <a:extLst>
              <a:ext uri="{FF2B5EF4-FFF2-40B4-BE49-F238E27FC236}">
                <a16:creationId xmlns:a16="http://schemas.microsoft.com/office/drawing/2014/main" id="{E1BC0BD7-06F8-AD9F-8E0C-899300044C51}"/>
              </a:ext>
            </a:extLst>
          </p:cNvPr>
          <p:cNvPicPr>
            <a:picLocks noChangeAspect="1"/>
          </p:cNvPicPr>
          <p:nvPr/>
        </p:nvPicPr>
        <p:blipFill>
          <a:blip r:embed="rId3"/>
          <a:srcRect l="1315"/>
          <a:stretch/>
        </p:blipFill>
        <p:spPr>
          <a:xfrm>
            <a:off x="20" y="1282"/>
            <a:ext cx="12191980" cy="6856718"/>
          </a:xfrm>
          <a:prstGeom prst="rect">
            <a:avLst/>
          </a:prstGeom>
        </p:spPr>
      </p:pic>
    </p:spTree>
    <p:extLst>
      <p:ext uri="{BB962C8B-B14F-4D97-AF65-F5344CB8AC3E}">
        <p14:creationId xmlns:p14="http://schemas.microsoft.com/office/powerpoint/2010/main" val="3583184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שמיים, בניין, בחוץ, אזור מטרופוליני&#10;&#10;התיאור נוצר באופן אוטומטי">
            <a:extLst>
              <a:ext uri="{FF2B5EF4-FFF2-40B4-BE49-F238E27FC236}">
                <a16:creationId xmlns:a16="http://schemas.microsoft.com/office/drawing/2014/main" id="{7D08E195-F5DE-25A4-788D-6DC1DEA9554E}"/>
              </a:ext>
            </a:extLst>
          </p:cNvPr>
          <p:cNvPicPr>
            <a:picLocks noChangeAspect="1"/>
          </p:cNvPicPr>
          <p:nvPr/>
        </p:nvPicPr>
        <p:blipFill rotWithShape="1">
          <a:blip r:embed="rId2">
            <a:extLst>
              <a:ext uri="{28A0092B-C50C-407E-A947-70E740481C1C}">
                <a14:useLocalDpi xmlns:a14="http://schemas.microsoft.com/office/drawing/2010/main" val="0"/>
              </a:ext>
            </a:extLst>
          </a:blip>
          <a:srcRect t="3454" r="-1" b="44743"/>
          <a:stretch/>
        </p:blipFill>
        <p:spPr>
          <a:xfrm>
            <a:off x="838200" y="-3810"/>
            <a:ext cx="9928860" cy="6858001"/>
          </a:xfrm>
          <a:prstGeom prst="rect">
            <a:avLst/>
          </a:prstGeom>
        </p:spPr>
      </p:pic>
    </p:spTree>
    <p:extLst>
      <p:ext uri="{BB962C8B-B14F-4D97-AF65-F5344CB8AC3E}">
        <p14:creationId xmlns:p14="http://schemas.microsoft.com/office/powerpoint/2010/main" val="393799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a:blip r:embed="rId3">
            <a:alphaModFix/>
            <a:extLst>
              <a:ext uri="{28A0092B-C50C-407E-A947-70E740481C1C}">
                <a14:useLocalDpi xmlns:a14="http://schemas.microsoft.com/office/drawing/2010/main"/>
              </a:ext>
            </a:extLst>
          </a:blip>
          <a:stretch>
            <a:fillRect/>
          </a:stretch>
        </p:blipFill>
        <p:spPr>
          <a:xfrm>
            <a:off x="19074" y="0"/>
            <a:ext cx="12172927" cy="6858000"/>
          </a:xfrm>
          <a:prstGeom prst="rect">
            <a:avLst/>
          </a:prstGeom>
          <a:noFill/>
          <a:ln>
            <a:noFill/>
          </a:ln>
        </p:spPr>
      </p:pic>
      <p:sp>
        <p:nvSpPr>
          <p:cNvPr id="63" name="Google Shape;63;p14"/>
          <p:cNvSpPr txBox="1">
            <a:spLocks noGrp="1"/>
          </p:cNvSpPr>
          <p:nvPr>
            <p:ph type="ctrTitle"/>
          </p:nvPr>
        </p:nvSpPr>
        <p:spPr>
          <a:xfrm>
            <a:off x="415600" y="230800"/>
            <a:ext cx="10968400" cy="1547200"/>
          </a:xfrm>
          <a:prstGeom prst="rect">
            <a:avLst/>
          </a:prstGeom>
        </p:spPr>
        <p:txBody>
          <a:bodyPr spcFirstLastPara="1" vert="horz" wrap="square" lIns="121900" tIns="121900" rIns="121900" bIns="121900" rtlCol="1" anchor="b" anchorCtr="0">
            <a:noAutofit/>
          </a:bodyPr>
          <a:lstStyle/>
          <a:p>
            <a:pPr algn="ctr">
              <a:spcBef>
                <a:spcPts val="0"/>
              </a:spcBef>
            </a:pPr>
            <a:r>
              <a:rPr lang="en" dirty="0">
                <a:solidFill>
                  <a:srgbClr val="FFFFFF"/>
                </a:solidFill>
                <a:latin typeface="Rubik"/>
                <a:ea typeface="Rubik"/>
                <a:sym typeface="Rubik"/>
              </a:rPr>
              <a:t>האתגר</a:t>
            </a:r>
            <a:endParaRPr dirty="0">
              <a:solidFill>
                <a:srgbClr val="FFFFFF"/>
              </a:solidFill>
              <a:latin typeface="Rubik"/>
              <a:ea typeface="Rubik"/>
              <a:sym typeface="Rubik"/>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15"/>
          <p:cNvPicPr preferRelativeResize="0"/>
          <p:nvPr/>
        </p:nvPicPr>
        <p:blipFill>
          <a:blip r:embed="rId3">
            <a:alphaModFix/>
            <a:extLst>
              <a:ext uri="{28A0092B-C50C-407E-A947-70E740481C1C}">
                <a14:useLocalDpi xmlns:a14="http://schemas.microsoft.com/office/drawing/2010/main"/>
              </a:ext>
            </a:extLst>
          </a:blip>
          <a:stretch>
            <a:fillRect/>
          </a:stretch>
        </p:blipFill>
        <p:spPr>
          <a:xfrm>
            <a:off x="0" y="0"/>
            <a:ext cx="12203261" cy="6858000"/>
          </a:xfrm>
          <a:prstGeom prst="rect">
            <a:avLst/>
          </a:prstGeom>
          <a:noFill/>
          <a:ln>
            <a:noFill/>
          </a:ln>
        </p:spPr>
      </p:pic>
      <p:sp>
        <p:nvSpPr>
          <p:cNvPr id="69" name="Google Shape;69;p1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1" anchor="t" anchorCtr="0">
            <a:noAutofit/>
          </a:bodyPr>
          <a:lstStyle/>
          <a:p>
            <a:pPr algn="ctr"/>
            <a:r>
              <a:rPr lang="en" dirty="0">
                <a:solidFill>
                  <a:srgbClr val="FFFFFF"/>
                </a:solidFill>
                <a:latin typeface="Rubik Medium"/>
                <a:ea typeface="Rubik Medium"/>
                <a:sym typeface="Rubik Medium"/>
              </a:rPr>
              <a:t>זיהום אור </a:t>
            </a:r>
            <a:endParaRPr dirty="0">
              <a:solidFill>
                <a:srgbClr val="FFFFFF"/>
              </a:solidFill>
              <a:latin typeface="Rubik Medium"/>
              <a:ea typeface="Rubik Medium"/>
              <a:sym typeface="Rubik Medium"/>
            </a:endParaRPr>
          </a:p>
        </p:txBody>
      </p:sp>
      <p:sp>
        <p:nvSpPr>
          <p:cNvPr id="70" name="Google Shape;70;p15"/>
          <p:cNvSpPr txBox="1">
            <a:spLocks noGrp="1"/>
          </p:cNvSpPr>
          <p:nvPr>
            <p:ph type="body" idx="1"/>
          </p:nvPr>
        </p:nvSpPr>
        <p:spPr>
          <a:xfrm>
            <a:off x="889000" y="4175733"/>
            <a:ext cx="10414000" cy="1707600"/>
          </a:xfrm>
          <a:prstGeom prst="rect">
            <a:avLst/>
          </a:prstGeom>
        </p:spPr>
        <p:txBody>
          <a:bodyPr spcFirstLastPara="1" vert="horz" wrap="square" lIns="121900" tIns="121900" rIns="121900" bIns="121900" rtlCol="1" anchor="t" anchorCtr="0">
            <a:noAutofit/>
          </a:bodyPr>
          <a:lstStyle/>
          <a:p>
            <a:pPr marL="0" indent="0" algn="ctr">
              <a:lnSpc>
                <a:spcPct val="150000"/>
              </a:lnSpc>
              <a:buNone/>
            </a:pPr>
            <a:r>
              <a:rPr lang="en" b="1" dirty="0">
                <a:solidFill>
                  <a:srgbClr val="FFFFFF"/>
                </a:solidFill>
                <a:latin typeface="Rubik"/>
                <a:ea typeface="Rubik"/>
                <a:cs typeface="+mj-cs"/>
                <a:sym typeface="Rubik"/>
              </a:rPr>
              <a:t>לא משאיר סימנים על הקירות או ערימת פסולת ליד הפח, ולכן קשה למדוד אותו. </a:t>
            </a:r>
            <a:endParaRPr b="1" dirty="0">
              <a:solidFill>
                <a:srgbClr val="FFFFFF"/>
              </a:solidFill>
              <a:latin typeface="Rubik"/>
              <a:ea typeface="Rubik"/>
              <a:cs typeface="+mj-cs"/>
              <a:sym typeface="Rubik"/>
            </a:endParaRPr>
          </a:p>
          <a:p>
            <a:pPr marL="0" indent="0" algn="ctr">
              <a:lnSpc>
                <a:spcPct val="150000"/>
              </a:lnSpc>
              <a:buNone/>
            </a:pPr>
            <a:r>
              <a:rPr lang="en" b="1" dirty="0">
                <a:solidFill>
                  <a:srgbClr val="FFFFFF"/>
                </a:solidFill>
                <a:latin typeface="Rubik"/>
                <a:ea typeface="Rubik"/>
                <a:cs typeface="+mj-cs"/>
                <a:sym typeface="Rubik"/>
              </a:rPr>
              <a:t>הרבה יותר קל לנו למדוד את הנזק הסביבתי ואת כמות האשפה הבלתי אפשרית שאנו מייצרים.</a:t>
            </a:r>
            <a:endParaRPr b="1" dirty="0">
              <a:solidFill>
                <a:srgbClr val="FFFFFF"/>
              </a:solidFill>
              <a:latin typeface="Rubik"/>
              <a:ea typeface="Rubik"/>
              <a:cs typeface="+mj-cs"/>
              <a:sym typeface="Rubik"/>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0" y="1422767"/>
            <a:ext cx="8618733" cy="5435233"/>
          </a:xfrm>
          <a:prstGeom prst="rect">
            <a:avLst/>
          </a:prstGeom>
          <a:noFill/>
          <a:ln>
            <a:noFill/>
          </a:ln>
        </p:spPr>
      </p:pic>
      <p:sp>
        <p:nvSpPr>
          <p:cNvPr id="76" name="Google Shape;76;p16"/>
          <p:cNvSpPr txBox="1">
            <a:spLocks noGrp="1"/>
          </p:cNvSpPr>
          <p:nvPr>
            <p:ph type="title"/>
          </p:nvPr>
        </p:nvSpPr>
        <p:spPr>
          <a:xfrm>
            <a:off x="887767" y="224143"/>
            <a:ext cx="10061924" cy="763600"/>
          </a:xfrm>
          <a:prstGeom prst="rect">
            <a:avLst/>
          </a:prstGeom>
        </p:spPr>
        <p:txBody>
          <a:bodyPr spcFirstLastPara="1" vert="horz" wrap="square" lIns="121900" tIns="121900" rIns="121900" bIns="121900" rtlCol="1" anchor="t" anchorCtr="0">
            <a:noAutofit/>
          </a:bodyPr>
          <a:lstStyle/>
          <a:p>
            <a:r>
              <a:rPr lang="en" dirty="0">
                <a:latin typeface="Rubik Medium"/>
                <a:ea typeface="Rubik Medium"/>
                <a:sym typeface="Rubik Medium"/>
              </a:rPr>
              <a:t>ההיסטוריה של התאורה המלאכותית</a:t>
            </a:r>
            <a:endParaRPr dirty="0">
              <a:latin typeface="Rubik Medium"/>
              <a:ea typeface="Rubik Medium"/>
              <a:sym typeface="Rubik Medium"/>
            </a:endParaRPr>
          </a:p>
        </p:txBody>
      </p:sp>
      <p:sp>
        <p:nvSpPr>
          <p:cNvPr id="77" name="Google Shape;77;p16"/>
          <p:cNvSpPr txBox="1">
            <a:spLocks noGrp="1"/>
          </p:cNvSpPr>
          <p:nvPr>
            <p:ph type="body" idx="1"/>
          </p:nvPr>
        </p:nvSpPr>
        <p:spPr>
          <a:xfrm>
            <a:off x="8536382" y="2039353"/>
            <a:ext cx="3467901" cy="2138000"/>
          </a:xfrm>
          <a:prstGeom prst="rect">
            <a:avLst/>
          </a:prstGeom>
        </p:spPr>
        <p:txBody>
          <a:bodyPr spcFirstLastPara="1" vert="horz" wrap="square" lIns="121900" tIns="121900" rIns="121900" bIns="121900" rtlCol="1" anchor="t" anchorCtr="0">
            <a:noAutofit/>
          </a:bodyPr>
          <a:lstStyle/>
          <a:p>
            <a:pPr marL="0" indent="0">
              <a:lnSpc>
                <a:spcPct val="150000"/>
              </a:lnSpc>
              <a:buNone/>
            </a:pPr>
            <a:r>
              <a:rPr lang="en" dirty="0">
                <a:solidFill>
                  <a:schemeClr val="dk1"/>
                </a:solidFill>
                <a:latin typeface="Rubik"/>
                <a:ea typeface="Rubik"/>
                <a:cs typeface="+mj-cs"/>
                <a:sym typeface="Rubik"/>
              </a:rPr>
              <a:t>אדיסון המציא את הנורה כדי להאריך את שעות היום. </a:t>
            </a:r>
          </a:p>
          <a:p>
            <a:pPr marL="0" indent="0">
              <a:lnSpc>
                <a:spcPct val="150000"/>
              </a:lnSpc>
              <a:buNone/>
            </a:pPr>
            <a:r>
              <a:rPr lang="en" dirty="0">
                <a:solidFill>
                  <a:schemeClr val="dk1"/>
                </a:solidFill>
                <a:latin typeface="Rubik"/>
                <a:ea typeface="Rubik"/>
                <a:cs typeface="+mj-cs"/>
                <a:sym typeface="Rubik"/>
              </a:rPr>
              <a:t>הוא לא </a:t>
            </a:r>
            <a:r>
              <a:rPr lang="he-IL" dirty="0">
                <a:solidFill>
                  <a:schemeClr val="dk1"/>
                </a:solidFill>
                <a:latin typeface="Rubik"/>
                <a:ea typeface="Rubik"/>
                <a:cs typeface="+mj-cs"/>
                <a:sym typeface="Rubik"/>
              </a:rPr>
              <a:t>חלם</a:t>
            </a:r>
            <a:r>
              <a:rPr lang="en" dirty="0">
                <a:solidFill>
                  <a:schemeClr val="dk1"/>
                </a:solidFill>
                <a:latin typeface="Rubik"/>
                <a:ea typeface="Rubik"/>
                <a:cs typeface="+mj-cs"/>
                <a:sym typeface="Rubik"/>
              </a:rPr>
              <a:t> שנפעיל תאורה במשך כל שעות היום, בעוצמות ובגוונים בהם הם פועלות.</a:t>
            </a:r>
            <a:endParaRPr dirty="0">
              <a:solidFill>
                <a:schemeClr val="dk1"/>
              </a:solidFill>
              <a:latin typeface="Rubik"/>
              <a:ea typeface="Rubik"/>
              <a:cs typeface="+mj-cs"/>
              <a:sym typeface="Rubik"/>
            </a:endParaRPr>
          </a:p>
          <a:p>
            <a:pPr marL="0" indent="0">
              <a:lnSpc>
                <a:spcPct val="150000"/>
              </a:lnSpc>
              <a:buNone/>
            </a:pPr>
            <a:endParaRPr dirty="0">
              <a:solidFill>
                <a:srgbClr val="FF0000"/>
              </a:solidFill>
              <a:latin typeface="Rubik"/>
              <a:ea typeface="Rubik"/>
              <a:cs typeface="+mj-cs"/>
              <a:sym typeface="Rubik"/>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86422-5609-C63C-B929-1A5D1F954F6A}"/>
              </a:ext>
            </a:extLst>
          </p:cNvPr>
          <p:cNvSpPr>
            <a:spLocks noGrp="1"/>
          </p:cNvSpPr>
          <p:nvPr>
            <p:ph type="title"/>
          </p:nvPr>
        </p:nvSpPr>
        <p:spPr/>
        <p:txBody>
          <a:bodyPr/>
          <a:lstStyle/>
          <a:p>
            <a:endParaRPr lang="en-IL"/>
          </a:p>
        </p:txBody>
      </p:sp>
      <p:pic>
        <p:nvPicPr>
          <p:cNvPr id="1026" name="Picture 2" descr="67">
            <a:extLst>
              <a:ext uri="{FF2B5EF4-FFF2-40B4-BE49-F238E27FC236}">
                <a16:creationId xmlns:a16="http://schemas.microsoft.com/office/drawing/2014/main" id="{680EDCA4-3526-677F-F0B8-3397E1062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520" y="0"/>
            <a:ext cx="1253196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57DE004-5E1C-1BC2-D3E3-5B69648D022B}"/>
              </a:ext>
            </a:extLst>
          </p:cNvPr>
          <p:cNvSpPr txBox="1"/>
          <p:nvPr/>
        </p:nvSpPr>
        <p:spPr>
          <a:xfrm>
            <a:off x="-223520" y="381575"/>
            <a:ext cx="11577320" cy="646331"/>
          </a:xfrm>
          <a:prstGeom prst="rect">
            <a:avLst/>
          </a:prstGeom>
          <a:noFill/>
        </p:spPr>
        <p:txBody>
          <a:bodyPr wrap="square">
            <a:spAutoFit/>
          </a:bodyPr>
          <a:lstStyle/>
          <a:p>
            <a:pPr algn="ctr"/>
            <a:r>
              <a:rPr lang="en-IL" dirty="0">
                <a:hlinkClick r:id="rId3"/>
              </a:rPr>
              <a:t>https://www.ravdori.co.il/stories/%D7%A0%D7%94%D7%A8%D7%99%D7%94-%D7%95%D7%94%D7%A2%D7%A4%D7%9C%D7%94/</a:t>
            </a:r>
            <a:r>
              <a:rPr lang="he-IL" dirty="0"/>
              <a:t> </a:t>
            </a:r>
            <a:endParaRPr lang="en-IL" dirty="0"/>
          </a:p>
        </p:txBody>
      </p:sp>
    </p:spTree>
    <p:extLst>
      <p:ext uri="{BB962C8B-B14F-4D97-AF65-F5344CB8AC3E}">
        <p14:creationId xmlns:p14="http://schemas.microsoft.com/office/powerpoint/2010/main" val="20914285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1" anchor="t" anchorCtr="0">
            <a:noAutofit/>
          </a:bodyPr>
          <a:lstStyle/>
          <a:p>
            <a:pPr algn="ctr"/>
            <a:r>
              <a:rPr lang="en" dirty="0">
                <a:solidFill>
                  <a:srgbClr val="FF0000"/>
                </a:solidFill>
                <a:latin typeface="Rubik Medium"/>
                <a:ea typeface="Rubik Medium"/>
                <a:sym typeface="Rubik Medium"/>
              </a:rPr>
              <a:t>פרדוקס ג’בונס</a:t>
            </a:r>
            <a:endParaRPr dirty="0">
              <a:solidFill>
                <a:srgbClr val="FF0000"/>
              </a:solidFill>
              <a:latin typeface="Rubik Medium"/>
              <a:ea typeface="Rubik Medium"/>
              <a:sym typeface="Rubik Medium"/>
            </a:endParaRPr>
          </a:p>
        </p:txBody>
      </p:sp>
      <p:sp>
        <p:nvSpPr>
          <p:cNvPr id="83" name="Google Shape;83;p17"/>
          <p:cNvSpPr txBox="1">
            <a:spLocks noGrp="1"/>
          </p:cNvSpPr>
          <p:nvPr>
            <p:ph type="body" idx="1"/>
          </p:nvPr>
        </p:nvSpPr>
        <p:spPr>
          <a:xfrm>
            <a:off x="7527633" y="1747600"/>
            <a:ext cx="4248800" cy="3898000"/>
          </a:xfrm>
          <a:prstGeom prst="rect">
            <a:avLst/>
          </a:prstGeom>
        </p:spPr>
        <p:txBody>
          <a:bodyPr spcFirstLastPara="1" vert="horz" wrap="square" lIns="121900" tIns="121900" rIns="121900" bIns="121900" rtlCol="1" anchor="t" anchorCtr="0">
            <a:noAutofit/>
          </a:bodyPr>
          <a:lstStyle/>
          <a:p>
            <a:pPr marL="304792" indent="0">
              <a:lnSpc>
                <a:spcPct val="115000"/>
              </a:lnSpc>
              <a:spcBef>
                <a:spcPts val="800"/>
              </a:spcBef>
              <a:buNone/>
            </a:pPr>
            <a:r>
              <a:rPr lang="en" sz="1867" dirty="0">
                <a:solidFill>
                  <a:srgbClr val="FF0000"/>
                </a:solidFill>
                <a:latin typeface="Rubik"/>
                <a:ea typeface="Rubik"/>
                <a:cs typeface="+mj-cs"/>
                <a:sym typeface="Rubik"/>
              </a:rPr>
              <a:t>הידוע גם בשמו </a:t>
            </a:r>
            <a:r>
              <a:rPr lang="en" sz="1867" b="1" dirty="0">
                <a:solidFill>
                  <a:srgbClr val="FF0000"/>
                </a:solidFill>
                <a:latin typeface="Rubik"/>
                <a:ea typeface="Rubik"/>
                <a:cs typeface="+mj-cs"/>
                <a:sym typeface="Rubik"/>
              </a:rPr>
              <a:t>אפקט הריבאונד</a:t>
            </a:r>
            <a:r>
              <a:rPr lang="en" sz="1867" dirty="0">
                <a:solidFill>
                  <a:srgbClr val="FF0000"/>
                </a:solidFill>
                <a:latin typeface="Rubik"/>
                <a:ea typeface="Rubik"/>
                <a:cs typeface="+mj-cs"/>
                <a:sym typeface="Rubik"/>
              </a:rPr>
              <a:t> הוא פרדוקס הקשור בהתייעלות אנרגטית ו</a:t>
            </a:r>
            <a:r>
              <a:rPr lang="en" sz="1867" dirty="0">
                <a:solidFill>
                  <a:srgbClr val="FF0000"/>
                </a:solidFill>
                <a:uFill>
                  <a:noFill/>
                </a:uFill>
                <a:latin typeface="Rubik"/>
                <a:ea typeface="Rubik"/>
                <a:cs typeface="+mj-cs"/>
                <a:sym typeface="Rubik"/>
                <a:hlinkClick r:id="rId3">
                  <a:extLst>
                    <a:ext uri="{A12FA001-AC4F-418D-AE19-62706E023703}">
                      <ahyp:hlinkClr xmlns:ahyp="http://schemas.microsoft.com/office/drawing/2018/hyperlinkcolor" val="tx"/>
                    </a:ext>
                  </a:extLst>
                </a:hlinkClick>
              </a:rPr>
              <a:t>במשאבים</a:t>
            </a:r>
            <a:r>
              <a:rPr lang="en" sz="1867" dirty="0">
                <a:solidFill>
                  <a:srgbClr val="FF0000"/>
                </a:solidFill>
                <a:latin typeface="Rubik"/>
                <a:ea typeface="Rubik"/>
                <a:cs typeface="+mj-cs"/>
                <a:sym typeface="Rubik"/>
              </a:rPr>
              <a:t>, לפיו בניגוד לאינטואיציה ולמוסכמה הכלכלית, כאשר מגדילים את </a:t>
            </a:r>
            <a:r>
              <a:rPr lang="en" sz="1867" dirty="0">
                <a:solidFill>
                  <a:srgbClr val="FF0000"/>
                </a:solidFill>
                <a:uFill>
                  <a:noFill/>
                </a:uFill>
                <a:latin typeface="Rubik"/>
                <a:ea typeface="Rubik"/>
                <a:cs typeface="+mj-cs"/>
                <a:sym typeface="Rubik"/>
                <a:hlinkClick r:id="rId4">
                  <a:extLst>
                    <a:ext uri="{A12FA001-AC4F-418D-AE19-62706E023703}">
                      <ahyp:hlinkClr xmlns:ahyp="http://schemas.microsoft.com/office/drawing/2018/hyperlinkcolor" val="tx"/>
                    </a:ext>
                  </a:extLst>
                </a:hlinkClick>
              </a:rPr>
              <a:t>יעילות</a:t>
            </a:r>
            <a:r>
              <a:rPr lang="en" sz="1867" dirty="0">
                <a:solidFill>
                  <a:srgbClr val="FF0000"/>
                </a:solidFill>
                <a:latin typeface="Rubik"/>
                <a:ea typeface="Rubik"/>
                <a:cs typeface="+mj-cs"/>
                <a:sym typeface="Rubik"/>
              </a:rPr>
              <a:t> השימוש במשאב, השימוש בו עולה. </a:t>
            </a:r>
            <a:endParaRPr sz="1867" dirty="0">
              <a:solidFill>
                <a:srgbClr val="FF0000"/>
              </a:solidFill>
              <a:latin typeface="Rubik"/>
              <a:ea typeface="Rubik"/>
              <a:cs typeface="+mj-cs"/>
              <a:sym typeface="Rubik"/>
            </a:endParaRPr>
          </a:p>
          <a:p>
            <a:pPr marL="304792" indent="0">
              <a:lnSpc>
                <a:spcPct val="115000"/>
              </a:lnSpc>
              <a:spcBef>
                <a:spcPts val="800"/>
              </a:spcBef>
              <a:spcAft>
                <a:spcPts val="800"/>
              </a:spcAft>
              <a:buNone/>
            </a:pPr>
            <a:r>
              <a:rPr lang="en" sz="1867" dirty="0">
                <a:solidFill>
                  <a:srgbClr val="FF0000"/>
                </a:solidFill>
                <a:latin typeface="Rubik"/>
                <a:ea typeface="Rubik"/>
                <a:cs typeface="+mj-cs"/>
                <a:sym typeface="Rubik"/>
              </a:rPr>
              <a:t>זהו כינוי כללי </a:t>
            </a:r>
            <a:r>
              <a:rPr lang="en" sz="1867" b="1" dirty="0">
                <a:solidFill>
                  <a:srgbClr val="FF0000"/>
                </a:solidFill>
                <a:latin typeface="Rubik"/>
                <a:ea typeface="Rubik"/>
                <a:cs typeface="+mj-cs"/>
                <a:sym typeface="Rubik"/>
              </a:rPr>
              <a:t>למספר מנגנונים שיכולים לגרום להקטנת החיסכון באנרגיה ואף להגברת ההוצאה האנרגטית</a:t>
            </a:r>
            <a:r>
              <a:rPr lang="en" sz="1867" dirty="0">
                <a:solidFill>
                  <a:srgbClr val="FF0000"/>
                </a:solidFill>
                <a:latin typeface="Rubik"/>
                <a:ea typeface="Rubik"/>
                <a:cs typeface="+mj-cs"/>
                <a:sym typeface="Rubik"/>
              </a:rPr>
              <a:t>, בעקבות שיפור טכנולוגי להגברת היעילות האנרגטית.</a:t>
            </a:r>
            <a:endParaRPr sz="1867" b="1" dirty="0">
              <a:solidFill>
                <a:srgbClr val="FF0000"/>
              </a:solidFill>
              <a:latin typeface="Rubik"/>
              <a:ea typeface="Rubik"/>
              <a:cs typeface="+mj-cs"/>
              <a:sym typeface="Rubik"/>
            </a:endParaRPr>
          </a:p>
        </p:txBody>
      </p:sp>
      <p:pic>
        <p:nvPicPr>
          <p:cNvPr id="84" name="Google Shape;84;p17"/>
          <p:cNvPicPr preferRelativeResize="0"/>
          <p:nvPr/>
        </p:nvPicPr>
        <p:blipFill>
          <a:blip r:embed="rId5">
            <a:alphaModFix/>
            <a:extLst>
              <a:ext uri="{28A0092B-C50C-407E-A947-70E740481C1C}">
                <a14:useLocalDpi xmlns:a14="http://schemas.microsoft.com/office/drawing/2010/main"/>
              </a:ext>
            </a:extLst>
          </a:blip>
          <a:stretch>
            <a:fillRect/>
          </a:stretch>
        </p:blipFill>
        <p:spPr>
          <a:xfrm>
            <a:off x="415601" y="1747589"/>
            <a:ext cx="7019633" cy="394854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7833674" y="593367"/>
            <a:ext cx="3942726" cy="763600"/>
          </a:xfrm>
          <a:prstGeom prst="rect">
            <a:avLst/>
          </a:prstGeom>
        </p:spPr>
        <p:txBody>
          <a:bodyPr spcFirstLastPara="1" vert="horz" wrap="square" lIns="121900" tIns="121900" rIns="121900" bIns="121900" rtlCol="1" anchor="t" anchorCtr="0">
            <a:noAutofit/>
          </a:bodyPr>
          <a:lstStyle/>
          <a:p>
            <a:r>
              <a:rPr lang="en" dirty="0">
                <a:latin typeface="Rubik Medium"/>
                <a:ea typeface="Rubik Medium"/>
                <a:sym typeface="Rubik Medium"/>
              </a:rPr>
              <a:t>נס חנוכה?</a:t>
            </a:r>
            <a:endParaRPr dirty="0">
              <a:latin typeface="Rubik Medium"/>
              <a:ea typeface="Rubik Medium"/>
              <a:sym typeface="Rubik Medium"/>
            </a:endParaRPr>
          </a:p>
        </p:txBody>
      </p:sp>
      <p:sp>
        <p:nvSpPr>
          <p:cNvPr id="90" name="Google Shape;90;p18"/>
          <p:cNvSpPr txBox="1">
            <a:spLocks noGrp="1"/>
          </p:cNvSpPr>
          <p:nvPr>
            <p:ph type="body" idx="1"/>
          </p:nvPr>
        </p:nvSpPr>
        <p:spPr>
          <a:xfrm>
            <a:off x="6853287" y="1536633"/>
            <a:ext cx="4923447" cy="4555200"/>
          </a:xfrm>
          <a:prstGeom prst="rect">
            <a:avLst/>
          </a:prstGeom>
        </p:spPr>
        <p:txBody>
          <a:bodyPr spcFirstLastPara="1" vert="horz" wrap="square" lIns="121900" tIns="121900" rIns="121900" bIns="121900" rtlCol="1" anchor="t" anchorCtr="0">
            <a:noAutofit/>
          </a:bodyPr>
          <a:lstStyle/>
          <a:p>
            <a:pPr marL="0" indent="0">
              <a:lnSpc>
                <a:spcPct val="150000"/>
              </a:lnSpc>
              <a:buNone/>
            </a:pPr>
            <a:r>
              <a:rPr lang="en" sz="2667" dirty="0">
                <a:solidFill>
                  <a:schemeClr val="dk1"/>
                </a:solidFill>
                <a:latin typeface="Rubik"/>
                <a:ea typeface="Rubik"/>
                <a:cs typeface="+mj-cs"/>
                <a:sym typeface="Rubik"/>
              </a:rPr>
              <a:t>או שימוש מושכל במשאבי הסביבה? </a:t>
            </a:r>
            <a:endParaRPr sz="2667" dirty="0">
              <a:solidFill>
                <a:schemeClr val="dk1"/>
              </a:solidFill>
              <a:latin typeface="Rubik"/>
              <a:ea typeface="Rubik"/>
              <a:cs typeface="+mj-cs"/>
              <a:sym typeface="Rubik"/>
            </a:endParaRPr>
          </a:p>
          <a:p>
            <a:pPr marL="0" indent="0">
              <a:lnSpc>
                <a:spcPct val="150000"/>
              </a:lnSpc>
              <a:buNone/>
            </a:pPr>
            <a:endParaRPr sz="2667" dirty="0">
              <a:solidFill>
                <a:schemeClr val="dk1"/>
              </a:solidFill>
              <a:latin typeface="Rubik"/>
              <a:ea typeface="Rubik"/>
              <a:cs typeface="+mj-cs"/>
              <a:sym typeface="Rubik"/>
            </a:endParaRPr>
          </a:p>
          <a:p>
            <a:pPr marL="0" indent="0">
              <a:lnSpc>
                <a:spcPct val="150000"/>
              </a:lnSpc>
              <a:buNone/>
            </a:pPr>
            <a:r>
              <a:rPr lang="en" sz="2667" dirty="0">
                <a:solidFill>
                  <a:schemeClr val="dk1"/>
                </a:solidFill>
                <a:latin typeface="Rubik"/>
                <a:ea typeface="Rubik"/>
                <a:cs typeface="+mj-cs"/>
                <a:sym typeface="Rubik"/>
              </a:rPr>
              <a:t>השמש בבית המקדש הבין שיש לו רק כד שמן אחד ולכן הפעיל רק אור קטן ולא את כל גופי התאורה בבית.</a:t>
            </a:r>
            <a:endParaRPr sz="2667" dirty="0">
              <a:solidFill>
                <a:schemeClr val="dk1"/>
              </a:solidFill>
              <a:latin typeface="Rubik"/>
              <a:ea typeface="Rubik"/>
              <a:cs typeface="+mj-cs"/>
              <a:sym typeface="Rubik"/>
            </a:endParaRPr>
          </a:p>
          <a:p>
            <a:pPr marL="0" indent="0">
              <a:lnSpc>
                <a:spcPct val="150000"/>
              </a:lnSpc>
              <a:buNone/>
            </a:pPr>
            <a:endParaRPr sz="2667" dirty="0">
              <a:solidFill>
                <a:srgbClr val="FF0000"/>
              </a:solidFill>
              <a:latin typeface="Rubik"/>
              <a:ea typeface="Rubik"/>
              <a:cs typeface="+mj-cs"/>
              <a:sym typeface="Rubik"/>
            </a:endParaRPr>
          </a:p>
        </p:txBody>
      </p:sp>
      <p:pic>
        <p:nvPicPr>
          <p:cNvPr id="91" name="Google Shape;91;p1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04734" y="358269"/>
            <a:ext cx="6536697" cy="626433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8710433" y="593367"/>
            <a:ext cx="3066000" cy="763600"/>
          </a:xfrm>
          <a:prstGeom prst="rect">
            <a:avLst/>
          </a:prstGeom>
        </p:spPr>
        <p:txBody>
          <a:bodyPr spcFirstLastPara="1" vert="horz" wrap="square" lIns="121900" tIns="121900" rIns="121900" bIns="121900" rtlCol="1" anchor="t" anchorCtr="0">
            <a:noAutofit/>
          </a:bodyPr>
          <a:lstStyle/>
          <a:p>
            <a:r>
              <a:rPr lang="en" dirty="0">
                <a:latin typeface="Rubik Medium"/>
                <a:ea typeface="Rubik Medium"/>
                <a:sym typeface="Rubik Medium"/>
              </a:rPr>
              <a:t>אורכי גל שונים והשפעתם </a:t>
            </a:r>
            <a:endParaRPr dirty="0">
              <a:latin typeface="Rubik Medium"/>
              <a:ea typeface="Rubik Medium"/>
              <a:sym typeface="Rubik Medium"/>
            </a:endParaRPr>
          </a:p>
        </p:txBody>
      </p:sp>
      <p:sp>
        <p:nvSpPr>
          <p:cNvPr id="97" name="Google Shape;97;p19"/>
          <p:cNvSpPr txBox="1">
            <a:spLocks noGrp="1"/>
          </p:cNvSpPr>
          <p:nvPr>
            <p:ph type="body" idx="1"/>
          </p:nvPr>
        </p:nvSpPr>
        <p:spPr>
          <a:xfrm>
            <a:off x="8841633" y="2837800"/>
            <a:ext cx="2934800" cy="3030800"/>
          </a:xfrm>
          <a:prstGeom prst="rect">
            <a:avLst/>
          </a:prstGeom>
        </p:spPr>
        <p:txBody>
          <a:bodyPr spcFirstLastPara="1" vert="horz" wrap="square" lIns="121900" tIns="121900" rIns="121900" bIns="121900" rtlCol="1" anchor="t" anchorCtr="0">
            <a:noAutofit/>
          </a:bodyPr>
          <a:lstStyle/>
          <a:p>
            <a:pPr marL="0" indent="0">
              <a:lnSpc>
                <a:spcPct val="150000"/>
              </a:lnSpc>
              <a:buNone/>
            </a:pPr>
            <a:r>
              <a:rPr lang="en" sz="1867" dirty="0">
                <a:solidFill>
                  <a:schemeClr val="dk1"/>
                </a:solidFill>
                <a:latin typeface="Rubik"/>
                <a:ea typeface="Rubik"/>
                <a:cs typeface="+mj-cs"/>
                <a:sym typeface="Rubik"/>
              </a:rPr>
              <a:t>חשיפה לתאורה באורכי גל כחולים מזיקה! </a:t>
            </a:r>
            <a:endParaRPr sz="1867" dirty="0">
              <a:solidFill>
                <a:schemeClr val="dk1"/>
              </a:solidFill>
              <a:latin typeface="Rubik"/>
              <a:ea typeface="Rubik"/>
              <a:cs typeface="+mj-cs"/>
              <a:sym typeface="Rubik"/>
            </a:endParaRPr>
          </a:p>
          <a:p>
            <a:pPr marL="0" indent="0">
              <a:lnSpc>
                <a:spcPct val="150000"/>
              </a:lnSpc>
              <a:buNone/>
            </a:pPr>
            <a:endParaRPr sz="1867" dirty="0">
              <a:solidFill>
                <a:schemeClr val="dk1"/>
              </a:solidFill>
              <a:latin typeface="Rubik"/>
              <a:ea typeface="Rubik"/>
              <a:cs typeface="+mj-cs"/>
              <a:sym typeface="Rubik"/>
            </a:endParaRPr>
          </a:p>
          <a:p>
            <a:pPr marL="0" indent="0">
              <a:lnSpc>
                <a:spcPct val="150000"/>
              </a:lnSpc>
              <a:buNone/>
            </a:pPr>
            <a:r>
              <a:rPr lang="en" sz="1867" dirty="0">
                <a:solidFill>
                  <a:schemeClr val="dk1"/>
                </a:solidFill>
                <a:latin typeface="Rubik"/>
                <a:ea typeface="Rubik"/>
                <a:cs typeface="+mj-cs"/>
                <a:sym typeface="Rubik"/>
              </a:rPr>
              <a:t>על ידי הפסקת רוב התאורה נצמצם מאוד גם את החשיפה לתאורה כחולה.</a:t>
            </a:r>
            <a:endParaRPr sz="1867" dirty="0">
              <a:solidFill>
                <a:srgbClr val="FF0000"/>
              </a:solidFill>
              <a:latin typeface="Rubik"/>
              <a:ea typeface="Rubik"/>
              <a:cs typeface="+mj-cs"/>
              <a:sym typeface="Rubik"/>
            </a:endParaRPr>
          </a:p>
        </p:txBody>
      </p:sp>
      <p:pic>
        <p:nvPicPr>
          <p:cNvPr id="98" name="Google Shape;98;p1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8710432"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1"/>
            <a:ext cx="12192000" cy="6857985"/>
          </a:xfrm>
          <a:prstGeom prst="rect">
            <a:avLst/>
          </a:prstGeom>
          <a:noFill/>
          <a:ln>
            <a:noFill/>
          </a:ln>
        </p:spPr>
      </p:pic>
      <p:sp>
        <p:nvSpPr>
          <p:cNvPr id="104" name="Google Shape;104;p20"/>
          <p:cNvSpPr txBox="1">
            <a:spLocks noGrp="1"/>
          </p:cNvSpPr>
          <p:nvPr>
            <p:ph type="title"/>
          </p:nvPr>
        </p:nvSpPr>
        <p:spPr>
          <a:xfrm>
            <a:off x="6196614" y="189367"/>
            <a:ext cx="5579786" cy="763600"/>
          </a:xfrm>
          <a:prstGeom prst="rect">
            <a:avLst/>
          </a:prstGeom>
        </p:spPr>
        <p:txBody>
          <a:bodyPr spcFirstLastPara="1" vert="horz" wrap="square" lIns="121900" tIns="121900" rIns="121900" bIns="121900" rtlCol="1" anchor="t" anchorCtr="0">
            <a:noAutofit/>
          </a:bodyPr>
          <a:lstStyle/>
          <a:p>
            <a:r>
              <a:rPr lang="en" dirty="0">
                <a:solidFill>
                  <a:srgbClr val="000000"/>
                </a:solidFill>
                <a:latin typeface="Rubik Medium"/>
                <a:ea typeface="Rubik Medium"/>
                <a:sym typeface="Rubik Medium"/>
              </a:rPr>
              <a:t>תאורה קבועה במשרד</a:t>
            </a:r>
            <a:endParaRPr dirty="0">
              <a:solidFill>
                <a:srgbClr val="000000"/>
              </a:solidFill>
              <a:latin typeface="Rubik Medium"/>
              <a:ea typeface="Rubik Medium"/>
              <a:sym typeface="Rubik Medium"/>
            </a:endParaRPr>
          </a:p>
        </p:txBody>
      </p:sp>
      <p:sp>
        <p:nvSpPr>
          <p:cNvPr id="105" name="Google Shape;105;p20"/>
          <p:cNvSpPr txBox="1">
            <a:spLocks noGrp="1"/>
          </p:cNvSpPr>
          <p:nvPr>
            <p:ph type="body" idx="1"/>
          </p:nvPr>
        </p:nvSpPr>
        <p:spPr>
          <a:xfrm>
            <a:off x="7125067" y="952967"/>
            <a:ext cx="4651200" cy="858800"/>
          </a:xfrm>
          <a:prstGeom prst="rect">
            <a:avLst/>
          </a:prstGeom>
          <a:noFill/>
        </p:spPr>
        <p:txBody>
          <a:bodyPr spcFirstLastPara="1" vert="horz" wrap="square" lIns="121900" tIns="121900" rIns="121900" bIns="121900" rtlCol="1" anchor="t" anchorCtr="0">
            <a:noAutofit/>
          </a:bodyPr>
          <a:lstStyle/>
          <a:p>
            <a:pPr marL="0" indent="0">
              <a:lnSpc>
                <a:spcPct val="115000"/>
              </a:lnSpc>
              <a:buNone/>
            </a:pPr>
            <a:r>
              <a:rPr lang="en" sz="1867" dirty="0">
                <a:solidFill>
                  <a:srgbClr val="000000"/>
                </a:solidFill>
                <a:latin typeface="Rubik Medium"/>
                <a:ea typeface="Rubik Medium"/>
                <a:cs typeface="+mj-cs"/>
                <a:sym typeface="Rubik Medium"/>
              </a:rPr>
              <a:t>מצב מלאכותי</a:t>
            </a:r>
            <a:r>
              <a:rPr lang="en" sz="1867" dirty="0">
                <a:solidFill>
                  <a:srgbClr val="000000"/>
                </a:solidFill>
                <a:latin typeface="Rubik"/>
                <a:ea typeface="Rubik"/>
                <a:cs typeface="+mj-cs"/>
                <a:sym typeface="Rubik"/>
              </a:rPr>
              <a:t> של חיים מנותקים מתאורה טבעית במשך כל שעות העבודה. </a:t>
            </a:r>
            <a:endParaRPr sz="1867" dirty="0">
              <a:solidFill>
                <a:srgbClr val="000000"/>
              </a:solidFill>
              <a:latin typeface="Rubik"/>
              <a:ea typeface="Rubik"/>
              <a:cs typeface="+mj-cs"/>
              <a:sym typeface="Rubik"/>
            </a:endParaRPr>
          </a:p>
          <a:p>
            <a:pPr marL="0" indent="0">
              <a:lnSpc>
                <a:spcPct val="115000"/>
              </a:lnSpc>
              <a:buNone/>
            </a:pPr>
            <a:endParaRPr sz="1867" dirty="0">
              <a:solidFill>
                <a:schemeClr val="dk1"/>
              </a:solidFill>
              <a:latin typeface="Rubik"/>
              <a:ea typeface="Rubik"/>
              <a:cs typeface="+mj-cs"/>
              <a:sym typeface="Rubik"/>
            </a:endParaRPr>
          </a:p>
          <a:p>
            <a:pPr marL="0" indent="0">
              <a:lnSpc>
                <a:spcPct val="115000"/>
              </a:lnSpc>
              <a:spcAft>
                <a:spcPts val="2133"/>
              </a:spcAft>
              <a:buNone/>
            </a:pPr>
            <a:endParaRPr sz="1867" dirty="0">
              <a:latin typeface="Rubik"/>
              <a:ea typeface="Rubik"/>
              <a:cs typeface="+mj-cs"/>
              <a:sym typeface="Rubik"/>
            </a:endParaRPr>
          </a:p>
        </p:txBody>
      </p:sp>
      <p:sp>
        <p:nvSpPr>
          <p:cNvPr id="106" name="Google Shape;106;p20"/>
          <p:cNvSpPr txBox="1">
            <a:spLocks noGrp="1"/>
          </p:cNvSpPr>
          <p:nvPr>
            <p:ph type="body" idx="1"/>
          </p:nvPr>
        </p:nvSpPr>
        <p:spPr>
          <a:xfrm>
            <a:off x="162233" y="5523200"/>
            <a:ext cx="4536800" cy="1151200"/>
          </a:xfrm>
          <a:prstGeom prst="rect">
            <a:avLst/>
          </a:prstGeom>
          <a:solidFill>
            <a:srgbClr val="D9D9D9"/>
          </a:solidFill>
        </p:spPr>
        <p:txBody>
          <a:bodyPr spcFirstLastPara="1" vert="horz" wrap="square" lIns="121900" tIns="121900" rIns="121900" bIns="121900" rtlCol="1" anchor="t" anchorCtr="0">
            <a:noAutofit/>
          </a:bodyPr>
          <a:lstStyle/>
          <a:p>
            <a:pPr marL="0" indent="0">
              <a:lnSpc>
                <a:spcPct val="115000"/>
              </a:lnSpc>
              <a:buNone/>
            </a:pPr>
            <a:r>
              <a:rPr lang="en" sz="1867" dirty="0">
                <a:solidFill>
                  <a:srgbClr val="000000"/>
                </a:solidFill>
                <a:latin typeface="Rubik"/>
                <a:ea typeface="Rubik"/>
                <a:cs typeface="+mj-cs"/>
                <a:sym typeface="Rubik"/>
              </a:rPr>
              <a:t>אנו מפסיקים להיות </a:t>
            </a:r>
            <a:r>
              <a:rPr lang="en" sz="1867" dirty="0">
                <a:solidFill>
                  <a:srgbClr val="000000"/>
                </a:solidFill>
                <a:latin typeface="Rubik Medium"/>
                <a:ea typeface="Rubik Medium"/>
                <a:cs typeface="+mj-cs"/>
                <a:sym typeface="Rubik Medium"/>
              </a:rPr>
              <a:t>רגישים לפרטים</a:t>
            </a:r>
            <a:r>
              <a:rPr lang="en" sz="1867" dirty="0">
                <a:solidFill>
                  <a:srgbClr val="000000"/>
                </a:solidFill>
                <a:latin typeface="Rubik"/>
                <a:ea typeface="Rubik"/>
                <a:cs typeface="+mj-cs"/>
                <a:sym typeface="Rubik"/>
              </a:rPr>
              <a:t>. </a:t>
            </a:r>
            <a:endParaRPr sz="1867" dirty="0">
              <a:solidFill>
                <a:srgbClr val="000000"/>
              </a:solidFill>
              <a:latin typeface="Rubik"/>
              <a:ea typeface="Rubik"/>
              <a:cs typeface="+mj-cs"/>
              <a:sym typeface="Rubik"/>
            </a:endParaRPr>
          </a:p>
          <a:p>
            <a:pPr marL="0" indent="0">
              <a:lnSpc>
                <a:spcPct val="115000"/>
              </a:lnSpc>
              <a:buNone/>
            </a:pPr>
            <a:r>
              <a:rPr lang="en" sz="1867" dirty="0">
                <a:solidFill>
                  <a:srgbClr val="000000"/>
                </a:solidFill>
                <a:latin typeface="Rubik"/>
                <a:ea typeface="Rubik"/>
                <a:cs typeface="+mj-cs"/>
                <a:sym typeface="Rubik"/>
              </a:rPr>
              <a:t>חלק </a:t>
            </a:r>
            <a:r>
              <a:rPr lang="en" sz="1867" dirty="0">
                <a:solidFill>
                  <a:srgbClr val="000000"/>
                </a:solidFill>
                <a:latin typeface="Rubik Medium"/>
                <a:ea typeface="Rubik Medium"/>
                <a:cs typeface="+mj-cs"/>
                <a:sym typeface="Rubik Medium"/>
              </a:rPr>
              <a:t>מהפרעות הקשב והריכוז</a:t>
            </a:r>
            <a:r>
              <a:rPr lang="en" sz="1867" dirty="0">
                <a:solidFill>
                  <a:srgbClr val="000000"/>
                </a:solidFill>
                <a:latin typeface="Rubik"/>
                <a:ea typeface="Rubik"/>
                <a:cs typeface="+mj-cs"/>
                <a:sym typeface="Rubik"/>
              </a:rPr>
              <a:t> שלנו </a:t>
            </a:r>
            <a:endParaRPr lang="he-IL" sz="1867" dirty="0">
              <a:solidFill>
                <a:srgbClr val="000000"/>
              </a:solidFill>
              <a:latin typeface="Rubik"/>
              <a:ea typeface="Rubik"/>
              <a:cs typeface="+mj-cs"/>
              <a:sym typeface="Rubik"/>
            </a:endParaRPr>
          </a:p>
          <a:p>
            <a:pPr marL="0" indent="0">
              <a:lnSpc>
                <a:spcPct val="115000"/>
              </a:lnSpc>
              <a:buNone/>
            </a:pPr>
            <a:r>
              <a:rPr lang="en" sz="1867" dirty="0">
                <a:solidFill>
                  <a:srgbClr val="000000"/>
                </a:solidFill>
                <a:latin typeface="Rubik"/>
                <a:ea typeface="Rubik"/>
                <a:cs typeface="+mj-cs"/>
                <a:sym typeface="Rubik"/>
              </a:rPr>
              <a:t>הן מעודף תאורה לבנה!</a:t>
            </a:r>
            <a:endParaRPr sz="1867" dirty="0">
              <a:solidFill>
                <a:srgbClr val="000000"/>
              </a:solidFill>
              <a:latin typeface="Rubik"/>
              <a:ea typeface="Rubik"/>
              <a:cs typeface="+mj-cs"/>
              <a:sym typeface="Rubik"/>
            </a:endParaRPr>
          </a:p>
          <a:p>
            <a:pPr marL="0" indent="0">
              <a:lnSpc>
                <a:spcPct val="115000"/>
              </a:lnSpc>
              <a:buNone/>
            </a:pPr>
            <a:endParaRPr sz="1867" dirty="0">
              <a:solidFill>
                <a:schemeClr val="dk1"/>
              </a:solidFill>
              <a:latin typeface="Rubik"/>
              <a:ea typeface="Rubik"/>
              <a:cs typeface="+mj-cs"/>
              <a:sym typeface="Rubik"/>
            </a:endParaRPr>
          </a:p>
          <a:p>
            <a:pPr marL="0" indent="0">
              <a:lnSpc>
                <a:spcPct val="115000"/>
              </a:lnSpc>
              <a:spcAft>
                <a:spcPts val="2133"/>
              </a:spcAft>
              <a:buNone/>
            </a:pPr>
            <a:endParaRPr sz="1867" dirty="0">
              <a:latin typeface="Rubik"/>
              <a:ea typeface="Rubik"/>
              <a:cs typeface="+mj-cs"/>
              <a:sym typeface="Rubik"/>
            </a:endParaRPr>
          </a:p>
        </p:txBody>
      </p:sp>
      <p:sp>
        <p:nvSpPr>
          <p:cNvPr id="107" name="Google Shape;107;p20"/>
          <p:cNvSpPr txBox="1">
            <a:spLocks noGrp="1"/>
          </p:cNvSpPr>
          <p:nvPr>
            <p:ph type="body" idx="1"/>
          </p:nvPr>
        </p:nvSpPr>
        <p:spPr>
          <a:xfrm>
            <a:off x="162233" y="4462702"/>
            <a:ext cx="4536800" cy="876913"/>
          </a:xfrm>
          <a:prstGeom prst="rect">
            <a:avLst/>
          </a:prstGeom>
          <a:solidFill>
            <a:srgbClr val="D9D9D9"/>
          </a:solidFill>
        </p:spPr>
        <p:txBody>
          <a:bodyPr spcFirstLastPara="1" vert="horz" wrap="square" lIns="121900" tIns="121900" rIns="121900" bIns="121900" rtlCol="1" anchor="t" anchorCtr="0">
            <a:noAutofit/>
          </a:bodyPr>
          <a:lstStyle/>
          <a:p>
            <a:pPr marL="0" indent="0">
              <a:lnSpc>
                <a:spcPct val="115000"/>
              </a:lnSpc>
              <a:buNone/>
            </a:pPr>
            <a:r>
              <a:rPr lang="en" sz="1867" dirty="0">
                <a:solidFill>
                  <a:srgbClr val="000000"/>
                </a:solidFill>
                <a:latin typeface="Rubik"/>
                <a:ea typeface="Rubik"/>
                <a:cs typeface="+mj-cs"/>
                <a:sym typeface="Rubik"/>
              </a:rPr>
              <a:t>אנו מאבדים את </a:t>
            </a:r>
            <a:r>
              <a:rPr lang="en" sz="1867" dirty="0">
                <a:solidFill>
                  <a:srgbClr val="000000"/>
                </a:solidFill>
                <a:latin typeface="Rubik Medium"/>
                <a:ea typeface="Rubik Medium"/>
                <a:cs typeface="+mj-cs"/>
                <a:sym typeface="Rubik Medium"/>
              </a:rPr>
              <a:t>תחושת הזמן</a:t>
            </a:r>
            <a:r>
              <a:rPr lang="en" sz="1867" dirty="0">
                <a:solidFill>
                  <a:srgbClr val="000000"/>
                </a:solidFill>
                <a:latin typeface="Rubik"/>
                <a:ea typeface="Rubik"/>
                <a:cs typeface="+mj-cs"/>
                <a:sym typeface="Rubik"/>
              </a:rPr>
              <a:t> ואת הרגישות לעונות השנה ולא מתעייפים לכאורה. </a:t>
            </a:r>
            <a:endParaRPr lang="he-IL" sz="1867" dirty="0">
              <a:solidFill>
                <a:srgbClr val="000000"/>
              </a:solidFill>
              <a:latin typeface="Rubik"/>
              <a:ea typeface="Rubik"/>
              <a:cs typeface="+mj-cs"/>
              <a:sym typeface="Rubik"/>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2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8861895" cy="6858000"/>
          </a:xfrm>
          <a:prstGeom prst="rect">
            <a:avLst/>
          </a:prstGeom>
          <a:noFill/>
          <a:ln>
            <a:noFill/>
          </a:ln>
        </p:spPr>
      </p:pic>
      <p:sp>
        <p:nvSpPr>
          <p:cNvPr id="113" name="Google Shape;113;p21"/>
          <p:cNvSpPr txBox="1">
            <a:spLocks noGrp="1"/>
          </p:cNvSpPr>
          <p:nvPr>
            <p:ph type="title"/>
          </p:nvPr>
        </p:nvSpPr>
        <p:spPr>
          <a:xfrm>
            <a:off x="9102437" y="108457"/>
            <a:ext cx="2826364" cy="763600"/>
          </a:xfrm>
          <a:prstGeom prst="rect">
            <a:avLst/>
          </a:prstGeom>
        </p:spPr>
        <p:txBody>
          <a:bodyPr spcFirstLastPara="1" vert="horz" wrap="square" lIns="121900" tIns="121900" rIns="121900" bIns="121900" rtlCol="1" anchor="t" anchorCtr="0">
            <a:noAutofit/>
          </a:bodyPr>
          <a:lstStyle/>
          <a:p>
            <a:pPr algn="just"/>
            <a:r>
              <a:rPr lang="en" dirty="0">
                <a:solidFill>
                  <a:srgbClr val="FF0000"/>
                </a:solidFill>
                <a:latin typeface="Rubik Medium"/>
                <a:ea typeface="Rubik Medium"/>
                <a:sym typeface="Rubik Medium"/>
              </a:rPr>
              <a:t>מסיבת אור</a:t>
            </a:r>
            <a:br>
              <a:rPr lang="he-IL" dirty="0">
                <a:solidFill>
                  <a:srgbClr val="FF0000"/>
                </a:solidFill>
                <a:latin typeface="Rubik Medium"/>
                <a:ea typeface="Rubik Medium"/>
                <a:sym typeface="Rubik Medium"/>
              </a:rPr>
            </a:br>
            <a:br>
              <a:rPr lang="he-IL" dirty="0">
                <a:solidFill>
                  <a:srgbClr val="FF0000"/>
                </a:solidFill>
                <a:latin typeface="Rubik Medium"/>
                <a:ea typeface="Rubik Medium"/>
                <a:sym typeface="Rubik Medium"/>
              </a:rPr>
            </a:br>
            <a:br>
              <a:rPr lang="he-IL" dirty="0">
                <a:solidFill>
                  <a:srgbClr val="FF0000"/>
                </a:solidFill>
                <a:latin typeface="Rubik Medium"/>
                <a:ea typeface="Rubik Medium"/>
                <a:sym typeface="Rubik Medium"/>
              </a:rPr>
            </a:br>
            <a:br>
              <a:rPr lang="he-IL" dirty="0">
                <a:solidFill>
                  <a:srgbClr val="FF0000"/>
                </a:solidFill>
                <a:latin typeface="Rubik Medium"/>
                <a:ea typeface="Rubik Medium"/>
                <a:sym typeface="Rubik Medium"/>
              </a:rPr>
            </a:br>
            <a:br>
              <a:rPr lang="he-IL" dirty="0">
                <a:solidFill>
                  <a:srgbClr val="FF0000"/>
                </a:solidFill>
                <a:latin typeface="Rubik Medium"/>
                <a:ea typeface="Rubik Medium"/>
                <a:sym typeface="Rubik Medium"/>
              </a:rPr>
            </a:br>
            <a:br>
              <a:rPr lang="he-IL" dirty="0">
                <a:solidFill>
                  <a:srgbClr val="FF0000"/>
                </a:solidFill>
                <a:latin typeface="Rubik Medium"/>
                <a:ea typeface="Rubik Medium"/>
                <a:sym typeface="Rubik Medium"/>
              </a:rPr>
            </a:br>
            <a:br>
              <a:rPr lang="he-IL" dirty="0">
                <a:solidFill>
                  <a:srgbClr val="FF0000"/>
                </a:solidFill>
                <a:latin typeface="Rubik Medium"/>
                <a:ea typeface="Rubik Medium"/>
                <a:sym typeface="Rubik Medium"/>
              </a:rPr>
            </a:br>
            <a:r>
              <a:rPr lang="he-IL" sz="3200" dirty="0">
                <a:solidFill>
                  <a:srgbClr val="FF0000"/>
                </a:solidFill>
                <a:latin typeface="Rubik Medium"/>
                <a:ea typeface="Rubik Medium"/>
                <a:sym typeface="Rubik Medium"/>
              </a:rPr>
              <a:t>כאשר ילד אומר</a:t>
            </a:r>
            <a:br>
              <a:rPr lang="he-IL" sz="3200" dirty="0">
                <a:solidFill>
                  <a:srgbClr val="FF0000"/>
                </a:solidFill>
                <a:latin typeface="Rubik Medium"/>
                <a:ea typeface="Rubik Medium"/>
                <a:sym typeface="Rubik Medium"/>
              </a:rPr>
            </a:br>
            <a:r>
              <a:rPr lang="he-IL" sz="3200" dirty="0">
                <a:solidFill>
                  <a:srgbClr val="FF0000"/>
                </a:solidFill>
                <a:latin typeface="Rubik Medium"/>
                <a:ea typeface="Rubik Medium"/>
                <a:sym typeface="Rubik Medium"/>
              </a:rPr>
              <a:t>בעשר בלילה</a:t>
            </a:r>
            <a:br>
              <a:rPr lang="he-IL" sz="3200" dirty="0">
                <a:solidFill>
                  <a:srgbClr val="FF0000"/>
                </a:solidFill>
                <a:latin typeface="Rubik Medium"/>
                <a:ea typeface="Rubik Medium"/>
                <a:sym typeface="Rubik Medium"/>
              </a:rPr>
            </a:br>
            <a:r>
              <a:rPr lang="he-IL" sz="3200" dirty="0">
                <a:solidFill>
                  <a:srgbClr val="FF0000"/>
                </a:solidFill>
                <a:latin typeface="Rubik Medium"/>
                <a:ea typeface="Rubik Medium"/>
                <a:sym typeface="Rubik Medium"/>
              </a:rPr>
              <a:t>אני לא עייף</a:t>
            </a:r>
            <a:br>
              <a:rPr lang="he-IL" sz="3200" dirty="0">
                <a:solidFill>
                  <a:srgbClr val="FF0000"/>
                </a:solidFill>
                <a:latin typeface="Rubik Medium"/>
                <a:ea typeface="Rubik Medium"/>
                <a:sym typeface="Rubik Medium"/>
              </a:rPr>
            </a:br>
            <a:r>
              <a:rPr lang="he-IL" sz="3200" dirty="0">
                <a:solidFill>
                  <a:srgbClr val="FF0000"/>
                </a:solidFill>
                <a:latin typeface="Rubik Medium"/>
                <a:ea typeface="Rubik Medium"/>
                <a:sym typeface="Rubik Medium"/>
              </a:rPr>
              <a:t>הוא לא ראה </a:t>
            </a:r>
            <a:br>
              <a:rPr lang="he-IL" sz="3200" dirty="0">
                <a:solidFill>
                  <a:srgbClr val="FF0000"/>
                </a:solidFill>
                <a:latin typeface="Rubik Medium"/>
                <a:ea typeface="Rubik Medium"/>
                <a:sym typeface="Rubik Medium"/>
              </a:rPr>
            </a:br>
            <a:r>
              <a:rPr lang="he-IL" sz="3200" dirty="0">
                <a:solidFill>
                  <a:srgbClr val="FF0000"/>
                </a:solidFill>
                <a:effectLst>
                  <a:outerShdw blurRad="38100" dist="38100" dir="2700000" algn="tl">
                    <a:srgbClr val="000000">
                      <a:alpha val="43137"/>
                    </a:srgbClr>
                  </a:outerShdw>
                </a:effectLst>
                <a:latin typeface="Rubik Medium"/>
                <a:ea typeface="Rubik Medium"/>
                <a:sym typeface="Rubik Medium"/>
              </a:rPr>
              <a:t>שהלילה  ירד</a:t>
            </a:r>
            <a:endParaRPr sz="3200" dirty="0">
              <a:solidFill>
                <a:srgbClr val="FF0000"/>
              </a:solidFill>
              <a:effectLst>
                <a:outerShdw blurRad="38100" dist="38100" dir="2700000" algn="tl">
                  <a:srgbClr val="000000">
                    <a:alpha val="43137"/>
                  </a:srgbClr>
                </a:outerShdw>
              </a:effectLst>
              <a:latin typeface="Rubik Medium"/>
              <a:ea typeface="Rubik Medium"/>
              <a:sym typeface="Rubik Medium"/>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1600" b="100000" l="794" r="97222">
                        <a14:foregroundMark x1="2778" y1="55200" x2="2778" y2="55200"/>
                        <a14:foregroundMark x1="4365" y1="39600" x2="4365" y2="39600"/>
                        <a14:foregroundMark x1="2778" y1="46400" x2="2778" y2="46400"/>
                        <a14:foregroundMark x1="10714" y1="23200" x2="10714" y2="23200"/>
                        <a14:foregroundMark x1="28968" y1="7600" x2="28968" y2="7600"/>
                        <a14:foregroundMark x1="38492" y1="4000" x2="38492" y2="4000"/>
                        <a14:foregroundMark x1="90476" y1="74400" x2="90476" y2="74400"/>
                        <a14:backgroundMark x1="1190" y1="47600" x2="1190" y2="47600"/>
                      </a14:backgroundRemoval>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8991600" y="872057"/>
            <a:ext cx="3200400" cy="3175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22"/>
          <p:cNvPicPr preferRelativeResize="0"/>
          <p:nvPr/>
        </p:nvPicPr>
        <p:blipFill>
          <a:blip r:embed="rId3">
            <a:alphaModFix/>
            <a:extLst>
              <a:ext uri="{28A0092B-C50C-407E-A947-70E740481C1C}">
                <a14:useLocalDpi xmlns:a14="http://schemas.microsoft.com/office/drawing/2010/main"/>
              </a:ext>
            </a:extLst>
          </a:blip>
          <a:stretch>
            <a:fillRect/>
          </a:stretch>
        </p:blipFill>
        <p:spPr>
          <a:xfrm>
            <a:off x="19074" y="0"/>
            <a:ext cx="12172927" cy="6858000"/>
          </a:xfrm>
          <a:prstGeom prst="rect">
            <a:avLst/>
          </a:prstGeom>
          <a:noFill/>
          <a:ln>
            <a:noFill/>
          </a:ln>
        </p:spPr>
      </p:pic>
      <p:sp>
        <p:nvSpPr>
          <p:cNvPr id="119" name="Google Shape;119;p22"/>
          <p:cNvSpPr txBox="1">
            <a:spLocks noGrp="1"/>
          </p:cNvSpPr>
          <p:nvPr>
            <p:ph type="ctrTitle"/>
          </p:nvPr>
        </p:nvSpPr>
        <p:spPr>
          <a:xfrm>
            <a:off x="415600" y="230800"/>
            <a:ext cx="10968400" cy="1547200"/>
          </a:xfrm>
          <a:prstGeom prst="rect">
            <a:avLst/>
          </a:prstGeom>
        </p:spPr>
        <p:txBody>
          <a:bodyPr spcFirstLastPara="1" vert="horz" wrap="square" lIns="121900" tIns="121900" rIns="121900" bIns="121900" rtlCol="1" anchor="b" anchorCtr="0">
            <a:noAutofit/>
          </a:bodyPr>
          <a:lstStyle/>
          <a:p>
            <a:pPr algn="ctr">
              <a:spcBef>
                <a:spcPts val="0"/>
              </a:spcBef>
            </a:pPr>
            <a:r>
              <a:rPr lang="en" dirty="0">
                <a:solidFill>
                  <a:srgbClr val="FFFFFF"/>
                </a:solidFill>
                <a:latin typeface="Rubik"/>
                <a:ea typeface="Rubik"/>
                <a:sym typeface="Rubik"/>
              </a:rPr>
              <a:t>מה עושים?</a:t>
            </a:r>
            <a:endParaRPr dirty="0">
              <a:solidFill>
                <a:srgbClr val="FFFFFF"/>
              </a:solidFill>
              <a:latin typeface="Rubik"/>
              <a:ea typeface="Rubik"/>
              <a:sym typeface="Rubik"/>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4101" y="368868"/>
            <a:ext cx="7175335" cy="6436433"/>
          </a:xfrm>
          <a:prstGeom prst="rect">
            <a:avLst/>
          </a:prstGeom>
          <a:noFill/>
          <a:ln>
            <a:noFill/>
          </a:ln>
        </p:spPr>
      </p:pic>
      <p:sp>
        <p:nvSpPr>
          <p:cNvPr id="125" name="Google Shape;125;p23"/>
          <p:cNvSpPr txBox="1">
            <a:spLocks noGrp="1"/>
          </p:cNvSpPr>
          <p:nvPr>
            <p:ph type="title"/>
          </p:nvPr>
        </p:nvSpPr>
        <p:spPr>
          <a:xfrm>
            <a:off x="7464000" y="234258"/>
            <a:ext cx="4414066" cy="763600"/>
          </a:xfrm>
          <a:prstGeom prst="rect">
            <a:avLst/>
          </a:prstGeom>
        </p:spPr>
        <p:txBody>
          <a:bodyPr spcFirstLastPara="1" vert="horz" wrap="square" lIns="121900" tIns="121900" rIns="121900" bIns="121900" rtlCol="1" anchor="t" anchorCtr="0">
            <a:noAutofit/>
          </a:bodyPr>
          <a:lstStyle/>
          <a:p>
            <a:r>
              <a:rPr lang="en" dirty="0">
                <a:solidFill>
                  <a:srgbClr val="FF0000"/>
                </a:solidFill>
                <a:latin typeface="Rubik Medium"/>
                <a:ea typeface="Rubik Medium"/>
                <a:sym typeface="Rubik Medium"/>
              </a:rPr>
              <a:t>להדליק רק מה שצריך מתי שצריך</a:t>
            </a:r>
            <a:endParaRPr dirty="0">
              <a:solidFill>
                <a:srgbClr val="FF0000"/>
              </a:solidFill>
              <a:latin typeface="Rubik Medium"/>
              <a:ea typeface="Rubik Medium"/>
              <a:sym typeface="Rubik Medium"/>
            </a:endParaRPr>
          </a:p>
        </p:txBody>
      </p:sp>
      <p:sp>
        <p:nvSpPr>
          <p:cNvPr id="126" name="Google Shape;126;p23"/>
          <p:cNvSpPr txBox="1">
            <a:spLocks noGrp="1"/>
          </p:cNvSpPr>
          <p:nvPr>
            <p:ph type="body" idx="1"/>
          </p:nvPr>
        </p:nvSpPr>
        <p:spPr>
          <a:xfrm>
            <a:off x="1420167" y="5794733"/>
            <a:ext cx="4437200" cy="674400"/>
          </a:xfrm>
          <a:prstGeom prst="rect">
            <a:avLst/>
          </a:prstGeom>
        </p:spPr>
        <p:txBody>
          <a:bodyPr spcFirstLastPara="1" vert="horz" wrap="square" lIns="121900" tIns="121900" rIns="121900" bIns="121900" rtlCol="1" anchor="t" anchorCtr="0">
            <a:noAutofit/>
          </a:bodyPr>
          <a:lstStyle/>
          <a:p>
            <a:pPr marL="0" indent="0" algn="ctr">
              <a:spcAft>
                <a:spcPts val="2133"/>
              </a:spcAft>
              <a:buNone/>
            </a:pPr>
            <a:r>
              <a:rPr lang="en" sz="1867" dirty="0">
                <a:solidFill>
                  <a:srgbClr val="FF0000"/>
                </a:solidFill>
                <a:latin typeface="Rubik"/>
                <a:ea typeface="Rubik"/>
                <a:cs typeface="+mj-cs"/>
                <a:sym typeface="Rubik"/>
              </a:rPr>
              <a:t>חיסכון באנרגיה: </a:t>
            </a:r>
            <a:r>
              <a:rPr lang="he-IL" sz="1867" dirty="0">
                <a:solidFill>
                  <a:srgbClr val="FF0000"/>
                </a:solidFill>
                <a:latin typeface="Rubik"/>
                <a:ea typeface="Rubik"/>
                <a:cs typeface="+mj-cs"/>
                <a:sym typeface="Rubik"/>
              </a:rPr>
              <a:t> </a:t>
            </a:r>
            <a:r>
              <a:rPr lang="en" sz="1867" dirty="0">
                <a:solidFill>
                  <a:srgbClr val="FF0000"/>
                </a:solidFill>
                <a:latin typeface="Rubik"/>
                <a:ea typeface="Rubik"/>
                <a:cs typeface="+mj-cs"/>
                <a:sym typeface="Rubik"/>
              </a:rPr>
              <a:t>הפעל רק את מה שצריך</a:t>
            </a:r>
            <a:endParaRPr sz="1867" dirty="0">
              <a:solidFill>
                <a:srgbClr val="FF0000"/>
              </a:solidFill>
              <a:latin typeface="Rubik"/>
              <a:ea typeface="Rubik"/>
              <a:cs typeface="+mj-cs"/>
              <a:sym typeface="Rubik"/>
            </a:endParaRPr>
          </a:p>
        </p:txBody>
      </p:sp>
      <p:sp>
        <p:nvSpPr>
          <p:cNvPr id="127" name="Google Shape;127;p23"/>
          <p:cNvSpPr txBox="1">
            <a:spLocks noGrp="1"/>
          </p:cNvSpPr>
          <p:nvPr>
            <p:ph type="body" idx="1"/>
          </p:nvPr>
        </p:nvSpPr>
        <p:spPr>
          <a:xfrm>
            <a:off x="2398967" y="3570233"/>
            <a:ext cx="2479600" cy="674400"/>
          </a:xfrm>
          <a:prstGeom prst="rect">
            <a:avLst/>
          </a:prstGeom>
        </p:spPr>
        <p:txBody>
          <a:bodyPr spcFirstLastPara="1" vert="horz" wrap="square" lIns="121900" tIns="121900" rIns="121900" bIns="121900" rtlCol="1" anchor="t" anchorCtr="0">
            <a:noAutofit/>
          </a:bodyPr>
          <a:lstStyle/>
          <a:p>
            <a:pPr marL="0" indent="0" algn="ctr">
              <a:spcAft>
                <a:spcPts val="2133"/>
              </a:spcAft>
              <a:buNone/>
            </a:pPr>
            <a:r>
              <a:rPr lang="en" sz="1867" dirty="0">
                <a:solidFill>
                  <a:srgbClr val="FF0000"/>
                </a:solidFill>
                <a:latin typeface="Rubik"/>
                <a:ea typeface="Rubik"/>
                <a:cs typeface="+mj-cs"/>
                <a:sym typeface="Rubik"/>
              </a:rPr>
              <a:t>שימוש מושכל באנרגיה התייעלות אנרגטית</a:t>
            </a:r>
            <a:endParaRPr sz="1867" dirty="0">
              <a:solidFill>
                <a:srgbClr val="FF0000"/>
              </a:solidFill>
              <a:latin typeface="Rubik"/>
              <a:ea typeface="Rubik"/>
              <a:cs typeface="+mj-cs"/>
              <a:sym typeface="Rubik"/>
            </a:endParaRPr>
          </a:p>
        </p:txBody>
      </p:sp>
      <p:sp>
        <p:nvSpPr>
          <p:cNvPr id="128" name="Google Shape;128;p23"/>
          <p:cNvSpPr txBox="1">
            <a:spLocks noGrp="1"/>
          </p:cNvSpPr>
          <p:nvPr>
            <p:ph type="body" idx="1"/>
          </p:nvPr>
        </p:nvSpPr>
        <p:spPr>
          <a:xfrm>
            <a:off x="1257767" y="4244633"/>
            <a:ext cx="4530437" cy="674400"/>
          </a:xfrm>
          <a:prstGeom prst="rect">
            <a:avLst/>
          </a:prstGeom>
        </p:spPr>
        <p:txBody>
          <a:bodyPr spcFirstLastPara="1" vert="horz" wrap="square" lIns="121900" tIns="121900" rIns="121900" bIns="121900" rtlCol="1" anchor="t" anchorCtr="0">
            <a:noAutofit/>
          </a:bodyPr>
          <a:lstStyle/>
          <a:p>
            <a:pPr marL="0" indent="0" algn="ctr">
              <a:spcAft>
                <a:spcPts val="2133"/>
              </a:spcAft>
              <a:buNone/>
            </a:pPr>
            <a:r>
              <a:rPr lang="en" sz="1867" dirty="0">
                <a:solidFill>
                  <a:srgbClr val="FF0000"/>
                </a:solidFill>
                <a:latin typeface="Rubik"/>
                <a:ea typeface="Rubik"/>
                <a:cs typeface="+mj-cs"/>
                <a:sym typeface="Rubik"/>
              </a:rPr>
              <a:t>שיפור אלמנטים פסיביים </a:t>
            </a:r>
            <a:r>
              <a:rPr lang="he-IL" sz="1867" dirty="0">
                <a:solidFill>
                  <a:srgbClr val="FF0000"/>
                </a:solidFill>
                <a:latin typeface="Rubik"/>
                <a:ea typeface="Rubik"/>
                <a:cs typeface="+mj-cs"/>
                <a:sym typeface="Rubik"/>
              </a:rPr>
              <a:t>                                      </a:t>
            </a:r>
            <a:r>
              <a:rPr lang="en" sz="1867" dirty="0">
                <a:solidFill>
                  <a:srgbClr val="FF0000"/>
                </a:solidFill>
                <a:latin typeface="Rubik"/>
                <a:ea typeface="Rubik"/>
                <a:cs typeface="+mj-cs"/>
                <a:sym typeface="Rubik"/>
              </a:rPr>
              <a:t>בידוד, הצללה, הכנסת </a:t>
            </a:r>
            <a:r>
              <a:rPr lang="he-IL" sz="1867" dirty="0">
                <a:solidFill>
                  <a:srgbClr val="FF0000"/>
                </a:solidFill>
                <a:latin typeface="Rubik"/>
                <a:ea typeface="Rubik"/>
                <a:cs typeface="+mj-cs"/>
                <a:sym typeface="Rubik"/>
              </a:rPr>
              <a:t>תאורה טבעית</a:t>
            </a:r>
            <a:endParaRPr sz="1867" dirty="0">
              <a:solidFill>
                <a:srgbClr val="FF0000"/>
              </a:solidFill>
              <a:latin typeface="Rubik"/>
              <a:ea typeface="Rubik"/>
              <a:cs typeface="+mj-cs"/>
              <a:sym typeface="Rubik"/>
            </a:endParaRPr>
          </a:p>
        </p:txBody>
      </p:sp>
      <p:sp>
        <p:nvSpPr>
          <p:cNvPr id="129" name="Google Shape;129;p23"/>
          <p:cNvSpPr txBox="1">
            <a:spLocks noGrp="1"/>
          </p:cNvSpPr>
          <p:nvPr>
            <p:ph type="body" idx="1"/>
          </p:nvPr>
        </p:nvSpPr>
        <p:spPr>
          <a:xfrm>
            <a:off x="1257767" y="5053233"/>
            <a:ext cx="4762000" cy="674400"/>
          </a:xfrm>
          <a:prstGeom prst="rect">
            <a:avLst/>
          </a:prstGeom>
        </p:spPr>
        <p:txBody>
          <a:bodyPr spcFirstLastPara="1" vert="horz" wrap="square" lIns="121900" tIns="121900" rIns="121900" bIns="121900" rtlCol="1" anchor="t" anchorCtr="0">
            <a:noAutofit/>
          </a:bodyPr>
          <a:lstStyle/>
          <a:p>
            <a:pPr marL="0" indent="0" algn="ctr">
              <a:spcAft>
                <a:spcPts val="2133"/>
              </a:spcAft>
              <a:buNone/>
            </a:pPr>
            <a:r>
              <a:rPr lang="en" sz="1867" dirty="0">
                <a:solidFill>
                  <a:srgbClr val="FF0000"/>
                </a:solidFill>
                <a:latin typeface="Rubik"/>
                <a:ea typeface="Rubik"/>
                <a:cs typeface="+mj-cs"/>
                <a:sym typeface="Rubik"/>
              </a:rPr>
              <a:t>שימור הוצאות האנרגיה: </a:t>
            </a:r>
            <a:r>
              <a:rPr lang="he-IL" sz="1867" dirty="0">
                <a:solidFill>
                  <a:srgbClr val="FF0000"/>
                </a:solidFill>
                <a:latin typeface="Rubik"/>
                <a:ea typeface="Rubik"/>
                <a:cs typeface="+mj-cs"/>
                <a:sym typeface="Rubik"/>
              </a:rPr>
              <a:t> </a:t>
            </a:r>
            <a:r>
              <a:rPr lang="en" sz="1867" dirty="0">
                <a:solidFill>
                  <a:srgbClr val="FF0000"/>
                </a:solidFill>
                <a:latin typeface="Rubik"/>
                <a:ea typeface="Rubik"/>
                <a:cs typeface="+mj-cs"/>
                <a:sym typeface="Rubik"/>
              </a:rPr>
              <a:t>הפעל רק מתי שצריך</a:t>
            </a:r>
            <a:endParaRPr sz="1867" dirty="0">
              <a:solidFill>
                <a:srgbClr val="FF0000"/>
              </a:solidFill>
              <a:latin typeface="Rubik"/>
              <a:ea typeface="Rubik"/>
              <a:cs typeface="+mj-cs"/>
              <a:sym typeface="Rubik"/>
            </a:endParaRPr>
          </a:p>
        </p:txBody>
      </p:sp>
      <p:sp>
        <p:nvSpPr>
          <p:cNvPr id="130" name="Google Shape;130;p23"/>
          <p:cNvSpPr txBox="1">
            <a:spLocks noGrp="1"/>
          </p:cNvSpPr>
          <p:nvPr>
            <p:ph type="body" idx="1"/>
          </p:nvPr>
        </p:nvSpPr>
        <p:spPr>
          <a:xfrm>
            <a:off x="2557567" y="2260351"/>
            <a:ext cx="2162400" cy="674400"/>
          </a:xfrm>
          <a:prstGeom prst="rect">
            <a:avLst/>
          </a:prstGeom>
        </p:spPr>
        <p:txBody>
          <a:bodyPr spcFirstLastPara="1" vert="horz" wrap="square" lIns="121900" tIns="121900" rIns="121900" bIns="121900" rtlCol="1" anchor="t" anchorCtr="0">
            <a:noAutofit/>
          </a:bodyPr>
          <a:lstStyle/>
          <a:p>
            <a:pPr marL="0" indent="0" algn="ctr">
              <a:spcAft>
                <a:spcPts val="2133"/>
              </a:spcAft>
              <a:buNone/>
            </a:pPr>
            <a:r>
              <a:rPr lang="en" sz="1867" dirty="0">
                <a:solidFill>
                  <a:srgbClr val="FF0000"/>
                </a:solidFill>
                <a:latin typeface="Rubik"/>
                <a:ea typeface="Rubik"/>
                <a:cs typeface="+mj-cs"/>
                <a:sym typeface="Rubik"/>
              </a:rPr>
              <a:t>החלפת ציוד ביעיל</a:t>
            </a:r>
            <a:endParaRPr sz="1867" dirty="0">
              <a:solidFill>
                <a:srgbClr val="FF0000"/>
              </a:solidFill>
              <a:latin typeface="Rubik"/>
              <a:ea typeface="Rubik"/>
              <a:cs typeface="+mj-cs"/>
              <a:sym typeface="Rubik"/>
            </a:endParaRPr>
          </a:p>
        </p:txBody>
      </p:sp>
      <p:sp>
        <p:nvSpPr>
          <p:cNvPr id="131" name="Google Shape;131;p23"/>
          <p:cNvSpPr txBox="1">
            <a:spLocks noGrp="1"/>
          </p:cNvSpPr>
          <p:nvPr>
            <p:ph type="body" idx="1"/>
          </p:nvPr>
        </p:nvSpPr>
        <p:spPr>
          <a:xfrm>
            <a:off x="2598567" y="3040667"/>
            <a:ext cx="2080400" cy="674400"/>
          </a:xfrm>
          <a:prstGeom prst="rect">
            <a:avLst/>
          </a:prstGeom>
        </p:spPr>
        <p:txBody>
          <a:bodyPr spcFirstLastPara="1" vert="horz" wrap="square" lIns="121900" tIns="121900" rIns="121900" bIns="121900" rtlCol="1" anchor="t" anchorCtr="0">
            <a:noAutofit/>
          </a:bodyPr>
          <a:lstStyle/>
          <a:p>
            <a:pPr marL="0" indent="0">
              <a:spcAft>
                <a:spcPts val="2133"/>
              </a:spcAft>
              <a:buNone/>
            </a:pPr>
            <a:r>
              <a:rPr lang="en" sz="1867" dirty="0">
                <a:solidFill>
                  <a:srgbClr val="FF0000"/>
                </a:solidFill>
                <a:latin typeface="Rubik"/>
                <a:ea typeface="Rubik"/>
                <a:cs typeface="+mj-cs"/>
                <a:sym typeface="Rubik"/>
              </a:rPr>
              <a:t>גריעה גריטת</a:t>
            </a:r>
            <a:r>
              <a:rPr lang="en-US" sz="1867" dirty="0">
                <a:solidFill>
                  <a:srgbClr val="FF0000"/>
                </a:solidFill>
                <a:latin typeface="Rubik"/>
                <a:ea typeface="Rubik"/>
                <a:cs typeface="+mj-cs"/>
                <a:sym typeface="Rubik"/>
              </a:rPr>
              <a:t> </a:t>
            </a:r>
            <a:r>
              <a:rPr lang="en" sz="1867" dirty="0">
                <a:solidFill>
                  <a:srgbClr val="FF0000"/>
                </a:solidFill>
                <a:latin typeface="Rubik"/>
                <a:ea typeface="Rubik"/>
                <a:cs typeface="+mj-cs"/>
                <a:sym typeface="Rubik"/>
              </a:rPr>
              <a:t>ציוד</a:t>
            </a:r>
            <a:endParaRPr sz="1867" dirty="0">
              <a:solidFill>
                <a:srgbClr val="FF0000"/>
              </a:solidFill>
              <a:latin typeface="Rubik"/>
              <a:ea typeface="Rubik"/>
              <a:cs typeface="+mj-cs"/>
              <a:sym typeface="Rubik"/>
            </a:endParaRPr>
          </a:p>
        </p:txBody>
      </p:sp>
      <p:sp>
        <p:nvSpPr>
          <p:cNvPr id="132" name="Google Shape;132;p23"/>
          <p:cNvSpPr txBox="1">
            <a:spLocks noGrp="1"/>
          </p:cNvSpPr>
          <p:nvPr>
            <p:ph type="body" idx="1"/>
          </p:nvPr>
        </p:nvSpPr>
        <p:spPr>
          <a:xfrm>
            <a:off x="2906967" y="1390867"/>
            <a:ext cx="1463600" cy="763600"/>
          </a:xfrm>
          <a:prstGeom prst="rect">
            <a:avLst/>
          </a:prstGeom>
        </p:spPr>
        <p:txBody>
          <a:bodyPr spcFirstLastPara="1" vert="horz" wrap="square" lIns="121900" tIns="121900" rIns="121900" bIns="121900" rtlCol="1" anchor="t" anchorCtr="0">
            <a:noAutofit/>
          </a:bodyPr>
          <a:lstStyle/>
          <a:p>
            <a:pPr marL="0" indent="0" algn="ctr">
              <a:lnSpc>
                <a:spcPct val="100000"/>
              </a:lnSpc>
              <a:buNone/>
            </a:pPr>
            <a:r>
              <a:rPr lang="en" sz="1867" dirty="0">
                <a:solidFill>
                  <a:srgbClr val="FF0000"/>
                </a:solidFill>
                <a:latin typeface="Rubik Medium"/>
                <a:ea typeface="Rubik Medium"/>
                <a:cs typeface="+mj-cs"/>
                <a:sym typeface="Rubik Medium"/>
              </a:rPr>
              <a:t>שימוש חוזר</a:t>
            </a:r>
            <a:endParaRPr sz="1867" dirty="0">
              <a:solidFill>
                <a:srgbClr val="FF0000"/>
              </a:solidFill>
              <a:latin typeface="Rubik Medium"/>
              <a:ea typeface="Rubik Medium"/>
              <a:cs typeface="+mj-cs"/>
              <a:sym typeface="Rubik Medium"/>
            </a:endParaRPr>
          </a:p>
          <a:p>
            <a:pPr marL="0" indent="0" algn="ctr">
              <a:lnSpc>
                <a:spcPct val="100000"/>
              </a:lnSpc>
              <a:buNone/>
            </a:pPr>
            <a:r>
              <a:rPr lang="en" sz="1867" dirty="0">
                <a:solidFill>
                  <a:srgbClr val="FF0000"/>
                </a:solidFill>
                <a:latin typeface="Rubik Medium"/>
                <a:ea typeface="Rubik Medium"/>
                <a:cs typeface="+mj-cs"/>
                <a:sym typeface="Rubik Medium"/>
              </a:rPr>
              <a:t>באנרגיה</a:t>
            </a:r>
            <a:endParaRPr sz="1867" dirty="0">
              <a:solidFill>
                <a:srgbClr val="FF0000"/>
              </a:solidFill>
              <a:latin typeface="Rubik Medium"/>
              <a:ea typeface="Rubik Medium"/>
              <a:cs typeface="+mj-cs"/>
              <a:sym typeface="Rubik Medium"/>
            </a:endParaRPr>
          </a:p>
        </p:txBody>
      </p:sp>
      <p:sp>
        <p:nvSpPr>
          <p:cNvPr id="133" name="Google Shape;133;p23"/>
          <p:cNvSpPr txBox="1">
            <a:spLocks noGrp="1"/>
          </p:cNvSpPr>
          <p:nvPr>
            <p:ph type="body" idx="1"/>
          </p:nvPr>
        </p:nvSpPr>
        <p:spPr>
          <a:xfrm>
            <a:off x="7464000" y="1643971"/>
            <a:ext cx="4312400" cy="616400"/>
          </a:xfrm>
          <a:prstGeom prst="rect">
            <a:avLst/>
          </a:prstGeom>
        </p:spPr>
        <p:txBody>
          <a:bodyPr spcFirstLastPara="1" vert="horz" wrap="square" lIns="121900" tIns="121900" rIns="121900" bIns="121900" rtlCol="1" anchor="ctr" anchorCtr="0">
            <a:noAutofit/>
          </a:bodyPr>
          <a:lstStyle/>
          <a:p>
            <a:pPr marL="0" indent="0">
              <a:lnSpc>
                <a:spcPct val="150000"/>
              </a:lnSpc>
              <a:buNone/>
            </a:pPr>
            <a:r>
              <a:rPr lang="en" dirty="0">
                <a:solidFill>
                  <a:srgbClr val="FF0000"/>
                </a:solidFill>
                <a:latin typeface="Rubik"/>
                <a:ea typeface="Rubik"/>
                <a:cs typeface="+mj-cs"/>
                <a:sym typeface="Rubik"/>
              </a:rPr>
              <a:t>פירמידת מאסלו של האנרגיה</a:t>
            </a:r>
            <a:endParaRPr dirty="0">
              <a:solidFill>
                <a:srgbClr val="FF0000"/>
              </a:solidFill>
              <a:latin typeface="Rubik"/>
              <a:ea typeface="Rubik"/>
              <a:cs typeface="+mj-cs"/>
              <a:sym typeface="Rubik"/>
            </a:endParaRPr>
          </a:p>
        </p:txBody>
      </p:sp>
      <p:sp>
        <p:nvSpPr>
          <p:cNvPr id="12" name="Google Shape;133;p23"/>
          <p:cNvSpPr txBox="1">
            <a:spLocks/>
          </p:cNvSpPr>
          <p:nvPr/>
        </p:nvSpPr>
        <p:spPr>
          <a:xfrm>
            <a:off x="7489036" y="2788998"/>
            <a:ext cx="4414640" cy="1722203"/>
          </a:xfrm>
          <a:prstGeom prst="rect">
            <a:avLst/>
          </a:prstGeom>
          <a:solidFill>
            <a:srgbClr val="FFFF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3pPr>
            <a:lvl4pPr marL="1828800" marR="0" lvl="3"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6pPr>
            <a:lvl7pPr marL="3200400" marR="0" lvl="6"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7pPr>
            <a:lvl8pPr marL="3657600" marR="0" lvl="7"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8pPr>
            <a:lvl9pPr marL="4114800" marR="0" lvl="8" indent="-317500" algn="l" rtl="0">
              <a:lnSpc>
                <a:spcPct val="115000"/>
              </a:lnSpc>
              <a:spcBef>
                <a:spcPts val="1600"/>
              </a:spcBef>
              <a:spcAft>
                <a:spcPts val="1600"/>
              </a:spcAft>
              <a:buClr>
                <a:schemeClr val="lt2"/>
              </a:buClr>
              <a:buSzPts val="1400"/>
              <a:buFont typeface="Arial"/>
              <a:buChar char="■"/>
              <a:defRPr sz="1400" b="0" i="0" u="none" strike="noStrike" cap="none">
                <a:solidFill>
                  <a:schemeClr val="lt2"/>
                </a:solidFill>
                <a:latin typeface="Arial"/>
                <a:ea typeface="Arial"/>
                <a:cs typeface="Arial"/>
                <a:sym typeface="Arial"/>
              </a:defRPr>
            </a:lvl9pPr>
          </a:lstStyle>
          <a:p>
            <a:pPr marL="0" indent="0" algn="r" rtl="1">
              <a:lnSpc>
                <a:spcPct val="150000"/>
              </a:lnSpc>
              <a:buNone/>
            </a:pPr>
            <a:r>
              <a:rPr lang="he-IL" sz="3200" dirty="0">
                <a:solidFill>
                  <a:srgbClr val="FF0000"/>
                </a:solidFill>
                <a:latin typeface="Rubik"/>
                <a:ea typeface="Rubik"/>
                <a:cs typeface="+mj-cs"/>
                <a:sym typeface="Rubik"/>
              </a:rPr>
              <a:t>הפירמידה נכונה לכל צרכני האנרגיה לא רק תאורה</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2">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2">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1" anchor="t" anchorCtr="0">
            <a:noAutofit/>
          </a:bodyPr>
          <a:lstStyle/>
          <a:p>
            <a:pPr algn="ctr"/>
            <a:r>
              <a:rPr lang="en" dirty="0">
                <a:latin typeface="Rubik Medium"/>
                <a:ea typeface="Rubik Medium"/>
                <a:sym typeface="Rubik Medium"/>
              </a:rPr>
              <a:t>קחו זמן להתרגל לכמות האור</a:t>
            </a:r>
            <a:endParaRPr dirty="0">
              <a:latin typeface="Rubik Medium"/>
              <a:ea typeface="Rubik Medium"/>
              <a:sym typeface="Rubik Medium"/>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7039" y="1375421"/>
            <a:ext cx="9451687" cy="5482580"/>
          </a:xfrm>
          <a:prstGeom prst="rect">
            <a:avLst/>
          </a:prstGeom>
        </p:spPr>
      </p:pic>
      <p:sp>
        <p:nvSpPr>
          <p:cNvPr id="5" name="Rectangle 4"/>
          <p:cNvSpPr/>
          <p:nvPr/>
        </p:nvSpPr>
        <p:spPr>
          <a:xfrm>
            <a:off x="4613564" y="4158274"/>
            <a:ext cx="609600" cy="5661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p:cNvSpPr/>
          <p:nvPr/>
        </p:nvSpPr>
        <p:spPr>
          <a:xfrm>
            <a:off x="5514109" y="3183837"/>
            <a:ext cx="358772" cy="5661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p:cNvSpPr/>
          <p:nvPr/>
        </p:nvSpPr>
        <p:spPr>
          <a:xfrm>
            <a:off x="5872881" y="3202290"/>
            <a:ext cx="389375" cy="56612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p:cNvSpPr/>
          <p:nvPr/>
        </p:nvSpPr>
        <p:spPr>
          <a:xfrm>
            <a:off x="6539346" y="4158274"/>
            <a:ext cx="651164" cy="56612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20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25"/>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16318" y="0"/>
            <a:ext cx="11959357" cy="6858000"/>
          </a:xfrm>
          <a:prstGeom prst="rect">
            <a:avLst/>
          </a:prstGeom>
          <a:noFill/>
          <a:ln>
            <a:noFill/>
          </a:ln>
        </p:spPr>
      </p:pic>
      <p:sp>
        <p:nvSpPr>
          <p:cNvPr id="144" name="Google Shape;144;p2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1" anchor="t" anchorCtr="0">
            <a:noAutofit/>
          </a:bodyPr>
          <a:lstStyle/>
          <a:p>
            <a:r>
              <a:rPr lang="en" dirty="0">
                <a:latin typeface="Rubik Medium"/>
                <a:ea typeface="Rubik Medium"/>
                <a:cs typeface="Rubik Medium"/>
                <a:sym typeface="Rubik Medium"/>
              </a:rPr>
              <a:t>BLACK </a:t>
            </a:r>
            <a:r>
              <a:rPr lang="he-IL" dirty="0">
                <a:latin typeface="Rubik Medium"/>
                <a:ea typeface="Rubik Medium"/>
                <a:cs typeface="Rubik Medium"/>
                <a:sym typeface="Rubik Medium"/>
              </a:rPr>
              <a:t> </a:t>
            </a:r>
            <a:r>
              <a:rPr lang="en" dirty="0">
                <a:latin typeface="Rubik Medium"/>
                <a:ea typeface="Rubik Medium"/>
                <a:cs typeface="Rubik Medium"/>
                <a:sym typeface="Rubik Medium"/>
              </a:rPr>
              <a:t>במסך המחשב</a:t>
            </a:r>
            <a:endParaRPr dirty="0">
              <a:latin typeface="Rubik Medium"/>
              <a:ea typeface="Rubik Medium"/>
              <a:cs typeface="Rubik Medium"/>
              <a:sym typeface="Rubik Medium"/>
            </a:endParaRPr>
          </a:p>
        </p:txBody>
      </p:sp>
      <p:sp>
        <p:nvSpPr>
          <p:cNvPr id="145" name="Google Shape;145;p2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1" anchor="t" anchorCtr="0">
            <a:noAutofit/>
          </a:bodyPr>
          <a:lstStyle/>
          <a:p>
            <a:pPr marL="0" indent="0">
              <a:spcAft>
                <a:spcPts val="2133"/>
              </a:spcAft>
              <a:buNone/>
            </a:pPr>
            <a:r>
              <a:rPr lang="en" sz="1467" u="sng">
                <a:solidFill>
                  <a:schemeClr val="hlink"/>
                </a:solidFill>
                <a:latin typeface="Rubik Medium"/>
                <a:ea typeface="Rubik Medium"/>
                <a:cs typeface="Rubik Medium"/>
                <a:sym typeface="Rubik Medium"/>
                <a:hlinkClick r:id="rId4"/>
              </a:rPr>
              <a:t>http://www.blackle.com/</a:t>
            </a:r>
            <a:r>
              <a:rPr lang="en">
                <a:latin typeface="Rubik Medium"/>
                <a:ea typeface="Rubik Medium"/>
                <a:cs typeface="Rubik Medium"/>
                <a:sym typeface="Rubik Medium"/>
              </a:rPr>
              <a:t> </a:t>
            </a:r>
            <a:endParaRPr>
              <a:latin typeface="Rubik Medium"/>
              <a:ea typeface="Rubik Medium"/>
              <a:cs typeface="Rubik Medium"/>
              <a:sym typeface="Rubik Medium"/>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2" name="Google Shape;152;p2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2506" y="1041841"/>
            <a:ext cx="5981465" cy="5501067"/>
          </a:xfrm>
          <a:prstGeom prst="rect">
            <a:avLst/>
          </a:prstGeom>
          <a:noFill/>
          <a:ln>
            <a:noFill/>
          </a:ln>
        </p:spPr>
      </p:pic>
      <p:sp>
        <p:nvSpPr>
          <p:cNvPr id="150" name="Google Shape;150;p26"/>
          <p:cNvSpPr txBox="1">
            <a:spLocks noGrp="1"/>
          </p:cNvSpPr>
          <p:nvPr>
            <p:ph type="title"/>
          </p:nvPr>
        </p:nvSpPr>
        <p:spPr>
          <a:xfrm>
            <a:off x="6806152" y="593367"/>
            <a:ext cx="4970247" cy="763600"/>
          </a:xfrm>
          <a:prstGeom prst="rect">
            <a:avLst/>
          </a:prstGeom>
        </p:spPr>
        <p:txBody>
          <a:bodyPr spcFirstLastPara="1" vert="horz" wrap="square" lIns="121900" tIns="121900" rIns="121900" bIns="121900" rtlCol="1" anchor="t" anchorCtr="0">
            <a:noAutofit/>
          </a:bodyPr>
          <a:lstStyle/>
          <a:p>
            <a:r>
              <a:rPr lang="en" dirty="0">
                <a:latin typeface="Rubik Medium"/>
                <a:ea typeface="Rubik Medium"/>
                <a:sym typeface="Rubik Medium"/>
              </a:rPr>
              <a:t>שיטת החנוכייה</a:t>
            </a:r>
            <a:endParaRPr dirty="0">
              <a:latin typeface="Rubik Medium"/>
              <a:ea typeface="Rubik Medium"/>
              <a:sym typeface="Rubik Medium"/>
            </a:endParaRPr>
          </a:p>
        </p:txBody>
      </p:sp>
      <p:sp>
        <p:nvSpPr>
          <p:cNvPr id="151" name="Google Shape;151;p26"/>
          <p:cNvSpPr txBox="1">
            <a:spLocks noGrp="1"/>
          </p:cNvSpPr>
          <p:nvPr>
            <p:ph type="body" idx="1"/>
          </p:nvPr>
        </p:nvSpPr>
        <p:spPr>
          <a:xfrm>
            <a:off x="5086151" y="1637177"/>
            <a:ext cx="6969007" cy="4905731"/>
          </a:xfrm>
          <a:prstGeom prst="rect">
            <a:avLst/>
          </a:prstGeom>
        </p:spPr>
        <p:txBody>
          <a:bodyPr spcFirstLastPara="1" vert="horz" wrap="square" lIns="121900" tIns="121900" rIns="121900" bIns="121900" rtlCol="1" anchor="t" anchorCtr="0">
            <a:noAutofit/>
          </a:bodyPr>
          <a:lstStyle/>
          <a:p>
            <a:pPr marL="0" indent="0">
              <a:lnSpc>
                <a:spcPct val="150000"/>
              </a:lnSpc>
              <a:buNone/>
            </a:pPr>
            <a:r>
              <a:rPr lang="en" sz="2400" dirty="0">
                <a:latin typeface="Rubik"/>
                <a:ea typeface="Rubik"/>
                <a:cs typeface="+mj-cs"/>
                <a:sym typeface="Rubik"/>
              </a:rPr>
              <a:t>בכל חלל בו מותקנת תאורה מלאכותית נדרשים </a:t>
            </a:r>
            <a:endParaRPr lang="he-IL" sz="2400" dirty="0">
              <a:latin typeface="Rubik"/>
              <a:ea typeface="Rubik"/>
              <a:cs typeface="+mj-cs"/>
              <a:sym typeface="Rubik"/>
            </a:endParaRPr>
          </a:p>
          <a:p>
            <a:pPr marL="0" indent="0">
              <a:lnSpc>
                <a:spcPct val="150000"/>
              </a:lnSpc>
              <a:buNone/>
            </a:pPr>
            <a:r>
              <a:rPr lang="en" sz="2400" dirty="0">
                <a:latin typeface="Rubik"/>
                <a:ea typeface="Rubik"/>
                <a:cs typeface="+mj-cs"/>
                <a:sym typeface="Rubik"/>
              </a:rPr>
              <a:t>לפחות 2 </a:t>
            </a:r>
            <a:r>
              <a:rPr lang="he-IL" sz="2400" dirty="0">
                <a:latin typeface="Rubik"/>
                <a:ea typeface="Rubik"/>
                <a:cs typeface="+mj-cs"/>
                <a:sym typeface="Rubik"/>
              </a:rPr>
              <a:t> </a:t>
            </a:r>
            <a:r>
              <a:rPr lang="en" sz="2400" dirty="0">
                <a:latin typeface="Rubik"/>
                <a:ea typeface="Rubik"/>
                <a:cs typeface="+mj-cs"/>
                <a:sym typeface="Rubik"/>
              </a:rPr>
              <a:t>מפסקי תאורה המאפשרים 5 </a:t>
            </a:r>
            <a:r>
              <a:rPr lang="he-IL" sz="2400" dirty="0">
                <a:latin typeface="Rubik"/>
                <a:ea typeface="Rubik"/>
                <a:cs typeface="+mj-cs"/>
                <a:sym typeface="Rubik"/>
              </a:rPr>
              <a:t> </a:t>
            </a:r>
            <a:r>
              <a:rPr lang="en" sz="2400" dirty="0">
                <a:latin typeface="Rubik"/>
                <a:ea typeface="Rubik"/>
                <a:cs typeface="+mj-cs"/>
                <a:sym typeface="Rubik"/>
              </a:rPr>
              <a:t>מצבים:</a:t>
            </a:r>
            <a:endParaRPr sz="2400" dirty="0">
              <a:latin typeface="Rubik"/>
              <a:ea typeface="Rubik"/>
              <a:cs typeface="+mj-cs"/>
              <a:sym typeface="Rubik"/>
            </a:endParaRPr>
          </a:p>
          <a:p>
            <a:pPr indent="-423323">
              <a:lnSpc>
                <a:spcPct val="150000"/>
              </a:lnSpc>
              <a:buClr>
                <a:srgbClr val="FFFFFF"/>
              </a:buClr>
              <a:buSzPts val="1400"/>
              <a:buFont typeface="Rubik"/>
              <a:buAutoNum type="arabicPeriod"/>
            </a:pPr>
            <a:r>
              <a:rPr lang="en" sz="2400" dirty="0">
                <a:latin typeface="Rubik"/>
                <a:ea typeface="Rubik"/>
                <a:cs typeface="+mj-cs"/>
                <a:sym typeface="Rubik"/>
              </a:rPr>
              <a:t>תאורה טבעית בשעות היום</a:t>
            </a:r>
            <a:endParaRPr sz="2400" dirty="0">
              <a:latin typeface="Rubik"/>
              <a:ea typeface="Rubik"/>
              <a:cs typeface="+mj-cs"/>
              <a:sym typeface="Rubik"/>
            </a:endParaRPr>
          </a:p>
          <a:p>
            <a:pPr indent="-423323">
              <a:lnSpc>
                <a:spcPct val="150000"/>
              </a:lnSpc>
              <a:buClr>
                <a:srgbClr val="FFFFFF"/>
              </a:buClr>
              <a:buSzPts val="1400"/>
              <a:buFont typeface="Rubik"/>
              <a:buAutoNum type="arabicPeriod"/>
            </a:pPr>
            <a:r>
              <a:rPr lang="en" sz="2400" dirty="0">
                <a:latin typeface="Rubik"/>
                <a:ea typeface="Rubik"/>
                <a:cs typeface="+mj-cs"/>
                <a:sym typeface="Rubik"/>
              </a:rPr>
              <a:t>תאורה מופסקת</a:t>
            </a:r>
            <a:endParaRPr sz="2400" dirty="0">
              <a:latin typeface="Rubik"/>
              <a:ea typeface="Rubik"/>
              <a:cs typeface="+mj-cs"/>
              <a:sym typeface="Rubik"/>
            </a:endParaRPr>
          </a:p>
          <a:p>
            <a:pPr indent="-423323">
              <a:lnSpc>
                <a:spcPct val="150000"/>
              </a:lnSpc>
              <a:buClr>
                <a:srgbClr val="FFFFFF"/>
              </a:buClr>
              <a:buSzPts val="1400"/>
              <a:buFont typeface="Rubik"/>
              <a:buAutoNum type="arabicPeriod"/>
            </a:pPr>
            <a:r>
              <a:rPr lang="en" sz="2400" dirty="0">
                <a:latin typeface="Rubik"/>
                <a:ea typeface="Rubik"/>
                <a:cs typeface="+mj-cs"/>
                <a:sym typeface="Rubik"/>
              </a:rPr>
              <a:t>שליש מהתאורה להתמצאות ולפגישות</a:t>
            </a:r>
            <a:endParaRPr sz="2400" dirty="0">
              <a:latin typeface="Rubik"/>
              <a:ea typeface="Rubik"/>
              <a:cs typeface="+mj-cs"/>
              <a:sym typeface="Rubik"/>
            </a:endParaRPr>
          </a:p>
          <a:p>
            <a:pPr indent="-423323">
              <a:lnSpc>
                <a:spcPct val="150000"/>
              </a:lnSpc>
              <a:buClr>
                <a:srgbClr val="FFFFFF"/>
              </a:buClr>
              <a:buSzPts val="1400"/>
              <a:buFont typeface="Rubik"/>
              <a:buAutoNum type="arabicPeriod"/>
            </a:pPr>
            <a:r>
              <a:rPr lang="en" sz="2400" dirty="0">
                <a:latin typeface="Rubik"/>
                <a:ea typeface="Rubik"/>
                <a:cs typeface="+mj-cs"/>
                <a:sym typeface="Rubik"/>
              </a:rPr>
              <a:t>2/3 </a:t>
            </a:r>
            <a:r>
              <a:rPr lang="he-IL" sz="2400" dirty="0">
                <a:latin typeface="Rubik"/>
                <a:ea typeface="Rubik"/>
                <a:cs typeface="+mj-cs"/>
                <a:sym typeface="Rubik"/>
              </a:rPr>
              <a:t> </a:t>
            </a:r>
            <a:r>
              <a:rPr lang="en" sz="2400" dirty="0">
                <a:latin typeface="Rubik"/>
                <a:ea typeface="Rubik"/>
                <a:cs typeface="+mj-cs"/>
                <a:sym typeface="Rubik"/>
              </a:rPr>
              <a:t>מהתאורה למפגשים ולמעבר על מסמכים</a:t>
            </a:r>
            <a:endParaRPr sz="2400" dirty="0">
              <a:latin typeface="Rubik"/>
              <a:ea typeface="Rubik"/>
              <a:cs typeface="+mj-cs"/>
              <a:sym typeface="Rubik"/>
            </a:endParaRPr>
          </a:p>
          <a:p>
            <a:pPr indent="-423323">
              <a:lnSpc>
                <a:spcPct val="150000"/>
              </a:lnSpc>
              <a:buClr>
                <a:srgbClr val="FFFFFF"/>
              </a:buClr>
              <a:buSzPts val="1400"/>
              <a:buFont typeface="Rubik"/>
              <a:buAutoNum type="arabicPeriod"/>
            </a:pPr>
            <a:r>
              <a:rPr lang="en" sz="2400" dirty="0">
                <a:latin typeface="Rubik"/>
                <a:ea typeface="Rubik"/>
                <a:cs typeface="+mj-cs"/>
                <a:sym typeface="Rubik"/>
              </a:rPr>
              <a:t>תאורה מלאה למסיבות על ידי הפעלת</a:t>
            </a:r>
            <a:endParaRPr lang="he-IL" sz="2400" dirty="0">
              <a:latin typeface="Rubik"/>
              <a:ea typeface="Rubik"/>
              <a:cs typeface="+mj-cs"/>
              <a:sym typeface="Rubik"/>
            </a:endParaRPr>
          </a:p>
          <a:p>
            <a:pPr marL="186262" indent="0">
              <a:lnSpc>
                <a:spcPct val="150000"/>
              </a:lnSpc>
              <a:buClr>
                <a:srgbClr val="FFFFFF"/>
              </a:buClr>
              <a:buSzPts val="1400"/>
              <a:buNone/>
            </a:pPr>
            <a:r>
              <a:rPr lang="he-IL" sz="2400" dirty="0">
                <a:latin typeface="Rubik"/>
                <a:ea typeface="Rubik"/>
                <a:cs typeface="+mj-cs"/>
                <a:sym typeface="Rubik"/>
              </a:rPr>
              <a:t>     2 </a:t>
            </a:r>
            <a:r>
              <a:rPr lang="en" sz="2400" dirty="0">
                <a:latin typeface="Rubik"/>
                <a:ea typeface="Rubik"/>
                <a:cs typeface="+mj-cs"/>
                <a:sym typeface="Rubik"/>
              </a:rPr>
              <a:t>המפסקים</a:t>
            </a:r>
            <a:r>
              <a:rPr lang="he-IL" sz="2400" dirty="0">
                <a:latin typeface="Rubik"/>
                <a:ea typeface="Rubik"/>
                <a:cs typeface="+mj-cs"/>
                <a:sym typeface="Rubik"/>
              </a:rPr>
              <a:t> ביחד   </a:t>
            </a:r>
            <a:r>
              <a:rPr lang="en" sz="2400" dirty="0">
                <a:latin typeface="Rubik"/>
                <a:ea typeface="Rubik"/>
                <a:cs typeface="+mj-cs"/>
                <a:sym typeface="Rubik"/>
              </a:rPr>
              <a:t> 1/3 + 2/3</a:t>
            </a:r>
            <a:endParaRPr sz="2400" dirty="0">
              <a:latin typeface="Rubik"/>
              <a:ea typeface="Rubik"/>
              <a:cs typeface="+mj-cs"/>
              <a:sym typeface="Rubik"/>
            </a:endParaRPr>
          </a:p>
          <a:p>
            <a:pPr marL="0" indent="0">
              <a:spcAft>
                <a:spcPts val="2133"/>
              </a:spcAft>
              <a:buNone/>
            </a:pPr>
            <a:endParaRPr dirty="0">
              <a:latin typeface="Rubik"/>
              <a:ea typeface="Rubik"/>
              <a:cs typeface="+mj-cs"/>
              <a:sym typeface="Rubik"/>
            </a:endParaRPr>
          </a:p>
        </p:txBody>
      </p:sp>
      <p:sp>
        <p:nvSpPr>
          <p:cNvPr id="153" name="Google Shape;153;p26"/>
          <p:cNvSpPr txBox="1"/>
          <p:nvPr/>
        </p:nvSpPr>
        <p:spPr>
          <a:xfrm>
            <a:off x="4205382" y="1210472"/>
            <a:ext cx="1524800" cy="573200"/>
          </a:xfrm>
          <a:prstGeom prst="rect">
            <a:avLst/>
          </a:prstGeom>
          <a:noFill/>
          <a:ln>
            <a:noFill/>
          </a:ln>
        </p:spPr>
        <p:txBody>
          <a:bodyPr spcFirstLastPara="1" wrap="square" lIns="121900" tIns="121900" rIns="121900" bIns="121900" anchor="t" anchorCtr="0">
            <a:noAutofit/>
          </a:bodyPr>
          <a:lstStyle/>
          <a:p>
            <a:pPr algn="r" rtl="1"/>
            <a:r>
              <a:rPr lang="en" sz="2400" dirty="0">
                <a:solidFill>
                  <a:srgbClr val="FFFFFF"/>
                </a:solidFill>
                <a:latin typeface="Rubik"/>
                <a:ea typeface="Rubik"/>
                <a:cs typeface="+mj-cs"/>
                <a:sym typeface="Rubik"/>
              </a:rPr>
              <a:t>יש</a:t>
            </a:r>
            <a:r>
              <a:rPr lang="en-US" sz="2400" dirty="0">
                <a:solidFill>
                  <a:srgbClr val="FFFFFF"/>
                </a:solidFill>
                <a:latin typeface="Rubik"/>
                <a:ea typeface="Rubik"/>
                <a:cs typeface="+mj-cs"/>
                <a:sym typeface="Rubik"/>
              </a:rPr>
              <a:t> </a:t>
            </a:r>
            <a:r>
              <a:rPr lang="en" sz="2400" dirty="0">
                <a:solidFill>
                  <a:srgbClr val="FFFFFF"/>
                </a:solidFill>
                <a:latin typeface="Rubik"/>
                <a:ea typeface="Rubik"/>
                <a:cs typeface="+mj-cs"/>
                <a:sym typeface="Rubik"/>
              </a:rPr>
              <a:t> ידעתי שיספיק!</a:t>
            </a:r>
            <a:endParaRPr sz="2400" dirty="0">
              <a:solidFill>
                <a:srgbClr val="FFFFFF"/>
              </a:solidFill>
              <a:latin typeface="Rubik"/>
              <a:ea typeface="Rubik"/>
              <a:cs typeface="+mj-cs"/>
              <a:sym typeface="Rubik"/>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a computer screen&#10;&#10;Description automatically generated with medium confidence">
            <a:extLst>
              <a:ext uri="{FF2B5EF4-FFF2-40B4-BE49-F238E27FC236}">
                <a16:creationId xmlns:a16="http://schemas.microsoft.com/office/drawing/2014/main" id="{74201AA7-0902-2475-010B-84183EBF037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461"/>
          <a:stretch/>
        </p:blipFill>
        <p:spPr>
          <a:xfrm>
            <a:off x="20" y="1282"/>
            <a:ext cx="12191980" cy="6856718"/>
          </a:xfrm>
          <a:prstGeom prst="rect">
            <a:avLst/>
          </a:prstGeom>
        </p:spPr>
      </p:pic>
    </p:spTree>
    <p:extLst>
      <p:ext uri="{BB962C8B-B14F-4D97-AF65-F5344CB8AC3E}">
        <p14:creationId xmlns:p14="http://schemas.microsoft.com/office/powerpoint/2010/main" val="6412757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1" anchor="t" anchorCtr="0">
            <a:noAutofit/>
          </a:bodyPr>
          <a:lstStyle/>
          <a:p>
            <a:r>
              <a:rPr lang="en">
                <a:latin typeface="Rubik Medium"/>
                <a:ea typeface="Rubik Medium"/>
                <a:sym typeface="Rubik Medium"/>
              </a:rPr>
              <a:t>מניעת אור פולש</a:t>
            </a:r>
            <a:endParaRPr>
              <a:latin typeface="Rubik Medium"/>
              <a:ea typeface="Rubik Medium"/>
              <a:sym typeface="Rubik Medium"/>
            </a:endParaRPr>
          </a:p>
        </p:txBody>
      </p:sp>
      <p:sp>
        <p:nvSpPr>
          <p:cNvPr id="159" name="Google Shape;159;p27"/>
          <p:cNvSpPr txBox="1">
            <a:spLocks noGrp="1"/>
          </p:cNvSpPr>
          <p:nvPr>
            <p:ph type="body" idx="1"/>
          </p:nvPr>
        </p:nvSpPr>
        <p:spPr>
          <a:xfrm>
            <a:off x="7464000" y="1969049"/>
            <a:ext cx="4312400" cy="3970800"/>
          </a:xfrm>
          <a:prstGeom prst="rect">
            <a:avLst/>
          </a:prstGeom>
        </p:spPr>
        <p:txBody>
          <a:bodyPr spcFirstLastPara="1" vert="horz" wrap="square" lIns="121900" tIns="121900" rIns="121900" bIns="121900" rtlCol="1" anchor="ctr" anchorCtr="0">
            <a:noAutofit/>
          </a:bodyPr>
          <a:lstStyle/>
          <a:p>
            <a:pPr marL="0" indent="0">
              <a:lnSpc>
                <a:spcPct val="150000"/>
              </a:lnSpc>
              <a:buNone/>
            </a:pPr>
            <a:r>
              <a:rPr lang="en" sz="1867" dirty="0">
                <a:latin typeface="Rubik"/>
                <a:ea typeface="Rubik"/>
                <a:cs typeface="+mj-cs"/>
                <a:sym typeface="Rubik"/>
              </a:rPr>
              <a:t>על פי חוק אנחנו לא צריכים להיות במצב בו אנחנו מסונוורים על ידי תאורה של אחרים.</a:t>
            </a:r>
            <a:endParaRPr sz="1867" dirty="0">
              <a:latin typeface="Rubik"/>
              <a:ea typeface="Rubik"/>
              <a:cs typeface="+mj-cs"/>
              <a:sym typeface="Rubik"/>
            </a:endParaRPr>
          </a:p>
          <a:p>
            <a:pPr marL="0" indent="0">
              <a:lnSpc>
                <a:spcPct val="150000"/>
              </a:lnSpc>
              <a:buNone/>
            </a:pPr>
            <a:endParaRPr sz="1867" dirty="0">
              <a:latin typeface="Rubik"/>
              <a:ea typeface="Rubik"/>
              <a:cs typeface="+mj-cs"/>
              <a:sym typeface="Rubik"/>
            </a:endParaRPr>
          </a:p>
          <a:p>
            <a:pPr marL="0" indent="0">
              <a:lnSpc>
                <a:spcPct val="150000"/>
              </a:lnSpc>
              <a:buNone/>
            </a:pPr>
            <a:r>
              <a:rPr lang="en" sz="1867" dirty="0">
                <a:latin typeface="Rubik"/>
                <a:ea typeface="Rubik"/>
                <a:cs typeface="+mj-cs"/>
                <a:sym typeface="Rubik"/>
              </a:rPr>
              <a:t>אור פולש הוא זיהום תאורה שבאחריות הרשות המקומית לטפל בו כמו כל זיהום סביבתי אחר. </a:t>
            </a:r>
            <a:endParaRPr sz="1867" dirty="0">
              <a:latin typeface="Rubik"/>
              <a:ea typeface="Rubik"/>
              <a:cs typeface="+mj-cs"/>
              <a:sym typeface="Rubik"/>
            </a:endParaRPr>
          </a:p>
          <a:p>
            <a:pPr marL="0" indent="0">
              <a:lnSpc>
                <a:spcPct val="150000"/>
              </a:lnSpc>
              <a:buNone/>
            </a:pPr>
            <a:endParaRPr sz="1867" dirty="0">
              <a:latin typeface="Rubik"/>
              <a:ea typeface="Rubik"/>
              <a:cs typeface="+mj-cs"/>
              <a:sym typeface="Rubik"/>
            </a:endParaRPr>
          </a:p>
          <a:p>
            <a:pPr marL="0" indent="0">
              <a:lnSpc>
                <a:spcPct val="150000"/>
              </a:lnSpc>
              <a:buNone/>
            </a:pPr>
            <a:r>
              <a:rPr lang="en" sz="1867" dirty="0">
                <a:latin typeface="Rubik"/>
                <a:ea typeface="Rubik"/>
                <a:cs typeface="+mj-cs"/>
                <a:sym typeface="Rubik"/>
              </a:rPr>
              <a:t>אנחנו מפסידים את שמי הלילה ופוגעים בביטחון האישי שלנו.</a:t>
            </a:r>
            <a:endParaRPr dirty="0">
              <a:latin typeface="Rubik"/>
              <a:ea typeface="Rubik"/>
              <a:cs typeface="+mj-cs"/>
              <a:sym typeface="Rubik"/>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800" y="1757592"/>
            <a:ext cx="7442200" cy="49657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1" anchor="t" anchorCtr="0">
            <a:noAutofit/>
          </a:bodyPr>
          <a:lstStyle/>
          <a:p>
            <a:r>
              <a:rPr lang="en" dirty="0">
                <a:latin typeface="Rubik Medium"/>
                <a:ea typeface="Rubik Medium"/>
                <a:sym typeface="Rubik Medium"/>
              </a:rPr>
              <a:t>חוק יד שמאל</a:t>
            </a:r>
            <a:endParaRPr dirty="0">
              <a:latin typeface="Rubik Medium"/>
              <a:ea typeface="Rubik Medium"/>
              <a:sym typeface="Rubik Medium"/>
            </a:endParaRPr>
          </a:p>
        </p:txBody>
      </p:sp>
      <p:sp>
        <p:nvSpPr>
          <p:cNvPr id="166" name="Google Shape;166;p28"/>
          <p:cNvSpPr txBox="1">
            <a:spLocks noGrp="1"/>
          </p:cNvSpPr>
          <p:nvPr>
            <p:ph type="body" idx="1"/>
          </p:nvPr>
        </p:nvSpPr>
        <p:spPr>
          <a:xfrm>
            <a:off x="6026733" y="1970400"/>
            <a:ext cx="5749600" cy="2917200"/>
          </a:xfrm>
          <a:prstGeom prst="rect">
            <a:avLst/>
          </a:prstGeom>
        </p:spPr>
        <p:txBody>
          <a:bodyPr spcFirstLastPara="1" vert="horz" wrap="square" lIns="121900" tIns="121900" rIns="121900" bIns="121900" rtlCol="1" anchor="t" anchorCtr="0">
            <a:noAutofit/>
          </a:bodyPr>
          <a:lstStyle/>
          <a:p>
            <a:pPr marL="0" indent="0">
              <a:lnSpc>
                <a:spcPct val="150000"/>
              </a:lnSpc>
              <a:buNone/>
            </a:pPr>
            <a:r>
              <a:rPr lang="en" dirty="0">
                <a:latin typeface="Rubik"/>
                <a:ea typeface="Rubik"/>
                <a:cs typeface="+mj-cs"/>
                <a:sym typeface="Rubik"/>
              </a:rPr>
              <a:t>כל מי שיכול לספור את האצבעות ביד שמאל לפני שהולך לישון סובל מזיהום אור בתוך הבית ושנת הלילה שלו תהיה פחות מוצלחת. </a:t>
            </a:r>
            <a:endParaRPr dirty="0">
              <a:latin typeface="Rubik"/>
              <a:ea typeface="Rubik"/>
              <a:cs typeface="+mj-cs"/>
              <a:sym typeface="Rubik"/>
            </a:endParaRPr>
          </a:p>
          <a:p>
            <a:pPr marL="0" indent="0">
              <a:lnSpc>
                <a:spcPct val="150000"/>
              </a:lnSpc>
              <a:buNone/>
            </a:pPr>
            <a:endParaRPr dirty="0">
              <a:latin typeface="Rubik"/>
              <a:ea typeface="Rubik"/>
              <a:cs typeface="+mj-cs"/>
              <a:sym typeface="Rubik"/>
            </a:endParaRPr>
          </a:p>
          <a:p>
            <a:pPr marL="0" indent="0">
              <a:lnSpc>
                <a:spcPct val="150000"/>
              </a:lnSpc>
              <a:buNone/>
            </a:pPr>
            <a:r>
              <a:rPr lang="en" dirty="0">
                <a:latin typeface="Rubik"/>
                <a:ea typeface="Rubik"/>
                <a:cs typeface="+mj-cs"/>
                <a:sym typeface="Rubik"/>
              </a:rPr>
              <a:t>מחקרים מראים שילדים שישנים עם תאורת לילה סובלים מהפרעות גדילה וקשב.</a:t>
            </a:r>
            <a:endParaRPr dirty="0">
              <a:latin typeface="Rubik"/>
              <a:ea typeface="Rubik"/>
              <a:cs typeface="+mj-cs"/>
              <a:sym typeface="Rubik"/>
            </a:endParaRPr>
          </a:p>
          <a:p>
            <a:pPr marL="0" indent="0">
              <a:spcAft>
                <a:spcPts val="2133"/>
              </a:spcAft>
              <a:buNone/>
            </a:pPr>
            <a:endParaRPr sz="3200" dirty="0">
              <a:cs typeface="+mj-cs"/>
            </a:endParaRPr>
          </a:p>
        </p:txBody>
      </p:sp>
      <p:pic>
        <p:nvPicPr>
          <p:cNvPr id="167" name="Google Shape;167;p28"/>
          <p:cNvPicPr preferRelativeResize="0"/>
          <p:nvPr/>
        </p:nvPicPr>
        <p:blipFill>
          <a:blip r:embed="rId3">
            <a:alphaModFix/>
            <a:extLst>
              <a:ext uri="{28A0092B-C50C-407E-A947-70E740481C1C}">
                <a14:useLocalDpi xmlns:a14="http://schemas.microsoft.com/office/drawing/2010/main"/>
              </a:ext>
            </a:extLst>
          </a:blip>
          <a:stretch>
            <a:fillRect/>
          </a:stretch>
        </p:blipFill>
        <p:spPr>
          <a:xfrm>
            <a:off x="0" y="1614728"/>
            <a:ext cx="6026733" cy="524327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1" anchor="t" anchorCtr="0">
            <a:noAutofit/>
          </a:bodyPr>
          <a:lstStyle/>
          <a:p>
            <a:r>
              <a:rPr lang="en" dirty="0">
                <a:latin typeface="Rubik Medium"/>
                <a:ea typeface="Rubik Medium"/>
                <a:sym typeface="Rubik Medium"/>
              </a:rPr>
              <a:t>החלשת הניגודיות בנייד</a:t>
            </a:r>
            <a:endParaRPr dirty="0">
              <a:latin typeface="Rubik Medium"/>
              <a:ea typeface="Rubik Medium"/>
              <a:sym typeface="Rubik Medium"/>
            </a:endParaRPr>
          </a:p>
        </p:txBody>
      </p:sp>
      <p:sp>
        <p:nvSpPr>
          <p:cNvPr id="173" name="Google Shape;173;p29"/>
          <p:cNvSpPr txBox="1">
            <a:spLocks noGrp="1"/>
          </p:cNvSpPr>
          <p:nvPr>
            <p:ph type="body" idx="1"/>
          </p:nvPr>
        </p:nvSpPr>
        <p:spPr>
          <a:xfrm>
            <a:off x="6747200" y="1923000"/>
            <a:ext cx="5029200" cy="3547600"/>
          </a:xfrm>
          <a:prstGeom prst="rect">
            <a:avLst/>
          </a:prstGeom>
        </p:spPr>
        <p:txBody>
          <a:bodyPr spcFirstLastPara="1" vert="horz" wrap="square" lIns="121900" tIns="121900" rIns="121900" bIns="121900" rtlCol="1" anchor="t" anchorCtr="0">
            <a:noAutofit/>
          </a:bodyPr>
          <a:lstStyle/>
          <a:p>
            <a:pPr marL="0" indent="0">
              <a:lnSpc>
                <a:spcPct val="150000"/>
              </a:lnSpc>
              <a:buNone/>
            </a:pPr>
            <a:r>
              <a:rPr lang="en" sz="1867" dirty="0">
                <a:latin typeface="Rubik Medium"/>
                <a:ea typeface="Rubik Medium"/>
                <a:cs typeface="+mj-cs"/>
                <a:sym typeface="Rubik Medium"/>
              </a:rPr>
              <a:t>בלילה ניתן להשתמש ב 10% </a:t>
            </a:r>
            <a:r>
              <a:rPr lang="he-IL" sz="1867" dirty="0">
                <a:latin typeface="Rubik Medium"/>
                <a:ea typeface="Rubik Medium"/>
                <a:cs typeface="+mj-cs"/>
                <a:sym typeface="Rubik Medium"/>
              </a:rPr>
              <a:t> </a:t>
            </a:r>
            <a:r>
              <a:rPr lang="en" sz="1867" dirty="0">
                <a:latin typeface="Rubik Medium"/>
                <a:ea typeface="Rubik Medium"/>
                <a:cs typeface="+mj-cs"/>
                <a:sym typeface="Rubik Medium"/>
              </a:rPr>
              <a:t>מתאורת המסך.</a:t>
            </a:r>
            <a:endParaRPr sz="1867" dirty="0">
              <a:latin typeface="Rubik Medium"/>
              <a:ea typeface="Rubik Medium"/>
              <a:cs typeface="+mj-cs"/>
              <a:sym typeface="Rubik Medium"/>
            </a:endParaRPr>
          </a:p>
          <a:p>
            <a:pPr marL="0" indent="0">
              <a:lnSpc>
                <a:spcPct val="150000"/>
              </a:lnSpc>
              <a:buNone/>
            </a:pPr>
            <a:endParaRPr sz="1867" dirty="0">
              <a:latin typeface="Rubik"/>
              <a:ea typeface="Rubik"/>
              <a:cs typeface="+mj-cs"/>
              <a:sym typeface="Rubik"/>
            </a:endParaRPr>
          </a:p>
          <a:p>
            <a:pPr marL="0" indent="0">
              <a:lnSpc>
                <a:spcPct val="150000"/>
              </a:lnSpc>
              <a:buNone/>
            </a:pPr>
            <a:r>
              <a:rPr lang="en" sz="1867" dirty="0">
                <a:latin typeface="Rubik Medium"/>
                <a:ea typeface="Rubik Medium"/>
                <a:cs typeface="+mj-cs"/>
                <a:sym typeface="Rubik Medium"/>
              </a:rPr>
              <a:t>תשאלו בני נוער!</a:t>
            </a:r>
            <a:r>
              <a:rPr lang="en" sz="1867" dirty="0">
                <a:latin typeface="Rubik"/>
                <a:ea typeface="Rubik"/>
                <a:cs typeface="+mj-cs"/>
                <a:sym typeface="Rubik"/>
              </a:rPr>
              <a:t> </a:t>
            </a:r>
            <a:r>
              <a:rPr lang="he-IL" sz="1867" dirty="0">
                <a:latin typeface="Rubik"/>
                <a:ea typeface="Rubik"/>
                <a:cs typeface="+mj-cs"/>
                <a:sym typeface="Rubik"/>
              </a:rPr>
              <a:t> </a:t>
            </a:r>
            <a:r>
              <a:rPr lang="en" sz="1867" dirty="0">
                <a:latin typeface="Rubik"/>
                <a:ea typeface="Rubik"/>
                <a:cs typeface="+mj-cs"/>
                <a:sym typeface="Rubik"/>
              </a:rPr>
              <a:t>שימוש בעודף תאורה מקצר את זמן הפעילות של הטלפון. </a:t>
            </a:r>
            <a:r>
              <a:rPr lang="he-IL" sz="1867" dirty="0">
                <a:latin typeface="Rubik"/>
                <a:ea typeface="Rubik"/>
                <a:cs typeface="+mj-cs"/>
                <a:sym typeface="Rubik"/>
              </a:rPr>
              <a:t> </a:t>
            </a:r>
            <a:r>
              <a:rPr lang="en" sz="1867" dirty="0">
                <a:latin typeface="Rubik"/>
                <a:ea typeface="Rubik"/>
                <a:cs typeface="+mj-cs"/>
                <a:sym typeface="Rubik"/>
              </a:rPr>
              <a:t>במקום לחפש שקעי טעינה הם מעדיפים תאורה מינימאלית. </a:t>
            </a:r>
            <a:endParaRPr sz="1867" dirty="0">
              <a:latin typeface="Rubik"/>
              <a:ea typeface="Rubik"/>
              <a:cs typeface="+mj-cs"/>
              <a:sym typeface="Rubik"/>
            </a:endParaRPr>
          </a:p>
          <a:p>
            <a:pPr marL="0" indent="0">
              <a:lnSpc>
                <a:spcPct val="150000"/>
              </a:lnSpc>
              <a:buNone/>
            </a:pPr>
            <a:endParaRPr sz="1867" dirty="0">
              <a:latin typeface="Rubik"/>
              <a:ea typeface="Rubik"/>
              <a:cs typeface="+mj-cs"/>
              <a:sym typeface="Rubik"/>
            </a:endParaRPr>
          </a:p>
          <a:p>
            <a:pPr marL="0" indent="0">
              <a:lnSpc>
                <a:spcPct val="150000"/>
              </a:lnSpc>
              <a:buNone/>
            </a:pPr>
            <a:r>
              <a:rPr lang="en" sz="1867" dirty="0">
                <a:latin typeface="Rubik"/>
                <a:ea typeface="Rubik"/>
                <a:cs typeface="+mj-cs"/>
                <a:sym typeface="Rubik"/>
              </a:rPr>
              <a:t>מוטיבציה להתייעלות מחוץ לבית, </a:t>
            </a:r>
            <a:r>
              <a:rPr lang="he-IL" sz="1867" dirty="0">
                <a:latin typeface="Rubik"/>
                <a:ea typeface="Rubik"/>
                <a:cs typeface="+mj-cs"/>
                <a:sym typeface="Rubik"/>
              </a:rPr>
              <a:t> </a:t>
            </a:r>
            <a:r>
              <a:rPr lang="en" sz="1867" dirty="0">
                <a:latin typeface="Rubik"/>
                <a:ea typeface="Rubik"/>
                <a:cs typeface="+mj-cs"/>
                <a:sym typeface="Rubik"/>
              </a:rPr>
              <a:t>שאפשר בקלות לקחת איתנו הביתה.</a:t>
            </a:r>
            <a:endParaRPr sz="1867" dirty="0">
              <a:latin typeface="Rubik"/>
              <a:ea typeface="Rubik"/>
              <a:cs typeface="+mj-cs"/>
              <a:sym typeface="Rubik"/>
            </a:endParaRPr>
          </a:p>
          <a:p>
            <a:pPr marL="0" indent="0">
              <a:spcAft>
                <a:spcPts val="2133"/>
              </a:spcAft>
              <a:buNone/>
            </a:pPr>
            <a:endParaRPr dirty="0">
              <a:latin typeface="Rubik"/>
              <a:ea typeface="Rubik"/>
              <a:cs typeface="+mj-cs"/>
              <a:sym typeface="Rubik"/>
            </a:endParaRPr>
          </a:p>
        </p:txBody>
      </p:sp>
      <p:pic>
        <p:nvPicPr>
          <p:cNvPr id="174" name="Google Shape;174;p29"/>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560928" y="1923000"/>
            <a:ext cx="5634307" cy="35476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1" anchor="t" anchorCtr="0">
            <a:noAutofit/>
          </a:bodyPr>
          <a:lstStyle/>
          <a:p>
            <a:r>
              <a:rPr lang="en">
                <a:latin typeface="Rubik Medium"/>
                <a:ea typeface="Rubik Medium"/>
                <a:sym typeface="Rubik Medium"/>
              </a:rPr>
              <a:t>הצפת תאורה במקומות עבודה</a:t>
            </a:r>
            <a:endParaRPr>
              <a:latin typeface="Rubik Medium"/>
              <a:ea typeface="Rubik Medium"/>
              <a:sym typeface="Rubik Medium"/>
            </a:endParaRPr>
          </a:p>
        </p:txBody>
      </p:sp>
      <p:sp>
        <p:nvSpPr>
          <p:cNvPr id="180" name="Google Shape;180;p30"/>
          <p:cNvSpPr txBox="1">
            <a:spLocks noGrp="1"/>
          </p:cNvSpPr>
          <p:nvPr>
            <p:ph type="body" idx="1"/>
          </p:nvPr>
        </p:nvSpPr>
        <p:spPr>
          <a:xfrm>
            <a:off x="7881233" y="1551633"/>
            <a:ext cx="3895200" cy="4522000"/>
          </a:xfrm>
          <a:prstGeom prst="rect">
            <a:avLst/>
          </a:prstGeom>
        </p:spPr>
        <p:txBody>
          <a:bodyPr spcFirstLastPara="1" vert="horz" wrap="square" lIns="121900" tIns="121900" rIns="121900" bIns="121900" rtlCol="1" anchor="t" anchorCtr="0">
            <a:noAutofit/>
          </a:bodyPr>
          <a:lstStyle/>
          <a:p>
            <a:pPr marL="0" indent="0">
              <a:lnSpc>
                <a:spcPct val="150000"/>
              </a:lnSpc>
              <a:buNone/>
            </a:pPr>
            <a:r>
              <a:rPr lang="en" sz="1867">
                <a:solidFill>
                  <a:srgbClr val="FFFFFF"/>
                </a:solidFill>
                <a:latin typeface="Rubik Medium"/>
                <a:ea typeface="Rubik Medium"/>
                <a:cs typeface="+mj-cs"/>
                <a:sym typeface="Rubik Medium"/>
              </a:rPr>
              <a:t>בחלק ממקומות העבודה קיימת תאורה כפולה מהנדרש.</a:t>
            </a:r>
            <a:endParaRPr sz="1867">
              <a:solidFill>
                <a:srgbClr val="FFFFFF"/>
              </a:solidFill>
              <a:latin typeface="Rubik Medium"/>
              <a:ea typeface="Rubik Medium"/>
              <a:cs typeface="+mj-cs"/>
              <a:sym typeface="Rubik Medium"/>
            </a:endParaRPr>
          </a:p>
          <a:p>
            <a:pPr marL="0" indent="0">
              <a:lnSpc>
                <a:spcPct val="150000"/>
              </a:lnSpc>
              <a:buNone/>
            </a:pPr>
            <a:endParaRPr sz="1867">
              <a:solidFill>
                <a:srgbClr val="FFFFFF"/>
              </a:solidFill>
              <a:latin typeface="Rubik Medium"/>
              <a:ea typeface="Rubik Medium"/>
              <a:cs typeface="+mj-cs"/>
              <a:sym typeface="Rubik Medium"/>
            </a:endParaRPr>
          </a:p>
          <a:p>
            <a:pPr marL="0" indent="0">
              <a:lnSpc>
                <a:spcPct val="150000"/>
              </a:lnSpc>
              <a:buNone/>
            </a:pPr>
            <a:r>
              <a:rPr lang="en" sz="1867">
                <a:solidFill>
                  <a:schemeClr val="dk1"/>
                </a:solidFill>
                <a:latin typeface="Rubik Medium"/>
                <a:ea typeface="Rubik Medium"/>
                <a:cs typeface="+mj-cs"/>
                <a:sym typeface="Rubik Medium"/>
              </a:rPr>
              <a:t>העבירו את התאורה בסביבת העבודה למינימום האפשרי! </a:t>
            </a:r>
            <a:endParaRPr sz="1867">
              <a:solidFill>
                <a:schemeClr val="dk1"/>
              </a:solidFill>
              <a:latin typeface="Rubik Medium"/>
              <a:ea typeface="Rubik Medium"/>
              <a:cs typeface="+mj-cs"/>
              <a:sym typeface="Rubik Medium"/>
            </a:endParaRPr>
          </a:p>
          <a:p>
            <a:pPr marL="0" indent="0">
              <a:lnSpc>
                <a:spcPct val="150000"/>
              </a:lnSpc>
              <a:buNone/>
            </a:pPr>
            <a:endParaRPr sz="1867">
              <a:solidFill>
                <a:schemeClr val="dk1"/>
              </a:solidFill>
              <a:latin typeface="Rubik Medium"/>
              <a:ea typeface="Rubik Medium"/>
              <a:cs typeface="+mj-cs"/>
              <a:sym typeface="Rubik Medium"/>
            </a:endParaRPr>
          </a:p>
          <a:p>
            <a:pPr marL="0" indent="0">
              <a:lnSpc>
                <a:spcPct val="150000"/>
              </a:lnSpc>
              <a:buNone/>
            </a:pPr>
            <a:r>
              <a:rPr lang="en" sz="1867">
                <a:solidFill>
                  <a:schemeClr val="dk1"/>
                </a:solidFill>
                <a:latin typeface="Rubik Medium"/>
                <a:ea typeface="Rubik Medium"/>
                <a:cs typeface="+mj-cs"/>
                <a:sym typeface="Rubik Medium"/>
              </a:rPr>
              <a:t>בעודף תאורה האישון מצטמצם ואנחנו כבר לא יכולים להבחין בפרטים. </a:t>
            </a:r>
            <a:endParaRPr sz="1867">
              <a:solidFill>
                <a:srgbClr val="FFFFFF"/>
              </a:solidFill>
              <a:latin typeface="Rubik Medium"/>
              <a:ea typeface="Rubik Medium"/>
              <a:cs typeface="+mj-cs"/>
              <a:sym typeface="Rubik Medium"/>
            </a:endParaRPr>
          </a:p>
          <a:p>
            <a:pPr marL="0" indent="0">
              <a:spcAft>
                <a:spcPts val="2133"/>
              </a:spcAft>
              <a:buNone/>
            </a:pPr>
            <a:endParaRPr>
              <a:solidFill>
                <a:srgbClr val="FFFFFF"/>
              </a:solidFill>
              <a:latin typeface="Rubik"/>
              <a:ea typeface="Rubik"/>
              <a:cs typeface="+mj-cs"/>
              <a:sym typeface="Rubik"/>
            </a:endParaRPr>
          </a:p>
        </p:txBody>
      </p:sp>
      <p:pic>
        <p:nvPicPr>
          <p:cNvPr id="181" name="Google Shape;181;p3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17567" y="1551700"/>
            <a:ext cx="6982800" cy="452186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31"/>
          <p:cNvPicPr preferRelativeResize="0"/>
          <p:nvPr/>
        </p:nvPicPr>
        <p:blipFill>
          <a:blip r:embed="rId3">
            <a:alphaModFix/>
            <a:extLst>
              <a:ext uri="{28A0092B-C50C-407E-A947-70E740481C1C}">
                <a14:useLocalDpi xmlns:a14="http://schemas.microsoft.com/office/drawing/2010/main"/>
              </a:ext>
            </a:extLst>
          </a:blip>
          <a:stretch>
            <a:fillRect/>
          </a:stretch>
        </p:blipFill>
        <p:spPr>
          <a:xfrm>
            <a:off x="19074" y="0"/>
            <a:ext cx="12172927" cy="6858000"/>
          </a:xfrm>
          <a:prstGeom prst="rect">
            <a:avLst/>
          </a:prstGeom>
          <a:noFill/>
          <a:ln>
            <a:noFill/>
          </a:ln>
        </p:spPr>
      </p:pic>
      <p:sp>
        <p:nvSpPr>
          <p:cNvPr id="187" name="Google Shape;187;p31"/>
          <p:cNvSpPr txBox="1">
            <a:spLocks noGrp="1"/>
          </p:cNvSpPr>
          <p:nvPr>
            <p:ph type="ctrTitle"/>
          </p:nvPr>
        </p:nvSpPr>
        <p:spPr>
          <a:xfrm>
            <a:off x="415600" y="230800"/>
            <a:ext cx="10968400" cy="1547200"/>
          </a:xfrm>
          <a:prstGeom prst="rect">
            <a:avLst/>
          </a:prstGeom>
        </p:spPr>
        <p:txBody>
          <a:bodyPr spcFirstLastPara="1" vert="horz" wrap="square" lIns="121900" tIns="121900" rIns="121900" bIns="121900" rtlCol="1" anchor="b" anchorCtr="0">
            <a:noAutofit/>
          </a:bodyPr>
          <a:lstStyle/>
          <a:p>
            <a:pPr>
              <a:spcBef>
                <a:spcPts val="0"/>
              </a:spcBef>
            </a:pPr>
            <a:r>
              <a:rPr lang="en" dirty="0">
                <a:solidFill>
                  <a:srgbClr val="FFFFFF"/>
                </a:solidFill>
                <a:latin typeface="Rubik"/>
                <a:ea typeface="Rubik"/>
                <a:sym typeface="Rubik"/>
              </a:rPr>
              <a:t>סיכום: </a:t>
            </a:r>
            <a:r>
              <a:rPr lang="he-IL" dirty="0">
                <a:solidFill>
                  <a:srgbClr val="FFFFFF"/>
                </a:solidFill>
                <a:latin typeface="Rubik"/>
                <a:ea typeface="Rubik"/>
                <a:sym typeface="Rubik"/>
              </a:rPr>
              <a:t> </a:t>
            </a:r>
            <a:r>
              <a:rPr lang="en" dirty="0">
                <a:solidFill>
                  <a:srgbClr val="FFFFFF"/>
                </a:solidFill>
                <a:latin typeface="Rubik"/>
                <a:ea typeface="Rubik"/>
                <a:sym typeface="Rubik"/>
              </a:rPr>
              <a:t>חמשת הדיברות</a:t>
            </a:r>
            <a:endParaRPr dirty="0">
              <a:solidFill>
                <a:srgbClr val="FFFFFF"/>
              </a:solidFill>
              <a:latin typeface="Rubik"/>
              <a:ea typeface="Rubik"/>
              <a:sym typeface="Rubik"/>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3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270812"/>
            <a:ext cx="3139197" cy="4188801"/>
          </a:xfrm>
          <a:prstGeom prst="rect">
            <a:avLst/>
          </a:prstGeom>
          <a:noFill/>
          <a:ln>
            <a:noFill/>
          </a:ln>
        </p:spPr>
      </p:pic>
      <p:pic>
        <p:nvPicPr>
          <p:cNvPr id="193" name="Google Shape;193;p3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447577" y="2270779"/>
            <a:ext cx="2222180" cy="4188831"/>
          </a:xfrm>
          <a:prstGeom prst="rect">
            <a:avLst/>
          </a:prstGeom>
          <a:noFill/>
          <a:ln>
            <a:noFill/>
          </a:ln>
        </p:spPr>
      </p:pic>
      <p:pic>
        <p:nvPicPr>
          <p:cNvPr id="194" name="Google Shape;194;p3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182300" y="2270778"/>
            <a:ext cx="2222179" cy="4188832"/>
          </a:xfrm>
          <a:prstGeom prst="rect">
            <a:avLst/>
          </a:prstGeom>
          <a:noFill/>
          <a:ln>
            <a:noFill/>
          </a:ln>
        </p:spPr>
      </p:pic>
      <p:pic>
        <p:nvPicPr>
          <p:cNvPr id="195" name="Google Shape;195;p3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714800" y="2270779"/>
            <a:ext cx="2222173" cy="4188833"/>
          </a:xfrm>
          <a:prstGeom prst="rect">
            <a:avLst/>
          </a:prstGeom>
          <a:noFill/>
          <a:ln>
            <a:noFill/>
          </a:ln>
        </p:spPr>
      </p:pic>
      <p:pic>
        <p:nvPicPr>
          <p:cNvPr id="196" name="Google Shape;196;p32"/>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9969825" y="2270779"/>
            <a:ext cx="2222177" cy="4188833"/>
          </a:xfrm>
          <a:prstGeom prst="rect">
            <a:avLst/>
          </a:prstGeom>
          <a:noFill/>
          <a:ln>
            <a:noFill/>
          </a:ln>
        </p:spPr>
      </p:pic>
      <p:sp>
        <p:nvSpPr>
          <p:cNvPr id="197" name="Google Shape;197;p32"/>
          <p:cNvSpPr txBox="1">
            <a:spLocks noGrp="1"/>
          </p:cNvSpPr>
          <p:nvPr>
            <p:ph type="body" idx="1"/>
          </p:nvPr>
        </p:nvSpPr>
        <p:spPr>
          <a:xfrm>
            <a:off x="10235964" y="1010411"/>
            <a:ext cx="1641200" cy="1048000"/>
          </a:xfrm>
          <a:prstGeom prst="rect">
            <a:avLst/>
          </a:prstGeom>
        </p:spPr>
        <p:txBody>
          <a:bodyPr spcFirstLastPara="1" vert="horz" wrap="square" lIns="121900" tIns="121900" rIns="121900" bIns="121900" rtlCol="1" anchor="ctr" anchorCtr="0">
            <a:noAutofit/>
          </a:bodyPr>
          <a:lstStyle/>
          <a:p>
            <a:pPr marL="0" indent="0" algn="ctr">
              <a:lnSpc>
                <a:spcPct val="100000"/>
              </a:lnSpc>
              <a:buNone/>
            </a:pPr>
            <a:r>
              <a:rPr lang="en">
                <a:solidFill>
                  <a:srgbClr val="FF0000"/>
                </a:solidFill>
                <a:latin typeface="Rubik Medium"/>
                <a:ea typeface="Rubik Medium"/>
                <a:cs typeface="+mj-cs"/>
                <a:sym typeface="Rubik Medium"/>
              </a:rPr>
              <a:t>תכנון תאורה</a:t>
            </a:r>
            <a:endParaRPr>
              <a:solidFill>
                <a:srgbClr val="FF0000"/>
              </a:solidFill>
              <a:latin typeface="Rubik Medium"/>
              <a:ea typeface="Rubik Medium"/>
              <a:cs typeface="+mj-cs"/>
              <a:sym typeface="Rubik Medium"/>
            </a:endParaRPr>
          </a:p>
        </p:txBody>
      </p:sp>
      <p:sp>
        <p:nvSpPr>
          <p:cNvPr id="198" name="Google Shape;198;p32"/>
          <p:cNvSpPr txBox="1">
            <a:spLocks noGrp="1"/>
          </p:cNvSpPr>
          <p:nvPr>
            <p:ph type="body" idx="1"/>
          </p:nvPr>
        </p:nvSpPr>
        <p:spPr>
          <a:xfrm>
            <a:off x="89233" y="1010411"/>
            <a:ext cx="2912000" cy="1085600"/>
          </a:xfrm>
          <a:prstGeom prst="rect">
            <a:avLst/>
          </a:prstGeom>
        </p:spPr>
        <p:txBody>
          <a:bodyPr spcFirstLastPara="1" vert="horz" wrap="square" lIns="121900" tIns="121900" rIns="121900" bIns="121900" rtlCol="1" anchor="t" anchorCtr="0">
            <a:noAutofit/>
          </a:bodyPr>
          <a:lstStyle/>
          <a:p>
            <a:pPr marL="0" indent="0" algn="l" rtl="0">
              <a:lnSpc>
                <a:spcPct val="100000"/>
              </a:lnSpc>
              <a:buNone/>
            </a:pPr>
            <a:r>
              <a:rPr lang="en">
                <a:solidFill>
                  <a:srgbClr val="FF0000"/>
                </a:solidFill>
                <a:latin typeface="Rubik Medium"/>
                <a:ea typeface="Rubik Medium"/>
                <a:cs typeface="+mj-cs"/>
                <a:sym typeface="Rubik Medium"/>
              </a:rPr>
              <a:t>Good night = </a:t>
            </a:r>
            <a:endParaRPr>
              <a:solidFill>
                <a:srgbClr val="FF0000"/>
              </a:solidFill>
              <a:latin typeface="Rubik Medium"/>
              <a:ea typeface="Rubik Medium"/>
              <a:cs typeface="+mj-cs"/>
              <a:sym typeface="Rubik Medium"/>
            </a:endParaRPr>
          </a:p>
          <a:p>
            <a:pPr marL="0" indent="0" algn="l">
              <a:lnSpc>
                <a:spcPct val="100000"/>
              </a:lnSpc>
              <a:buNone/>
            </a:pPr>
            <a:r>
              <a:rPr lang="en">
                <a:solidFill>
                  <a:srgbClr val="FF0000"/>
                </a:solidFill>
                <a:latin typeface="Rubik Medium"/>
                <a:ea typeface="Rubik Medium"/>
                <a:cs typeface="+mj-cs"/>
                <a:sym typeface="Rubik Medium"/>
              </a:rPr>
              <a:t>Good Light</a:t>
            </a:r>
            <a:endParaRPr>
              <a:solidFill>
                <a:srgbClr val="FF0000"/>
              </a:solidFill>
              <a:latin typeface="Rubik Medium"/>
              <a:ea typeface="Rubik Medium"/>
              <a:cs typeface="+mj-cs"/>
              <a:sym typeface="Rubik Medium"/>
            </a:endParaRPr>
          </a:p>
        </p:txBody>
      </p:sp>
      <p:sp>
        <p:nvSpPr>
          <p:cNvPr id="199" name="Google Shape;199;p32"/>
          <p:cNvSpPr txBox="1">
            <a:spLocks noGrp="1"/>
          </p:cNvSpPr>
          <p:nvPr>
            <p:ph type="body" idx="1"/>
          </p:nvPr>
        </p:nvSpPr>
        <p:spPr>
          <a:xfrm>
            <a:off x="3321167" y="1083878"/>
            <a:ext cx="1944400" cy="472000"/>
          </a:xfrm>
          <a:prstGeom prst="rect">
            <a:avLst/>
          </a:prstGeom>
        </p:spPr>
        <p:txBody>
          <a:bodyPr spcFirstLastPara="1" vert="horz" wrap="square" lIns="121900" tIns="121900" rIns="121900" bIns="121900" rtlCol="1" anchor="ctr" anchorCtr="0">
            <a:noAutofit/>
          </a:bodyPr>
          <a:lstStyle/>
          <a:p>
            <a:pPr marL="0" indent="0" algn="ctr">
              <a:lnSpc>
                <a:spcPct val="100000"/>
              </a:lnSpc>
              <a:buNone/>
            </a:pPr>
            <a:r>
              <a:rPr lang="en">
                <a:solidFill>
                  <a:srgbClr val="FF0000"/>
                </a:solidFill>
                <a:latin typeface="Rubik Medium"/>
                <a:ea typeface="Rubik Medium"/>
                <a:cs typeface="+mj-cs"/>
                <a:sym typeface="Rubik Medium"/>
              </a:rPr>
              <a:t>נוהל כיבוי</a:t>
            </a:r>
            <a:endParaRPr>
              <a:solidFill>
                <a:srgbClr val="FF0000"/>
              </a:solidFill>
              <a:latin typeface="Rubik Medium"/>
              <a:ea typeface="Rubik Medium"/>
              <a:cs typeface="+mj-cs"/>
              <a:sym typeface="Rubik Medium"/>
            </a:endParaRPr>
          </a:p>
        </p:txBody>
      </p:sp>
      <p:sp>
        <p:nvSpPr>
          <p:cNvPr id="200" name="Google Shape;200;p32"/>
          <p:cNvSpPr txBox="1">
            <a:spLocks noGrp="1"/>
          </p:cNvSpPr>
          <p:nvPr>
            <p:ph type="body" idx="1"/>
          </p:nvPr>
        </p:nvSpPr>
        <p:spPr>
          <a:xfrm>
            <a:off x="5535699" y="1083878"/>
            <a:ext cx="1997200" cy="646000"/>
          </a:xfrm>
          <a:prstGeom prst="rect">
            <a:avLst/>
          </a:prstGeom>
        </p:spPr>
        <p:txBody>
          <a:bodyPr spcFirstLastPara="1" vert="horz" wrap="square" lIns="121900" tIns="121900" rIns="121900" bIns="121900" rtlCol="1" anchor="ctr" anchorCtr="0">
            <a:noAutofit/>
          </a:bodyPr>
          <a:lstStyle/>
          <a:p>
            <a:pPr marL="0" indent="0">
              <a:lnSpc>
                <a:spcPct val="150000"/>
              </a:lnSpc>
              <a:buNone/>
            </a:pPr>
            <a:r>
              <a:rPr lang="en">
                <a:solidFill>
                  <a:srgbClr val="FF0000"/>
                </a:solidFill>
                <a:latin typeface="Rubik Medium"/>
                <a:ea typeface="Rubik Medium"/>
                <a:cs typeface="+mj-cs"/>
                <a:sym typeface="Rubik Medium"/>
              </a:rPr>
              <a:t>מינימליזם</a:t>
            </a:r>
            <a:endParaRPr>
              <a:solidFill>
                <a:srgbClr val="FF0000"/>
              </a:solidFill>
              <a:latin typeface="Rubik Medium"/>
              <a:ea typeface="Rubik Medium"/>
              <a:cs typeface="+mj-cs"/>
              <a:sym typeface="Rubik Medium"/>
            </a:endParaRPr>
          </a:p>
        </p:txBody>
      </p:sp>
      <p:sp>
        <p:nvSpPr>
          <p:cNvPr id="201" name="Google Shape;201;p32"/>
          <p:cNvSpPr txBox="1">
            <a:spLocks noGrp="1"/>
          </p:cNvSpPr>
          <p:nvPr>
            <p:ph type="body" idx="1"/>
          </p:nvPr>
        </p:nvSpPr>
        <p:spPr>
          <a:xfrm>
            <a:off x="7909501" y="1010411"/>
            <a:ext cx="1784000" cy="1048000"/>
          </a:xfrm>
          <a:prstGeom prst="rect">
            <a:avLst/>
          </a:prstGeom>
        </p:spPr>
        <p:txBody>
          <a:bodyPr spcFirstLastPara="1" vert="horz" wrap="square" lIns="121900" tIns="121900" rIns="121900" bIns="121900" rtlCol="1" anchor="ctr" anchorCtr="0">
            <a:noAutofit/>
          </a:bodyPr>
          <a:lstStyle/>
          <a:p>
            <a:pPr marL="0" indent="0" algn="ctr">
              <a:lnSpc>
                <a:spcPct val="100000"/>
              </a:lnSpc>
              <a:buNone/>
            </a:pPr>
            <a:r>
              <a:rPr lang="en" dirty="0">
                <a:solidFill>
                  <a:srgbClr val="FF0000"/>
                </a:solidFill>
                <a:latin typeface="Rubik Medium"/>
                <a:ea typeface="Rubik Medium"/>
                <a:cs typeface="+mj-cs"/>
                <a:sym typeface="Rubik Medium"/>
              </a:rPr>
              <a:t>לחוש את הסביבה</a:t>
            </a:r>
            <a:endParaRPr dirty="0">
              <a:solidFill>
                <a:srgbClr val="FF0000"/>
              </a:solidFill>
              <a:latin typeface="Rubik Medium"/>
              <a:ea typeface="Rubik Medium"/>
              <a:cs typeface="+mj-cs"/>
              <a:sym typeface="Rubik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build="p"/>
      <p:bldP spid="199" grpId="0" build="p"/>
      <p:bldP spid="200" grpId="0" build="p"/>
      <p:bldP spid="201"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82B19-A56D-C02F-BDEC-9E46D64F7D1E}"/>
              </a:ext>
            </a:extLst>
          </p:cNvPr>
          <p:cNvSpPr>
            <a:spLocks noGrp="1"/>
          </p:cNvSpPr>
          <p:nvPr>
            <p:ph type="title"/>
          </p:nvPr>
        </p:nvSpPr>
        <p:spPr/>
        <p:txBody>
          <a:bodyPr>
            <a:normAutofit fontScale="90000"/>
          </a:bodyPr>
          <a:lstStyle/>
          <a:p>
            <a:endParaRPr lang="en-IL"/>
          </a:p>
        </p:txBody>
      </p:sp>
      <p:sp>
        <p:nvSpPr>
          <p:cNvPr id="3" name="Text Placeholder 2">
            <a:extLst>
              <a:ext uri="{FF2B5EF4-FFF2-40B4-BE49-F238E27FC236}">
                <a16:creationId xmlns:a16="http://schemas.microsoft.com/office/drawing/2014/main" id="{BCCCA70B-E9B8-7BB7-5830-0D113B9050F6}"/>
              </a:ext>
            </a:extLst>
          </p:cNvPr>
          <p:cNvSpPr>
            <a:spLocks noGrp="1"/>
          </p:cNvSpPr>
          <p:nvPr>
            <p:ph type="body" idx="1"/>
          </p:nvPr>
        </p:nvSpPr>
        <p:spPr/>
        <p:txBody>
          <a:bodyPr/>
          <a:lstStyle/>
          <a:p>
            <a:endParaRPr lang="en-IL"/>
          </a:p>
        </p:txBody>
      </p:sp>
      <p:pic>
        <p:nvPicPr>
          <p:cNvPr id="5" name="Picture 4">
            <a:hlinkClick r:id="rId2" action="ppaction://hlinkfile"/>
            <a:extLst>
              <a:ext uri="{FF2B5EF4-FFF2-40B4-BE49-F238E27FC236}">
                <a16:creationId xmlns:a16="http://schemas.microsoft.com/office/drawing/2014/main" id="{7B6CE5AF-BFFE-08F9-EF99-74026F8DCE8D}"/>
              </a:ext>
            </a:extLst>
          </p:cNvPr>
          <p:cNvPicPr>
            <a:picLocks noChangeAspect="1"/>
          </p:cNvPicPr>
          <p:nvPr/>
        </p:nvPicPr>
        <p:blipFill>
          <a:blip r:embed="rId3"/>
          <a:stretch>
            <a:fillRect/>
          </a:stretch>
        </p:blipFill>
        <p:spPr>
          <a:xfrm>
            <a:off x="76200" y="69112"/>
            <a:ext cx="12039600" cy="6496050"/>
          </a:xfrm>
          <a:prstGeom prst="rect">
            <a:avLst/>
          </a:prstGeom>
        </p:spPr>
      </p:pic>
    </p:spTree>
    <p:extLst>
      <p:ext uri="{BB962C8B-B14F-4D97-AF65-F5344CB8AC3E}">
        <p14:creationId xmlns:p14="http://schemas.microsoft.com/office/powerpoint/2010/main" val="12973870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hlinkClick r:id="rId2" action="ppaction://hlinkfile"/>
            <a:extLst>
              <a:ext uri="{FF2B5EF4-FFF2-40B4-BE49-F238E27FC236}">
                <a16:creationId xmlns:a16="http://schemas.microsoft.com/office/drawing/2014/main" id="{8FC3A03A-CE20-BAC4-5A17-F1978D7D6827}"/>
              </a:ext>
            </a:extLst>
          </p:cNvPr>
          <p:cNvPicPr>
            <a:picLocks noChangeAspect="1"/>
          </p:cNvPicPr>
          <p:nvPr/>
        </p:nvPicPr>
        <p:blipFill>
          <a:blip r:embed="rId3"/>
          <a:srcRect t="15581" b="9434"/>
          <a:stretch/>
        </p:blipFill>
        <p:spPr>
          <a:xfrm>
            <a:off x="20" y="1282"/>
            <a:ext cx="12191980" cy="6856718"/>
          </a:xfrm>
          <a:prstGeom prst="rect">
            <a:avLst/>
          </a:prstGeom>
        </p:spPr>
      </p:pic>
      <p:pic>
        <p:nvPicPr>
          <p:cNvPr id="7" name="Picture 6">
            <a:hlinkClick r:id="rId4" action="ppaction://hlinkfile"/>
            <a:extLst>
              <a:ext uri="{FF2B5EF4-FFF2-40B4-BE49-F238E27FC236}">
                <a16:creationId xmlns:a16="http://schemas.microsoft.com/office/drawing/2014/main" id="{D16CB9F2-B08E-1CE3-6513-037C9964E606}"/>
              </a:ext>
            </a:extLst>
          </p:cNvPr>
          <p:cNvPicPr>
            <a:picLocks noChangeAspect="1"/>
          </p:cNvPicPr>
          <p:nvPr/>
        </p:nvPicPr>
        <p:blipFill>
          <a:blip r:embed="rId5"/>
          <a:stretch>
            <a:fillRect/>
          </a:stretch>
        </p:blipFill>
        <p:spPr>
          <a:xfrm>
            <a:off x="342900" y="1273628"/>
            <a:ext cx="6324600" cy="4572000"/>
          </a:xfrm>
          <a:prstGeom prst="rect">
            <a:avLst/>
          </a:prstGeom>
        </p:spPr>
      </p:pic>
      <p:sp>
        <p:nvSpPr>
          <p:cNvPr id="2" name="Rectangle 1">
            <a:extLst>
              <a:ext uri="{FF2B5EF4-FFF2-40B4-BE49-F238E27FC236}">
                <a16:creationId xmlns:a16="http://schemas.microsoft.com/office/drawing/2014/main" id="{AA08448D-A6D1-E48B-0D9E-BDAA9EECF89D}"/>
              </a:ext>
            </a:extLst>
          </p:cNvPr>
          <p:cNvSpPr/>
          <p:nvPr/>
        </p:nvSpPr>
        <p:spPr>
          <a:xfrm>
            <a:off x="6004101" y="3233149"/>
            <a:ext cx="4947188" cy="923330"/>
          </a:xfrm>
          <a:prstGeom prst="rect">
            <a:avLst/>
          </a:prstGeom>
          <a:noFill/>
        </p:spPr>
        <p:txBody>
          <a:bodyPr wrap="none" lIns="91440" tIns="45720" rIns="91440" bIns="45720">
            <a:spAutoFit/>
          </a:bodyPr>
          <a:lstStyle/>
          <a:p>
            <a:pPr algn="ctr"/>
            <a:r>
              <a:rPr lang="he-IL" sz="5400" b="1" cap="none" spc="0" dirty="0">
                <a:ln w="6600">
                  <a:solidFill>
                    <a:schemeClr val="accent2"/>
                  </a:solidFill>
                  <a:prstDash val="solid"/>
                </a:ln>
                <a:solidFill>
                  <a:srgbClr val="FFFFFF"/>
                </a:solidFill>
                <a:effectLst>
                  <a:outerShdw dist="38100" dir="2700000" algn="tl" rotWithShape="0">
                    <a:schemeClr val="accent2"/>
                  </a:outerShdw>
                </a:effectLst>
              </a:rPr>
              <a:t>מצגת חשובה  </a:t>
            </a:r>
            <a:r>
              <a:rPr lang="he-IL" sz="5400" b="1" cap="none" spc="0" dirty="0">
                <a:ln w="6600">
                  <a:solidFill>
                    <a:schemeClr val="accent2"/>
                  </a:solidFill>
                  <a:prstDash val="solid"/>
                </a:ln>
                <a:solidFill>
                  <a:srgbClr val="FFFFFF"/>
                </a:solidFill>
                <a:effectLst>
                  <a:outerShdw dist="38100" dir="2700000" algn="tl" rotWithShape="0">
                    <a:schemeClr val="accent2"/>
                  </a:outerShdw>
                </a:effectLst>
                <a:sym typeface="Wingdings" panose="05000000000000000000" pitchFamily="2" charset="2"/>
              </a:rPr>
              <a:t></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35152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E54C4-70B4-D098-9DD6-26A0F77763C4}"/>
              </a:ext>
            </a:extLst>
          </p:cNvPr>
          <p:cNvSpPr>
            <a:spLocks noGrp="1"/>
          </p:cNvSpPr>
          <p:nvPr>
            <p:ph type="title"/>
          </p:nvPr>
        </p:nvSpPr>
        <p:spPr/>
        <p:txBody>
          <a:bodyPr>
            <a:normAutofit fontScale="90000"/>
          </a:bodyPr>
          <a:lstStyle/>
          <a:p>
            <a:r>
              <a:rPr lang="de-DE" dirty="0">
                <a:hlinkClick r:id="rId2"/>
              </a:rPr>
              <a:t>https://www.light.org.il/</a:t>
            </a:r>
            <a:r>
              <a:rPr lang="he-IL" dirty="0"/>
              <a:t> </a:t>
            </a:r>
            <a:br>
              <a:rPr lang="he-IL" dirty="0"/>
            </a:br>
            <a:endParaRPr lang="en-IL" dirty="0"/>
          </a:p>
        </p:txBody>
      </p:sp>
      <p:pic>
        <p:nvPicPr>
          <p:cNvPr id="5" name="Picture 4">
            <a:extLst>
              <a:ext uri="{FF2B5EF4-FFF2-40B4-BE49-F238E27FC236}">
                <a16:creationId xmlns:a16="http://schemas.microsoft.com/office/drawing/2014/main" id="{4AAD548C-A3ED-B7D0-F4DD-E8FE0ADFC709}"/>
              </a:ext>
            </a:extLst>
          </p:cNvPr>
          <p:cNvPicPr>
            <a:picLocks noChangeAspect="1"/>
          </p:cNvPicPr>
          <p:nvPr/>
        </p:nvPicPr>
        <p:blipFill>
          <a:blip r:embed="rId3"/>
          <a:stretch>
            <a:fillRect/>
          </a:stretch>
        </p:blipFill>
        <p:spPr>
          <a:xfrm>
            <a:off x="1388988" y="1356967"/>
            <a:ext cx="8010525" cy="1876425"/>
          </a:xfrm>
          <a:prstGeom prst="rect">
            <a:avLst/>
          </a:prstGeom>
        </p:spPr>
      </p:pic>
      <p:sp>
        <p:nvSpPr>
          <p:cNvPr id="7" name="TextBox 6">
            <a:extLst>
              <a:ext uri="{FF2B5EF4-FFF2-40B4-BE49-F238E27FC236}">
                <a16:creationId xmlns:a16="http://schemas.microsoft.com/office/drawing/2014/main" id="{A645FD4A-60F0-AF66-EE76-45ED3F4B5762}"/>
              </a:ext>
            </a:extLst>
          </p:cNvPr>
          <p:cNvSpPr txBox="1"/>
          <p:nvPr/>
        </p:nvSpPr>
        <p:spPr>
          <a:xfrm>
            <a:off x="5394250" y="3429000"/>
            <a:ext cx="6094140" cy="1477328"/>
          </a:xfrm>
          <a:prstGeom prst="rect">
            <a:avLst/>
          </a:prstGeom>
          <a:noFill/>
        </p:spPr>
        <p:txBody>
          <a:bodyPr wrap="square">
            <a:spAutoFit/>
          </a:bodyPr>
          <a:lstStyle/>
          <a:p>
            <a:r>
              <a:rPr lang="en-IL" dirty="0">
                <a:hlinkClick r:id="rId4"/>
              </a:rPr>
              <a:t>https://www.daromatours.com/post/%D7%91%D7%90%D7%A0%D7%95-%D7%90%D7%95%D7%A8-%D7%9C%D7%92%D7%A8%D7%A9-%D7%A2%D7%9C-%D7%96%D7%99%D7%94%D7%95%D7%9D-%D7%90%D7%95%D7%A8</a:t>
            </a:r>
            <a:r>
              <a:rPr lang="he-IL" dirty="0"/>
              <a:t> </a:t>
            </a:r>
            <a:endParaRPr lang="en-IL" dirty="0"/>
          </a:p>
        </p:txBody>
      </p:sp>
      <p:pic>
        <p:nvPicPr>
          <p:cNvPr id="9" name="Picture 8">
            <a:extLst>
              <a:ext uri="{FF2B5EF4-FFF2-40B4-BE49-F238E27FC236}">
                <a16:creationId xmlns:a16="http://schemas.microsoft.com/office/drawing/2014/main" id="{3DE122BA-6668-2702-A844-0878D2919A1D}"/>
              </a:ext>
            </a:extLst>
          </p:cNvPr>
          <p:cNvPicPr>
            <a:picLocks noChangeAspect="1"/>
          </p:cNvPicPr>
          <p:nvPr/>
        </p:nvPicPr>
        <p:blipFill>
          <a:blip r:embed="rId5"/>
          <a:stretch>
            <a:fillRect/>
          </a:stretch>
        </p:blipFill>
        <p:spPr>
          <a:xfrm>
            <a:off x="415600" y="4619970"/>
            <a:ext cx="7896225" cy="1762125"/>
          </a:xfrm>
          <a:prstGeom prst="rect">
            <a:avLst/>
          </a:prstGeom>
        </p:spPr>
      </p:pic>
    </p:spTree>
    <p:extLst>
      <p:ext uri="{BB962C8B-B14F-4D97-AF65-F5344CB8AC3E}">
        <p14:creationId xmlns:p14="http://schemas.microsoft.com/office/powerpoint/2010/main" val="18245759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4B8F83-3DD3-4F62-39B2-279EB91F59EE}"/>
              </a:ext>
            </a:extLst>
          </p:cNvPr>
          <p:cNvSpPr>
            <a:spLocks noGrp="1"/>
          </p:cNvSpPr>
          <p:nvPr>
            <p:ph type="title"/>
          </p:nvPr>
        </p:nvSpPr>
        <p:spPr>
          <a:xfrm>
            <a:off x="699714" y="5490971"/>
            <a:ext cx="6962072" cy="1159200"/>
          </a:xfrm>
        </p:spPr>
        <p:txBody>
          <a:bodyPr vert="horz" lIns="91440" tIns="45720" rIns="91440" bIns="45720" rtlCol="0" anchor="ctr">
            <a:normAutofit/>
          </a:bodyPr>
          <a:lstStyle/>
          <a:p>
            <a:pPr algn="l" rtl="0">
              <a:spcBef>
                <a:spcPct val="0"/>
              </a:spcBef>
            </a:pPr>
            <a:r>
              <a:rPr lang="en-US" sz="2500" kern="1200">
                <a:solidFill>
                  <a:srgbClr val="FFFFFF"/>
                </a:solidFill>
                <a:latin typeface="+mj-lt"/>
                <a:ea typeface="+mj-ea"/>
                <a:cs typeface="+mj-cs"/>
                <a:hlinkClick r:id="rId2"/>
              </a:rPr>
              <a:t>https://www.youtube.com/channel/UC-CLUq6vZ62yqpNP3yW3bCg</a:t>
            </a:r>
            <a:br>
              <a:rPr lang="en-US" sz="2500" kern="1200">
                <a:solidFill>
                  <a:srgbClr val="FFFFFF"/>
                </a:solidFill>
                <a:latin typeface="+mj-lt"/>
                <a:ea typeface="+mj-ea"/>
                <a:cs typeface="+mj-cs"/>
              </a:rPr>
            </a:br>
            <a:endParaRPr lang="en-US" sz="2500" kern="1200">
              <a:solidFill>
                <a:srgbClr val="FFFFFF"/>
              </a:solidFill>
              <a:latin typeface="+mj-lt"/>
              <a:ea typeface="+mj-ea"/>
              <a:cs typeface="+mj-cs"/>
            </a:endParaRPr>
          </a:p>
        </p:txBody>
      </p:sp>
      <p:pic>
        <p:nvPicPr>
          <p:cNvPr id="5" name="Picture 4" descr="A screenshot of a phone&#10;&#10;Description automatically generated">
            <a:extLst>
              <a:ext uri="{FF2B5EF4-FFF2-40B4-BE49-F238E27FC236}">
                <a16:creationId xmlns:a16="http://schemas.microsoft.com/office/drawing/2014/main" id="{EF29CF01-BC3E-BC31-0B7A-2097C957DC06}"/>
              </a:ext>
            </a:extLst>
          </p:cNvPr>
          <p:cNvPicPr>
            <a:picLocks noChangeAspect="1"/>
          </p:cNvPicPr>
          <p:nvPr/>
        </p:nvPicPr>
        <p:blipFill>
          <a:blip r:embed="rId3"/>
          <a:stretch>
            <a:fillRect/>
          </a:stretch>
        </p:blipFill>
        <p:spPr>
          <a:xfrm>
            <a:off x="478535" y="668068"/>
            <a:ext cx="11327549" cy="3964641"/>
          </a:xfrm>
          <a:prstGeom prst="rect">
            <a:avLst/>
          </a:prstGeom>
        </p:spPr>
      </p:pic>
    </p:spTree>
    <p:extLst>
      <p:ext uri="{BB962C8B-B14F-4D97-AF65-F5344CB8AC3E}">
        <p14:creationId xmlns:p14="http://schemas.microsoft.com/office/powerpoint/2010/main" val="674052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8896D-D060-0865-E251-49AB7B58A07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F92BA77-C1DA-0C45-44B9-3A4F537DFB67}"/>
              </a:ext>
            </a:extLst>
          </p:cNvPr>
          <p:cNvSpPr/>
          <p:nvPr/>
        </p:nvSpPr>
        <p:spPr>
          <a:xfrm>
            <a:off x="0" y="0"/>
            <a:ext cx="12192000" cy="6858000"/>
          </a:xfrm>
          <a:prstGeom prst="rect">
            <a:avLst/>
          </a:prstGeom>
          <a:solidFill>
            <a:srgbClr val="603C2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5" name="Picture 4">
            <a:extLst>
              <a:ext uri="{FF2B5EF4-FFF2-40B4-BE49-F238E27FC236}">
                <a16:creationId xmlns:a16="http://schemas.microsoft.com/office/drawing/2014/main" id="{357DAFCC-A5BF-1985-E3AD-A819CCB8CF3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94" b="91793" l="5568" r="97476">
                        <a14:foregroundMark x1="38307" y1="14268" x2="32739" y2="9975"/>
                        <a14:foregroundMark x1="32739" y1="9975" x2="27171" y2="11111"/>
                        <a14:foregroundMark x1="27171" y1="11111" x2="18857" y2="8965"/>
                        <a14:foregroundMark x1="8983" y1="31313" x2="11284" y2="49621"/>
                        <a14:foregroundMark x1="28211" y1="91919" x2="26429" y2="90530"/>
                        <a14:foregroundMark x1="67780" y1="28030" x2="79436" y2="63005"/>
                        <a14:foregroundMark x1="79436" y1="63005" x2="86192" y2="10859"/>
                        <a14:foregroundMark x1="70973" y1="7449" x2="77283" y2="5556"/>
                        <a14:foregroundMark x1="77283" y1="5556" x2="78396" y2="5934"/>
                        <a14:foregroundMark x1="92353" y1="26768" x2="92279" y2="38763"/>
                        <a14:foregroundMark x1="92279" y1="38763" x2="89978" y2="46086"/>
                        <a14:foregroundMark x1="89978" y1="46086" x2="86266" y2="75000"/>
                        <a14:foregroundMark x1="86266" y1="75000" x2="78990" y2="82449"/>
                        <a14:foregroundMark x1="78990" y1="82449" x2="70973" y2="74495"/>
                        <a14:foregroundMark x1="70973" y1="74495" x2="70379" y2="73359"/>
                        <a14:foregroundMark x1="36006" y1="70581" x2="37862" y2="65909"/>
                        <a14:foregroundMark x1="23163" y1="4924" x2="27914" y2="5682"/>
                        <a14:foregroundMark x1="46835" y1="49512" x2="46771" y2="51263"/>
                        <a14:foregroundMark x1="47290" y1="36995" x2="46915" y2="47292"/>
                        <a14:foregroundMark x1="47068" y1="36742" x2="42019" y2="13889"/>
                        <a14:foregroundMark x1="42019" y1="13889" x2="38753" y2="6566"/>
                        <a14:foregroundMark x1="38753" y1="6566" x2="29324" y2="2273"/>
                        <a14:foregroundMark x1="29324" y1="2273" x2="19673" y2="3030"/>
                        <a14:foregroundMark x1="19673" y1="3030" x2="15961" y2="6061"/>
                        <a14:foregroundMark x1="13883" y1="7449" x2="13215" y2="12753"/>
                        <a14:foregroundMark x1="12175" y1="17424" x2="7498" y2="27778"/>
                        <a14:foregroundMark x1="5939" y1="31818" x2="12546" y2="72475"/>
                        <a14:foregroundMark x1="12546" y1="72475" x2="18040" y2="86490"/>
                        <a14:foregroundMark x1="18040" y1="86490" x2="19079" y2="87626"/>
                        <a14:foregroundMark x1="12027" y1="72096" x2="7127" y2="54545"/>
                        <a14:foregroundMark x1="7127" y1="54545" x2="5568" y2="37500"/>
                        <a14:foregroundMark x1="45509" y1="58333" x2="41871" y2="74874"/>
                        <a14:foregroundMark x1="41871" y1="74874" x2="35115" y2="86237"/>
                        <a14:foregroundMark x1="35115" y1="86237" x2="34744" y2="86616"/>
                        <a14:foregroundMark x1="17817" y1="85227" x2="10393" y2="70833"/>
                        <a14:foregroundMark x1="16481" y1="84343" x2="13066" y2="75631"/>
                        <a14:foregroundMark x1="14180" y1="80808" x2="11062" y2="72096"/>
                        <a14:foregroundMark x1="61470" y1="71591" x2="65776" y2="86490"/>
                        <a14:foregroundMark x1="65776" y1="86490" x2="71418" y2="91414"/>
                        <a14:foregroundMark x1="71418" y1="91414" x2="78099" y2="91540"/>
                        <a14:foregroundMark x1="78099" y1="91540" x2="81514" y2="83081"/>
                        <a14:foregroundMark x1="81514" y1="83081" x2="87454" y2="77652"/>
                        <a14:foregroundMark x1="87454" y1="77652" x2="93838" y2="59596"/>
                        <a14:foregroundMark x1="93838" y1="59596" x2="94655" y2="34217"/>
                        <a14:foregroundMark x1="94655" y1="34217" x2="91537" y2="17929"/>
                        <a14:foregroundMark x1="91537" y1="17929" x2="89310" y2="11111"/>
                        <a14:foregroundMark x1="89310" y1="11111" x2="89087" y2="10859"/>
                        <a14:foregroundMark x1="64811" y1="85227" x2="61173" y2="78030"/>
                        <a14:foregroundMark x1="33779" y1="77525" x2="27691" y2="82955"/>
                        <a14:foregroundMark x1="27691" y1="82955" x2="27691" y2="82955"/>
                        <a14:foregroundMark x1="14180" y1="78914" x2="11656" y2="73106"/>
                        <a14:foregroundMark x1="11656" y1="73106" x2="12472" y2="76010"/>
                        <a14:foregroundMark x1="14328" y1="81061" x2="12175" y2="74369"/>
                        <a14:foregroundMark x1="12175" y1="74369" x2="12175" y2="74116"/>
                        <a14:foregroundMark x1="13883" y1="79040" x2="10245" y2="71591"/>
                        <a14:foregroundMark x1="94209" y1="68434" x2="97476" y2="50379"/>
                        <a14:foregroundMark x1="97402" y1="51010" x2="96882" y2="28409"/>
                        <a14:foregroundMark x1="97550" y1="30429" x2="97476" y2="36616"/>
                        <a14:foregroundMark x1="26429" y1="38258" x2="30958" y2="38636"/>
                        <a14:foregroundMark x1="30958" y1="38636" x2="19599" y2="38889"/>
                        <a14:foregroundMark x1="19599" y1="38889" x2="25019" y2="45202"/>
                        <a14:foregroundMark x1="25019" y1="45202" x2="24350" y2="44192"/>
                        <a14:foregroundMark x1="81886" y1="2778" x2="68894" y2="3535"/>
                        <a14:foregroundMark x1="80030" y1="1894" x2="70824" y2="2146"/>
                        <a14:backgroundMark x1="53007" y1="47854" x2="53007" y2="46717"/>
                        <a14:backgroundMark x1="48181" y1="48232" x2="47661" y2="50126"/>
                      </a14:backgroundRemoval>
                    </a14:imgEffect>
                  </a14:imgLayer>
                </a14:imgProps>
              </a:ext>
            </a:extLst>
          </a:blip>
          <a:stretch>
            <a:fillRect/>
          </a:stretch>
        </p:blipFill>
        <p:spPr>
          <a:xfrm>
            <a:off x="287079" y="212485"/>
            <a:ext cx="11302409" cy="6645515"/>
          </a:xfrm>
          <a:prstGeom prst="rect">
            <a:avLst/>
          </a:prstGeom>
        </p:spPr>
      </p:pic>
    </p:spTree>
    <p:extLst>
      <p:ext uri="{BB962C8B-B14F-4D97-AF65-F5344CB8AC3E}">
        <p14:creationId xmlns:p14="http://schemas.microsoft.com/office/powerpoint/2010/main" val="3696090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screen with red text&#10;&#10;Description automatically generated">
            <a:extLst>
              <a:ext uri="{FF2B5EF4-FFF2-40B4-BE49-F238E27FC236}">
                <a16:creationId xmlns:a16="http://schemas.microsoft.com/office/drawing/2014/main" id="{3368014E-AE9B-DB7B-47CB-3E0D67A4F7AA}"/>
              </a:ext>
            </a:extLst>
          </p:cNvPr>
          <p:cNvPicPr>
            <a:picLocks noChangeAspect="1"/>
          </p:cNvPicPr>
          <p:nvPr/>
        </p:nvPicPr>
        <p:blipFill>
          <a:blip r:embed="rId2"/>
          <a:srcRect t="4050" b="11696"/>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B29D2192-EB46-F620-EE09-F28088CE7D86}"/>
              </a:ext>
            </a:extLst>
          </p:cNvPr>
          <p:cNvSpPr txBox="1"/>
          <p:nvPr/>
        </p:nvSpPr>
        <p:spPr>
          <a:xfrm>
            <a:off x="5277315" y="4532041"/>
            <a:ext cx="6205652" cy="369332"/>
          </a:xfrm>
          <a:prstGeom prst="rect">
            <a:avLst/>
          </a:prstGeom>
          <a:noFill/>
        </p:spPr>
        <p:txBody>
          <a:bodyPr wrap="square">
            <a:spAutoFit/>
          </a:bodyPr>
          <a:lstStyle/>
          <a:p>
            <a:r>
              <a:rPr lang="en-IL" dirty="0">
                <a:highlight>
                  <a:srgbClr val="FFFF00"/>
                </a:highlight>
                <a:hlinkClick r:id="rId3"/>
              </a:rPr>
              <a:t>https://www.youtube.com/watch?v=mmbInmTRKNM</a:t>
            </a:r>
            <a:r>
              <a:rPr lang="he-IL">
                <a:highlight>
                  <a:srgbClr val="FFFF00"/>
                </a:highlight>
              </a:rPr>
              <a:t> </a:t>
            </a:r>
            <a:endParaRPr lang="en-IL" dirty="0">
              <a:highlight>
                <a:srgbClr val="FFFF00"/>
              </a:highlight>
            </a:endParaRPr>
          </a:p>
        </p:txBody>
      </p:sp>
    </p:spTree>
    <p:extLst>
      <p:ext uri="{BB962C8B-B14F-4D97-AF65-F5344CB8AC3E}">
        <p14:creationId xmlns:p14="http://schemas.microsoft.com/office/powerpoint/2010/main" val="39538595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EC0C4-2A2B-C42E-D169-2B6334704564}"/>
            </a:ext>
          </a:extLst>
        </p:cNvPr>
        <p:cNvGrpSpPr/>
        <p:nvPr/>
      </p:nvGrpSpPr>
      <p:grpSpPr>
        <a:xfrm>
          <a:off x="0" y="0"/>
          <a:ext cx="0" cy="0"/>
          <a:chOff x="0" y="0"/>
          <a:chExt cx="0" cy="0"/>
        </a:xfrm>
      </p:grpSpPr>
      <p:pic>
        <p:nvPicPr>
          <p:cNvPr id="5" name="Content Placeholder 4" descr="A screenshot of a computer screen&#10;&#10;Description automatically generated with medium confidence">
            <a:extLst>
              <a:ext uri="{FF2B5EF4-FFF2-40B4-BE49-F238E27FC236}">
                <a16:creationId xmlns:a16="http://schemas.microsoft.com/office/drawing/2014/main" id="{93E6828D-CD6F-24D8-8260-4D92ED28845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461"/>
          <a:stretch/>
        </p:blipFill>
        <p:spPr>
          <a:xfrm>
            <a:off x="20" y="1282"/>
            <a:ext cx="12191980" cy="6856718"/>
          </a:xfrm>
          <a:prstGeom prst="rect">
            <a:avLst/>
          </a:prstGeom>
        </p:spPr>
      </p:pic>
    </p:spTree>
    <p:extLst>
      <p:ext uri="{BB962C8B-B14F-4D97-AF65-F5344CB8AC3E}">
        <p14:creationId xmlns:p14="http://schemas.microsoft.com/office/powerpoint/2010/main" val="34778293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D8B077E-6EA1-7D7D-D5FD-7E697FC232D3}"/>
              </a:ext>
            </a:extLst>
          </p:cNvPr>
          <p:cNvSpPr>
            <a:spLocks noGrp="1"/>
          </p:cNvSpPr>
          <p:nvPr>
            <p:ph type="title"/>
          </p:nvPr>
        </p:nvSpPr>
        <p:spPr>
          <a:xfrm>
            <a:off x="6417733" y="490537"/>
            <a:ext cx="5291663" cy="5862137"/>
          </a:xfrm>
        </p:spPr>
        <p:txBody>
          <a:bodyPr anchor="b">
            <a:normAutofit fontScale="90000"/>
          </a:bodyPr>
          <a:lstStyle/>
          <a:p>
            <a:pPr algn="ctr"/>
            <a:r>
              <a:rPr lang="he-IL" sz="8000" dirty="0"/>
              <a:t>ללמוד להקשיב</a:t>
            </a:r>
            <a:br>
              <a:rPr lang="he-IL" sz="8000" dirty="0"/>
            </a:br>
            <a:r>
              <a:rPr lang="he-IL" sz="8000" dirty="0"/>
              <a:t>עופר קרן </a:t>
            </a:r>
            <a:br>
              <a:rPr lang="he-IL" sz="8000" dirty="0"/>
            </a:br>
            <a:br>
              <a:rPr lang="he-IL" sz="8000" dirty="0"/>
            </a:br>
            <a:r>
              <a:rPr lang="he-IL" sz="8000" dirty="0"/>
              <a:t>0547703717</a:t>
            </a:r>
            <a:br>
              <a:rPr lang="he-IL" sz="8000" dirty="0"/>
            </a:br>
            <a:br>
              <a:rPr lang="he-IL" sz="6000" dirty="0"/>
            </a:br>
            <a:r>
              <a:rPr lang="en-US" sz="6000" dirty="0"/>
              <a:t>ofer@kerenrg.com</a:t>
            </a:r>
            <a:endParaRPr lang="he-IL" sz="8000" dirty="0"/>
          </a:p>
        </p:txBody>
      </p:sp>
      <p:pic>
        <p:nvPicPr>
          <p:cNvPr id="27650" name="Picture 2" descr="A caricature showing a person trying to listen">
            <a:extLst>
              <a:ext uri="{FF2B5EF4-FFF2-40B4-BE49-F238E27FC236}">
                <a16:creationId xmlns:a16="http://schemas.microsoft.com/office/drawing/2014/main" id="{0610773C-A250-810E-F039-C7A0010D52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93" r="2197"/>
          <a:stretch/>
        </p:blipFill>
        <p:spPr bwMode="auto">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361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853408-1E7A-EC53-9A7E-4758446D8950}"/>
              </a:ext>
            </a:extLst>
          </p:cNvPr>
          <p:cNvPicPr>
            <a:picLocks noChangeAspect="1"/>
          </p:cNvPicPr>
          <p:nvPr/>
        </p:nvPicPr>
        <p:blipFill>
          <a:blip r:embed="rId2"/>
          <a:srcRect l="11581" r="38517" b="-1"/>
          <a:stretch/>
        </p:blipFill>
        <p:spPr>
          <a:xfrm>
            <a:off x="643467" y="643467"/>
            <a:ext cx="5372099" cy="5571066"/>
          </a:xfrm>
          <a:prstGeom prst="rect">
            <a:avLst/>
          </a:prstGeom>
          <a:solidFill>
            <a:srgbClr val="FFFFFF">
              <a:shade val="85000"/>
            </a:srgbClr>
          </a:solidFill>
        </p:spPr>
      </p:pic>
      <p:pic>
        <p:nvPicPr>
          <p:cNvPr id="7" name="Picture 6">
            <a:extLst>
              <a:ext uri="{FF2B5EF4-FFF2-40B4-BE49-F238E27FC236}">
                <a16:creationId xmlns:a16="http://schemas.microsoft.com/office/drawing/2014/main" id="{AECE38F1-02E0-9BF7-B8B9-A3C06F811D82}"/>
              </a:ext>
            </a:extLst>
          </p:cNvPr>
          <p:cNvPicPr>
            <a:picLocks noChangeAspect="1"/>
          </p:cNvPicPr>
          <p:nvPr/>
        </p:nvPicPr>
        <p:blipFill>
          <a:blip r:embed="rId3"/>
          <a:srcRect l="15211" r="26450"/>
          <a:stretch/>
        </p:blipFill>
        <p:spPr>
          <a:xfrm>
            <a:off x="6176432" y="643467"/>
            <a:ext cx="5372100" cy="5571066"/>
          </a:xfrm>
          <a:prstGeom prst="rect">
            <a:avLst/>
          </a:prstGeom>
          <a:solidFill>
            <a:srgbClr val="FFFFFF">
              <a:shade val="85000"/>
            </a:srgbClr>
          </a:solidFill>
        </p:spPr>
      </p:pic>
    </p:spTree>
    <p:extLst>
      <p:ext uri="{BB962C8B-B14F-4D97-AF65-F5344CB8AC3E}">
        <p14:creationId xmlns:p14="http://schemas.microsoft.com/office/powerpoint/2010/main" val="2193500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E2AF20-E398-4735-98ED-8858BA351E03}"/>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itle 1">
            <a:extLst>
              <a:ext uri="{FF2B5EF4-FFF2-40B4-BE49-F238E27FC236}">
                <a16:creationId xmlns:a16="http://schemas.microsoft.com/office/drawing/2014/main" id="{71CF0A0B-80B2-43E7-BB96-3B3B3130D523}"/>
              </a:ext>
            </a:extLst>
          </p:cNvPr>
          <p:cNvSpPr>
            <a:spLocks noGrp="1"/>
          </p:cNvSpPr>
          <p:nvPr>
            <p:ph type="title"/>
          </p:nvPr>
        </p:nvSpPr>
        <p:spPr>
          <a:xfrm>
            <a:off x="4048217" y="2760956"/>
            <a:ext cx="7991383" cy="3631666"/>
          </a:xfrm>
          <a:noFill/>
        </p:spPr>
        <p:txBody>
          <a:bodyPr vert="horz" lIns="91440" tIns="45720" rIns="91440" bIns="45720" rtlCol="0" anchor="b">
            <a:noAutofit/>
          </a:bodyPr>
          <a:lstStyle/>
          <a:p>
            <a:pPr algn="r" rtl="1" eaLnBrk="1" hangingPunct="1">
              <a:lnSpc>
                <a:spcPct val="90000"/>
              </a:lnSpc>
            </a:pPr>
            <a:r>
              <a:rPr lang="he-IL" dirty="0">
                <a:solidFill>
                  <a:srgbClr val="FFFF00"/>
                </a:solidFill>
              </a:rPr>
              <a:t>עבודה עצמית –מפגש 1</a:t>
            </a:r>
            <a:br>
              <a:rPr lang="he-IL" dirty="0">
                <a:solidFill>
                  <a:srgbClr val="FFFF00"/>
                </a:solidFill>
              </a:rPr>
            </a:br>
            <a:br>
              <a:rPr lang="he-IL" dirty="0">
                <a:solidFill>
                  <a:srgbClr val="FFFF00"/>
                </a:solidFill>
              </a:rPr>
            </a:br>
            <a:r>
              <a:rPr lang="he-IL" dirty="0">
                <a:solidFill>
                  <a:srgbClr val="FFFF00"/>
                </a:solidFill>
              </a:rPr>
              <a:t>מתוך חשבונות החשמל יש לחשב את צריכת החשמל השנתית בקווט"ש לכל מטר מרובע בבית.</a:t>
            </a:r>
            <a:br>
              <a:rPr lang="he-IL" dirty="0">
                <a:solidFill>
                  <a:srgbClr val="FFFF00"/>
                </a:solidFill>
              </a:rPr>
            </a:br>
            <a:r>
              <a:rPr lang="he-IL" dirty="0">
                <a:solidFill>
                  <a:srgbClr val="FFFF00"/>
                </a:solidFill>
              </a:rPr>
              <a:t>על כל חשבון חשמל מופיע הצריכה בקווט"ש ומספר הימים בין הקריאות. </a:t>
            </a:r>
            <a:br>
              <a:rPr lang="he-IL" dirty="0">
                <a:solidFill>
                  <a:srgbClr val="FFFF00"/>
                </a:solidFill>
              </a:rPr>
            </a:br>
            <a:r>
              <a:rPr lang="he-IL" dirty="0">
                <a:solidFill>
                  <a:srgbClr val="FFFF00"/>
                </a:solidFill>
              </a:rPr>
              <a:t>לאחר חלוקה בשטח הדירה נדע מי הוא צרכן יעיל</a:t>
            </a:r>
            <a:br>
              <a:rPr lang="he-IL" dirty="0">
                <a:solidFill>
                  <a:srgbClr val="FFFF00"/>
                </a:solidFill>
              </a:rPr>
            </a:br>
            <a:r>
              <a:rPr lang="he-IL" dirty="0">
                <a:solidFill>
                  <a:srgbClr val="FFFF00"/>
                </a:solidFill>
              </a:rPr>
              <a:t>דירוג הצרכנים מופיע בצד שמאל </a:t>
            </a:r>
            <a:r>
              <a:rPr lang="he-IL" dirty="0">
                <a:solidFill>
                  <a:srgbClr val="FFFF00"/>
                </a:solidFill>
                <a:sym typeface="Wingdings" panose="05000000000000000000" pitchFamily="2" charset="2"/>
              </a:rPr>
              <a:t></a:t>
            </a:r>
            <a:r>
              <a:rPr lang="he-IL" dirty="0">
                <a:solidFill>
                  <a:srgbClr val="FFFF00"/>
                </a:solidFill>
              </a:rPr>
              <a:t> </a:t>
            </a:r>
            <a:endParaRPr lang="en-US" dirty="0">
              <a:solidFill>
                <a:srgbClr val="FFFF00"/>
              </a:solidFill>
            </a:endParaRPr>
          </a:p>
        </p:txBody>
      </p:sp>
      <p:pic>
        <p:nvPicPr>
          <p:cNvPr id="5" name="Content Placeholder 4" descr="A screenshot of a cell phone&#10;&#10;Description automatically generated">
            <a:extLst>
              <a:ext uri="{FF2B5EF4-FFF2-40B4-BE49-F238E27FC236}">
                <a16:creationId xmlns:a16="http://schemas.microsoft.com/office/drawing/2014/main" id="{8D2E2311-5E17-4EAF-9186-73E8CF27DC9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76" b="2"/>
          <a:stretch/>
        </p:blipFill>
        <p:spPr>
          <a:xfrm>
            <a:off x="152399" y="259037"/>
            <a:ext cx="3743417" cy="6499933"/>
          </a:xfrm>
          <a:prstGeom prst="rect">
            <a:avLst/>
          </a:prstGeom>
          <a:effectLst/>
        </p:spPr>
      </p:pic>
    </p:spTree>
    <p:extLst>
      <p:ext uri="{BB962C8B-B14F-4D97-AF65-F5344CB8AC3E}">
        <p14:creationId xmlns:p14="http://schemas.microsoft.com/office/powerpoint/2010/main" val="3817913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FAD770-E222-4078-98D7-A54AE1833BB4}"/>
              </a:ext>
            </a:extLst>
          </p:cNvPr>
          <p:cNvSpPr/>
          <p:nvPr/>
        </p:nvSpPr>
        <p:spPr>
          <a:xfrm>
            <a:off x="0" y="0"/>
            <a:ext cx="12184732"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itle 1">
            <a:extLst>
              <a:ext uri="{FF2B5EF4-FFF2-40B4-BE49-F238E27FC236}">
                <a16:creationId xmlns:a16="http://schemas.microsoft.com/office/drawing/2014/main" id="{82F09E1C-727F-41FE-B353-F1CE3412DDB6}"/>
              </a:ext>
            </a:extLst>
          </p:cNvPr>
          <p:cNvSpPr>
            <a:spLocks noGrp="1"/>
          </p:cNvSpPr>
          <p:nvPr>
            <p:ph type="title"/>
          </p:nvPr>
        </p:nvSpPr>
        <p:spPr>
          <a:xfrm>
            <a:off x="610340" y="-37730"/>
            <a:ext cx="10972800" cy="1143000"/>
          </a:xfrm>
        </p:spPr>
        <p:txBody>
          <a:bodyPr/>
          <a:lstStyle/>
          <a:p>
            <a:pPr algn="ctr"/>
            <a:r>
              <a:rPr lang="he-IL" dirty="0"/>
              <a:t>צריכת חשמל לכל דייר בבית שלנו</a:t>
            </a:r>
          </a:p>
        </p:txBody>
      </p:sp>
      <p:sp>
        <p:nvSpPr>
          <p:cNvPr id="3" name="Content Placeholder 2">
            <a:extLst>
              <a:ext uri="{FF2B5EF4-FFF2-40B4-BE49-F238E27FC236}">
                <a16:creationId xmlns:a16="http://schemas.microsoft.com/office/drawing/2014/main" id="{A60CA299-E19B-455B-B2DE-061BD014F744}"/>
              </a:ext>
            </a:extLst>
          </p:cNvPr>
          <p:cNvSpPr>
            <a:spLocks noGrp="1"/>
          </p:cNvSpPr>
          <p:nvPr>
            <p:ph idx="1"/>
          </p:nvPr>
        </p:nvSpPr>
        <p:spPr>
          <a:xfrm>
            <a:off x="304800" y="762000"/>
            <a:ext cx="11582400" cy="4525963"/>
          </a:xfrm>
        </p:spPr>
        <p:txBody>
          <a:bodyPr/>
          <a:lstStyle/>
          <a:p>
            <a:pPr marL="0" indent="0" algn="r" rtl="1">
              <a:buNone/>
            </a:pPr>
            <a:r>
              <a:rPr lang="he-IL" sz="2800" dirty="0">
                <a:cs typeface="+mj-cs"/>
              </a:rPr>
              <a:t>חלקו את צריכת החשמל השנתית במספר הדיירים בבית התוצאה תציג עד כמה אנחנו יעילים</a:t>
            </a:r>
          </a:p>
          <a:p>
            <a:pPr algn="r" rtl="1"/>
            <a:endParaRPr lang="he-IL" dirty="0">
              <a:cs typeface="+mj-cs"/>
            </a:endParaRPr>
          </a:p>
        </p:txBody>
      </p:sp>
      <p:graphicFrame>
        <p:nvGraphicFramePr>
          <p:cNvPr id="4" name="Chart 3">
            <a:extLst>
              <a:ext uri="{FF2B5EF4-FFF2-40B4-BE49-F238E27FC236}">
                <a16:creationId xmlns:a16="http://schemas.microsoft.com/office/drawing/2014/main" id="{53E09C00-18D7-42A8-9B89-57CE72248B6C}"/>
              </a:ext>
            </a:extLst>
          </p:cNvPr>
          <p:cNvGraphicFramePr>
            <a:graphicFrameLocks/>
          </p:cNvGraphicFramePr>
          <p:nvPr>
            <p:extLst>
              <p:ext uri="{D42A27DB-BD31-4B8C-83A1-F6EECF244321}">
                <p14:modId xmlns:p14="http://schemas.microsoft.com/office/powerpoint/2010/main" val="530703990"/>
              </p:ext>
            </p:extLst>
          </p:nvPr>
        </p:nvGraphicFramePr>
        <p:xfrm>
          <a:off x="0" y="1570037"/>
          <a:ext cx="12049125" cy="59737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1884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 calcmode="lin" valueType="num">
                                      <p:cBhvr additive="base">
                                        <p:cTn id="7" dur="2000" fill="hold"/>
                                        <p:tgtEl>
                                          <p:spTgt spid="4">
                                            <p:graphicEl>
                                              <a:chart seriesIdx="-3" categoryIdx="-3" bldStep="gridLegend"/>
                                            </p:graphic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4">
                                            <p:graphicEl>
                                              <a:chart seriesIdx="-3" categoryIdx="-3" bldStep="gridLegend"/>
                                            </p:graphicEl>
                                          </p:spTgt>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grpId="0" nodeType="afterEffect">
                                  <p:stCondLst>
                                    <p:cond delay="0"/>
                                  </p:stCondLst>
                                  <p:childTnLst>
                                    <p:set>
                                      <p:cBhvr>
                                        <p:cTn id="11" dur="1" fill="hold">
                                          <p:stCondLst>
                                            <p:cond delay="0"/>
                                          </p:stCondLst>
                                        </p:cTn>
                                        <p:tgtEl>
                                          <p:spTgt spid="4">
                                            <p:graphicEl>
                                              <a:chart seriesIdx="0" categoryIdx="0" bldStep="ptInSeries"/>
                                            </p:graphicEl>
                                          </p:spTgt>
                                        </p:tgtEl>
                                        <p:attrNameLst>
                                          <p:attrName>style.visibility</p:attrName>
                                        </p:attrNameLst>
                                      </p:cBhvr>
                                      <p:to>
                                        <p:strVal val="visible"/>
                                      </p:to>
                                    </p:set>
                                    <p:anim calcmode="lin" valueType="num">
                                      <p:cBhvr additive="base">
                                        <p:cTn id="12" dur="2000" fill="hold"/>
                                        <p:tgtEl>
                                          <p:spTgt spid="4">
                                            <p:graphicEl>
                                              <a:chart seriesIdx="0" categoryIdx="0" bldStep="ptInSeries"/>
                                            </p:graphicEl>
                                          </p:spTgt>
                                        </p:tgtEl>
                                        <p:attrNameLst>
                                          <p:attrName>ppt_x</p:attrName>
                                        </p:attrNameLst>
                                      </p:cBhvr>
                                      <p:tavLst>
                                        <p:tav tm="0">
                                          <p:val>
                                            <p:strVal val="1+#ppt_w/2"/>
                                          </p:val>
                                        </p:tav>
                                        <p:tav tm="100000">
                                          <p:val>
                                            <p:strVal val="#ppt_x"/>
                                          </p:val>
                                        </p:tav>
                                      </p:tavLst>
                                    </p:anim>
                                    <p:anim calcmode="lin" valueType="num">
                                      <p:cBhvr additive="base">
                                        <p:cTn id="13" dur="2000" fill="hold"/>
                                        <p:tgtEl>
                                          <p:spTgt spid="4">
                                            <p:graphicEl>
                                              <a:chart seriesIdx="0" categoryIdx="0" bldStep="ptInSeries"/>
                                            </p:graphicEl>
                                          </p:spTgt>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2" fill="hold" grpId="0" nodeType="afterEffect">
                                  <p:stCondLst>
                                    <p:cond delay="0"/>
                                  </p:stCondLst>
                                  <p:childTnLst>
                                    <p:set>
                                      <p:cBhvr>
                                        <p:cTn id="16" dur="1" fill="hold">
                                          <p:stCondLst>
                                            <p:cond delay="0"/>
                                          </p:stCondLst>
                                        </p:cTn>
                                        <p:tgtEl>
                                          <p:spTgt spid="4">
                                            <p:graphicEl>
                                              <a:chart seriesIdx="0" categoryIdx="1" bldStep="ptInSeries"/>
                                            </p:graphicEl>
                                          </p:spTgt>
                                        </p:tgtEl>
                                        <p:attrNameLst>
                                          <p:attrName>style.visibility</p:attrName>
                                        </p:attrNameLst>
                                      </p:cBhvr>
                                      <p:to>
                                        <p:strVal val="visible"/>
                                      </p:to>
                                    </p:set>
                                    <p:anim calcmode="lin" valueType="num">
                                      <p:cBhvr additive="base">
                                        <p:cTn id="17" dur="2000" fill="hold"/>
                                        <p:tgtEl>
                                          <p:spTgt spid="4">
                                            <p:graphicEl>
                                              <a:chart seriesIdx="0" categoryIdx="1" bldStep="ptInSeries"/>
                                            </p:graphicEl>
                                          </p:spTgt>
                                        </p:tgtEl>
                                        <p:attrNameLst>
                                          <p:attrName>ppt_x</p:attrName>
                                        </p:attrNameLst>
                                      </p:cBhvr>
                                      <p:tavLst>
                                        <p:tav tm="0">
                                          <p:val>
                                            <p:strVal val="1+#ppt_w/2"/>
                                          </p:val>
                                        </p:tav>
                                        <p:tav tm="100000">
                                          <p:val>
                                            <p:strVal val="#ppt_x"/>
                                          </p:val>
                                        </p:tav>
                                      </p:tavLst>
                                    </p:anim>
                                    <p:anim calcmode="lin" valueType="num">
                                      <p:cBhvr additive="base">
                                        <p:cTn id="18" dur="2000" fill="hold"/>
                                        <p:tgtEl>
                                          <p:spTgt spid="4">
                                            <p:graphicEl>
                                              <a:chart seriesIdx="0" categoryIdx="1" bldStep="ptInSeries"/>
                                            </p:graphicEl>
                                          </p:spTgt>
                                        </p:tgtEl>
                                        <p:attrNameLst>
                                          <p:attrName>ppt_y</p:attrName>
                                        </p:attrNameLst>
                                      </p:cBhvr>
                                      <p:tavLst>
                                        <p:tav tm="0">
                                          <p:val>
                                            <p:strVal val="#ppt_y"/>
                                          </p:val>
                                        </p:tav>
                                        <p:tav tm="100000">
                                          <p:val>
                                            <p:strVal val="#ppt_y"/>
                                          </p:val>
                                        </p:tav>
                                      </p:tavLst>
                                    </p:anim>
                                  </p:childTnLst>
                                </p:cTn>
                              </p:par>
                            </p:childTnLst>
                          </p:cTn>
                        </p:par>
                        <p:par>
                          <p:cTn id="19" fill="hold">
                            <p:stCondLst>
                              <p:cond delay="6000"/>
                            </p:stCondLst>
                            <p:childTnLst>
                              <p:par>
                                <p:cTn id="20" presetID="2" presetClass="entr" presetSubtype="2" fill="hold" grpId="0" nodeType="afterEffect">
                                  <p:stCondLst>
                                    <p:cond delay="0"/>
                                  </p:stCondLst>
                                  <p:childTnLst>
                                    <p:set>
                                      <p:cBhvr>
                                        <p:cTn id="21" dur="1" fill="hold">
                                          <p:stCondLst>
                                            <p:cond delay="0"/>
                                          </p:stCondLst>
                                        </p:cTn>
                                        <p:tgtEl>
                                          <p:spTgt spid="4">
                                            <p:graphicEl>
                                              <a:chart seriesIdx="0" categoryIdx="2" bldStep="ptInSeries"/>
                                            </p:graphicEl>
                                          </p:spTgt>
                                        </p:tgtEl>
                                        <p:attrNameLst>
                                          <p:attrName>style.visibility</p:attrName>
                                        </p:attrNameLst>
                                      </p:cBhvr>
                                      <p:to>
                                        <p:strVal val="visible"/>
                                      </p:to>
                                    </p:set>
                                    <p:anim calcmode="lin" valueType="num">
                                      <p:cBhvr additive="base">
                                        <p:cTn id="22" dur="2000" fill="hold"/>
                                        <p:tgtEl>
                                          <p:spTgt spid="4">
                                            <p:graphicEl>
                                              <a:chart seriesIdx="0" categoryIdx="2" bldStep="ptInSeries"/>
                                            </p:graphicEl>
                                          </p:spTgt>
                                        </p:tgtEl>
                                        <p:attrNameLst>
                                          <p:attrName>ppt_x</p:attrName>
                                        </p:attrNameLst>
                                      </p:cBhvr>
                                      <p:tavLst>
                                        <p:tav tm="0">
                                          <p:val>
                                            <p:strVal val="1+#ppt_w/2"/>
                                          </p:val>
                                        </p:tav>
                                        <p:tav tm="100000">
                                          <p:val>
                                            <p:strVal val="#ppt_x"/>
                                          </p:val>
                                        </p:tav>
                                      </p:tavLst>
                                    </p:anim>
                                    <p:anim calcmode="lin" valueType="num">
                                      <p:cBhvr additive="base">
                                        <p:cTn id="23" dur="2000" fill="hold"/>
                                        <p:tgtEl>
                                          <p:spTgt spid="4">
                                            <p:graphicEl>
                                              <a:chart seriesIdx="0" categoryIdx="2" bldStep="ptInSeries"/>
                                            </p:graphicEl>
                                          </p:spTgt>
                                        </p:tgtEl>
                                        <p:attrNameLst>
                                          <p:attrName>ppt_y</p:attrName>
                                        </p:attrNameLst>
                                      </p:cBhvr>
                                      <p:tavLst>
                                        <p:tav tm="0">
                                          <p:val>
                                            <p:strVal val="#ppt_y"/>
                                          </p:val>
                                        </p:tav>
                                        <p:tav tm="100000">
                                          <p:val>
                                            <p:strVal val="#ppt_y"/>
                                          </p:val>
                                        </p:tav>
                                      </p:tavLst>
                                    </p:anim>
                                  </p:childTnLst>
                                </p:cTn>
                              </p:par>
                            </p:childTnLst>
                          </p:cTn>
                        </p:par>
                        <p:par>
                          <p:cTn id="24" fill="hold">
                            <p:stCondLst>
                              <p:cond delay="8000"/>
                            </p:stCondLst>
                            <p:childTnLst>
                              <p:par>
                                <p:cTn id="25" presetID="2" presetClass="entr" presetSubtype="2" fill="hold" grpId="0" nodeType="afterEffect">
                                  <p:stCondLst>
                                    <p:cond delay="0"/>
                                  </p:stCondLst>
                                  <p:childTnLst>
                                    <p:set>
                                      <p:cBhvr>
                                        <p:cTn id="26" dur="1" fill="hold">
                                          <p:stCondLst>
                                            <p:cond delay="0"/>
                                          </p:stCondLst>
                                        </p:cTn>
                                        <p:tgtEl>
                                          <p:spTgt spid="4">
                                            <p:graphicEl>
                                              <a:chart seriesIdx="0" categoryIdx="3" bldStep="ptInSeries"/>
                                            </p:graphicEl>
                                          </p:spTgt>
                                        </p:tgtEl>
                                        <p:attrNameLst>
                                          <p:attrName>style.visibility</p:attrName>
                                        </p:attrNameLst>
                                      </p:cBhvr>
                                      <p:to>
                                        <p:strVal val="visible"/>
                                      </p:to>
                                    </p:set>
                                    <p:anim calcmode="lin" valueType="num">
                                      <p:cBhvr additive="base">
                                        <p:cTn id="27" dur="2000" fill="hold"/>
                                        <p:tgtEl>
                                          <p:spTgt spid="4">
                                            <p:graphicEl>
                                              <a:chart seriesIdx="0" categoryIdx="3" bldStep="ptInSeries"/>
                                            </p:graphicEl>
                                          </p:spTgt>
                                        </p:tgtEl>
                                        <p:attrNameLst>
                                          <p:attrName>ppt_x</p:attrName>
                                        </p:attrNameLst>
                                      </p:cBhvr>
                                      <p:tavLst>
                                        <p:tav tm="0">
                                          <p:val>
                                            <p:strVal val="1+#ppt_w/2"/>
                                          </p:val>
                                        </p:tav>
                                        <p:tav tm="100000">
                                          <p:val>
                                            <p:strVal val="#ppt_x"/>
                                          </p:val>
                                        </p:tav>
                                      </p:tavLst>
                                    </p:anim>
                                    <p:anim calcmode="lin" valueType="num">
                                      <p:cBhvr additive="base">
                                        <p:cTn id="28" dur="2000" fill="hold"/>
                                        <p:tgtEl>
                                          <p:spTgt spid="4">
                                            <p:graphicEl>
                                              <a:chart seriesIdx="0" categoryIdx="3" bldStep="ptInSeries"/>
                                            </p:graphicEl>
                                          </p:spTgt>
                                        </p:tgtEl>
                                        <p:attrNameLst>
                                          <p:attrName>ppt_y</p:attrName>
                                        </p:attrNameLst>
                                      </p:cBhvr>
                                      <p:tavLst>
                                        <p:tav tm="0">
                                          <p:val>
                                            <p:strVal val="#ppt_y"/>
                                          </p:val>
                                        </p:tav>
                                        <p:tav tm="100000">
                                          <p:val>
                                            <p:strVal val="#ppt_y"/>
                                          </p:val>
                                        </p:tav>
                                      </p:tavLst>
                                    </p:anim>
                                  </p:childTnLst>
                                </p:cTn>
                              </p:par>
                            </p:childTnLst>
                          </p:cTn>
                        </p:par>
                        <p:par>
                          <p:cTn id="29" fill="hold">
                            <p:stCondLst>
                              <p:cond delay="10000"/>
                            </p:stCondLst>
                            <p:childTnLst>
                              <p:par>
                                <p:cTn id="30" presetID="2" presetClass="entr" presetSubtype="2" fill="hold" grpId="0" nodeType="afterEffect">
                                  <p:stCondLst>
                                    <p:cond delay="0"/>
                                  </p:stCondLst>
                                  <p:childTnLst>
                                    <p:set>
                                      <p:cBhvr>
                                        <p:cTn id="31" dur="1" fill="hold">
                                          <p:stCondLst>
                                            <p:cond delay="0"/>
                                          </p:stCondLst>
                                        </p:cTn>
                                        <p:tgtEl>
                                          <p:spTgt spid="4">
                                            <p:graphicEl>
                                              <a:chart seriesIdx="0" categoryIdx="4" bldStep="ptInSeries"/>
                                            </p:graphicEl>
                                          </p:spTgt>
                                        </p:tgtEl>
                                        <p:attrNameLst>
                                          <p:attrName>style.visibility</p:attrName>
                                        </p:attrNameLst>
                                      </p:cBhvr>
                                      <p:to>
                                        <p:strVal val="visible"/>
                                      </p:to>
                                    </p:set>
                                    <p:anim calcmode="lin" valueType="num">
                                      <p:cBhvr additive="base">
                                        <p:cTn id="32" dur="2000" fill="hold"/>
                                        <p:tgtEl>
                                          <p:spTgt spid="4">
                                            <p:graphicEl>
                                              <a:chart seriesIdx="0" categoryIdx="4" bldStep="ptInSeries"/>
                                            </p:graphicEl>
                                          </p:spTgt>
                                        </p:tgtEl>
                                        <p:attrNameLst>
                                          <p:attrName>ppt_x</p:attrName>
                                        </p:attrNameLst>
                                      </p:cBhvr>
                                      <p:tavLst>
                                        <p:tav tm="0">
                                          <p:val>
                                            <p:strVal val="1+#ppt_w/2"/>
                                          </p:val>
                                        </p:tav>
                                        <p:tav tm="100000">
                                          <p:val>
                                            <p:strVal val="#ppt_x"/>
                                          </p:val>
                                        </p:tav>
                                      </p:tavLst>
                                    </p:anim>
                                    <p:anim calcmode="lin" valueType="num">
                                      <p:cBhvr additive="base">
                                        <p:cTn id="33" dur="2000" fill="hold"/>
                                        <p:tgtEl>
                                          <p:spTgt spid="4">
                                            <p:graphicEl>
                                              <a:chart seriesIdx="0" categoryIdx="4" bldStep="ptInSeries"/>
                                            </p:graphicEl>
                                          </p:spTgt>
                                        </p:tgtEl>
                                        <p:attrNameLst>
                                          <p:attrName>ppt_y</p:attrName>
                                        </p:attrNameLst>
                                      </p:cBhvr>
                                      <p:tavLst>
                                        <p:tav tm="0">
                                          <p:val>
                                            <p:strVal val="#ppt_y"/>
                                          </p:val>
                                        </p:tav>
                                        <p:tav tm="100000">
                                          <p:val>
                                            <p:strVal val="#ppt_y"/>
                                          </p:val>
                                        </p:tav>
                                      </p:tavLst>
                                    </p:anim>
                                  </p:childTnLst>
                                </p:cTn>
                              </p:par>
                            </p:childTnLst>
                          </p:cTn>
                        </p:par>
                        <p:par>
                          <p:cTn id="34" fill="hold">
                            <p:stCondLst>
                              <p:cond delay="12000"/>
                            </p:stCondLst>
                            <p:childTnLst>
                              <p:par>
                                <p:cTn id="35" presetID="2" presetClass="entr" presetSubtype="2" fill="hold" grpId="0" nodeType="afterEffect">
                                  <p:stCondLst>
                                    <p:cond delay="0"/>
                                  </p:stCondLst>
                                  <p:childTnLst>
                                    <p:set>
                                      <p:cBhvr>
                                        <p:cTn id="36" dur="1" fill="hold">
                                          <p:stCondLst>
                                            <p:cond delay="0"/>
                                          </p:stCondLst>
                                        </p:cTn>
                                        <p:tgtEl>
                                          <p:spTgt spid="4">
                                            <p:graphicEl>
                                              <a:chart seriesIdx="0" categoryIdx="5" bldStep="ptInSeries"/>
                                            </p:graphicEl>
                                          </p:spTgt>
                                        </p:tgtEl>
                                        <p:attrNameLst>
                                          <p:attrName>style.visibility</p:attrName>
                                        </p:attrNameLst>
                                      </p:cBhvr>
                                      <p:to>
                                        <p:strVal val="visible"/>
                                      </p:to>
                                    </p:set>
                                    <p:anim calcmode="lin" valueType="num">
                                      <p:cBhvr additive="base">
                                        <p:cTn id="37" dur="2000" fill="hold"/>
                                        <p:tgtEl>
                                          <p:spTgt spid="4">
                                            <p:graphicEl>
                                              <a:chart seriesIdx="0" categoryIdx="5" bldStep="ptInSeries"/>
                                            </p:graphicEl>
                                          </p:spTgt>
                                        </p:tgtEl>
                                        <p:attrNameLst>
                                          <p:attrName>ppt_x</p:attrName>
                                        </p:attrNameLst>
                                      </p:cBhvr>
                                      <p:tavLst>
                                        <p:tav tm="0">
                                          <p:val>
                                            <p:strVal val="1+#ppt_w/2"/>
                                          </p:val>
                                        </p:tav>
                                        <p:tav tm="100000">
                                          <p:val>
                                            <p:strVal val="#ppt_x"/>
                                          </p:val>
                                        </p:tav>
                                      </p:tavLst>
                                    </p:anim>
                                    <p:anim calcmode="lin" valueType="num">
                                      <p:cBhvr additive="base">
                                        <p:cTn id="38" dur="2000" fill="hold"/>
                                        <p:tgtEl>
                                          <p:spTgt spid="4">
                                            <p:graphicEl>
                                              <a:chart seriesIdx="0" categoryIdx="5" bldStep="ptInSeries"/>
                                            </p:graphicEl>
                                          </p:spTgt>
                                        </p:tgtEl>
                                        <p:attrNameLst>
                                          <p:attrName>ppt_y</p:attrName>
                                        </p:attrNameLst>
                                      </p:cBhvr>
                                      <p:tavLst>
                                        <p:tav tm="0">
                                          <p:val>
                                            <p:strVal val="#ppt_y"/>
                                          </p:val>
                                        </p:tav>
                                        <p:tav tm="100000">
                                          <p:val>
                                            <p:strVal val="#ppt_y"/>
                                          </p:val>
                                        </p:tav>
                                      </p:tavLst>
                                    </p:anim>
                                  </p:childTnLst>
                                </p:cTn>
                              </p:par>
                            </p:childTnLst>
                          </p:cTn>
                        </p:par>
                        <p:par>
                          <p:cTn id="39" fill="hold">
                            <p:stCondLst>
                              <p:cond delay="14000"/>
                            </p:stCondLst>
                            <p:childTnLst>
                              <p:par>
                                <p:cTn id="40" presetID="2" presetClass="entr" presetSubtype="2" fill="hold" grpId="0" nodeType="afterEffect">
                                  <p:stCondLst>
                                    <p:cond delay="0"/>
                                  </p:stCondLst>
                                  <p:childTnLst>
                                    <p:set>
                                      <p:cBhvr>
                                        <p:cTn id="41" dur="1" fill="hold">
                                          <p:stCondLst>
                                            <p:cond delay="0"/>
                                          </p:stCondLst>
                                        </p:cTn>
                                        <p:tgtEl>
                                          <p:spTgt spid="4">
                                            <p:graphicEl>
                                              <a:chart seriesIdx="0" categoryIdx="6" bldStep="ptInSeries"/>
                                            </p:graphicEl>
                                          </p:spTgt>
                                        </p:tgtEl>
                                        <p:attrNameLst>
                                          <p:attrName>style.visibility</p:attrName>
                                        </p:attrNameLst>
                                      </p:cBhvr>
                                      <p:to>
                                        <p:strVal val="visible"/>
                                      </p:to>
                                    </p:set>
                                    <p:anim calcmode="lin" valueType="num">
                                      <p:cBhvr additive="base">
                                        <p:cTn id="42" dur="2000" fill="hold"/>
                                        <p:tgtEl>
                                          <p:spTgt spid="4">
                                            <p:graphicEl>
                                              <a:chart seriesIdx="0" categoryIdx="6" bldStep="ptInSeries"/>
                                            </p:graphicEl>
                                          </p:spTgt>
                                        </p:tgtEl>
                                        <p:attrNameLst>
                                          <p:attrName>ppt_x</p:attrName>
                                        </p:attrNameLst>
                                      </p:cBhvr>
                                      <p:tavLst>
                                        <p:tav tm="0">
                                          <p:val>
                                            <p:strVal val="1+#ppt_w/2"/>
                                          </p:val>
                                        </p:tav>
                                        <p:tav tm="100000">
                                          <p:val>
                                            <p:strVal val="#ppt_x"/>
                                          </p:val>
                                        </p:tav>
                                      </p:tavLst>
                                    </p:anim>
                                    <p:anim calcmode="lin" valueType="num">
                                      <p:cBhvr additive="base">
                                        <p:cTn id="43" dur="2000" fill="hold"/>
                                        <p:tgtEl>
                                          <p:spTgt spid="4">
                                            <p:graphicEl>
                                              <a:chart seriesIdx="0" categoryIdx="6" bldStep="ptInSeries"/>
                                            </p:graphicEl>
                                          </p:spTgt>
                                        </p:tgtEl>
                                        <p:attrNameLst>
                                          <p:attrName>ppt_y</p:attrName>
                                        </p:attrNameLst>
                                      </p:cBhvr>
                                      <p:tavLst>
                                        <p:tav tm="0">
                                          <p:val>
                                            <p:strVal val="#ppt_y"/>
                                          </p:val>
                                        </p:tav>
                                        <p:tav tm="100000">
                                          <p:val>
                                            <p:strVal val="#ppt_y"/>
                                          </p:val>
                                        </p:tav>
                                      </p:tavLst>
                                    </p:anim>
                                  </p:childTnLst>
                                </p:cTn>
                              </p:par>
                            </p:childTnLst>
                          </p:cTn>
                        </p:par>
                        <p:par>
                          <p:cTn id="44" fill="hold">
                            <p:stCondLst>
                              <p:cond delay="16000"/>
                            </p:stCondLst>
                            <p:childTnLst>
                              <p:par>
                                <p:cTn id="45" presetID="2" presetClass="entr" presetSubtype="2" fill="hold" grpId="0" nodeType="afterEffect">
                                  <p:stCondLst>
                                    <p:cond delay="0"/>
                                  </p:stCondLst>
                                  <p:childTnLst>
                                    <p:set>
                                      <p:cBhvr>
                                        <p:cTn id="46" dur="1" fill="hold">
                                          <p:stCondLst>
                                            <p:cond delay="0"/>
                                          </p:stCondLst>
                                        </p:cTn>
                                        <p:tgtEl>
                                          <p:spTgt spid="4">
                                            <p:graphicEl>
                                              <a:chart seriesIdx="0" categoryIdx="7" bldStep="ptInSeries"/>
                                            </p:graphicEl>
                                          </p:spTgt>
                                        </p:tgtEl>
                                        <p:attrNameLst>
                                          <p:attrName>style.visibility</p:attrName>
                                        </p:attrNameLst>
                                      </p:cBhvr>
                                      <p:to>
                                        <p:strVal val="visible"/>
                                      </p:to>
                                    </p:set>
                                    <p:anim calcmode="lin" valueType="num">
                                      <p:cBhvr additive="base">
                                        <p:cTn id="47" dur="2000" fill="hold"/>
                                        <p:tgtEl>
                                          <p:spTgt spid="4">
                                            <p:graphicEl>
                                              <a:chart seriesIdx="0" categoryIdx="7" bldStep="ptInSeries"/>
                                            </p:graphicEl>
                                          </p:spTgt>
                                        </p:tgtEl>
                                        <p:attrNameLst>
                                          <p:attrName>ppt_x</p:attrName>
                                        </p:attrNameLst>
                                      </p:cBhvr>
                                      <p:tavLst>
                                        <p:tav tm="0">
                                          <p:val>
                                            <p:strVal val="1+#ppt_w/2"/>
                                          </p:val>
                                        </p:tav>
                                        <p:tav tm="100000">
                                          <p:val>
                                            <p:strVal val="#ppt_x"/>
                                          </p:val>
                                        </p:tav>
                                      </p:tavLst>
                                    </p:anim>
                                    <p:anim calcmode="lin" valueType="num">
                                      <p:cBhvr additive="base">
                                        <p:cTn id="48" dur="2000" fill="hold"/>
                                        <p:tgtEl>
                                          <p:spTgt spid="4">
                                            <p:graphicEl>
                                              <a:chart seriesIdx="0" categoryIdx="7" bldStep="ptInSeries"/>
                                            </p:graphicEl>
                                          </p:spTgt>
                                        </p:tgtEl>
                                        <p:attrNameLst>
                                          <p:attrName>ppt_y</p:attrName>
                                        </p:attrNameLst>
                                      </p:cBhvr>
                                      <p:tavLst>
                                        <p:tav tm="0">
                                          <p:val>
                                            <p:strVal val="#ppt_y"/>
                                          </p:val>
                                        </p:tav>
                                        <p:tav tm="100000">
                                          <p:val>
                                            <p:strVal val="#ppt_y"/>
                                          </p:val>
                                        </p:tav>
                                      </p:tavLst>
                                    </p:anim>
                                  </p:childTnLst>
                                </p:cTn>
                              </p:par>
                            </p:childTnLst>
                          </p:cTn>
                        </p:par>
                        <p:par>
                          <p:cTn id="49" fill="hold">
                            <p:stCondLst>
                              <p:cond delay="18000"/>
                            </p:stCondLst>
                            <p:childTnLst>
                              <p:par>
                                <p:cTn id="50" presetID="2" presetClass="entr" presetSubtype="2" fill="hold" grpId="0" nodeType="afterEffect">
                                  <p:stCondLst>
                                    <p:cond delay="0"/>
                                  </p:stCondLst>
                                  <p:childTnLst>
                                    <p:set>
                                      <p:cBhvr>
                                        <p:cTn id="51" dur="1" fill="hold">
                                          <p:stCondLst>
                                            <p:cond delay="0"/>
                                          </p:stCondLst>
                                        </p:cTn>
                                        <p:tgtEl>
                                          <p:spTgt spid="4">
                                            <p:graphicEl>
                                              <a:chart seriesIdx="0" categoryIdx="8" bldStep="ptInSeries"/>
                                            </p:graphicEl>
                                          </p:spTgt>
                                        </p:tgtEl>
                                        <p:attrNameLst>
                                          <p:attrName>style.visibility</p:attrName>
                                        </p:attrNameLst>
                                      </p:cBhvr>
                                      <p:to>
                                        <p:strVal val="visible"/>
                                      </p:to>
                                    </p:set>
                                    <p:anim calcmode="lin" valueType="num">
                                      <p:cBhvr additive="base">
                                        <p:cTn id="52" dur="2000" fill="hold"/>
                                        <p:tgtEl>
                                          <p:spTgt spid="4">
                                            <p:graphicEl>
                                              <a:chart seriesIdx="0" categoryIdx="8" bldStep="ptInSeries"/>
                                            </p:graphicEl>
                                          </p:spTgt>
                                        </p:tgtEl>
                                        <p:attrNameLst>
                                          <p:attrName>ppt_x</p:attrName>
                                        </p:attrNameLst>
                                      </p:cBhvr>
                                      <p:tavLst>
                                        <p:tav tm="0">
                                          <p:val>
                                            <p:strVal val="1+#ppt_w/2"/>
                                          </p:val>
                                        </p:tav>
                                        <p:tav tm="100000">
                                          <p:val>
                                            <p:strVal val="#ppt_x"/>
                                          </p:val>
                                        </p:tav>
                                      </p:tavLst>
                                    </p:anim>
                                    <p:anim calcmode="lin" valueType="num">
                                      <p:cBhvr additive="base">
                                        <p:cTn id="53" dur="2000" fill="hold"/>
                                        <p:tgtEl>
                                          <p:spTgt spid="4">
                                            <p:graphicEl>
                                              <a:chart seriesIdx="0" categoryIdx="8" bldStep="ptInSeries"/>
                                            </p:graphicEl>
                                          </p:spTgt>
                                        </p:tgtEl>
                                        <p:attrNameLst>
                                          <p:attrName>ppt_y</p:attrName>
                                        </p:attrNameLst>
                                      </p:cBhvr>
                                      <p:tavLst>
                                        <p:tav tm="0">
                                          <p:val>
                                            <p:strVal val="#ppt_y"/>
                                          </p:val>
                                        </p:tav>
                                        <p:tav tm="100000">
                                          <p:val>
                                            <p:strVal val="#ppt_y"/>
                                          </p:val>
                                        </p:tav>
                                      </p:tavLst>
                                    </p:anim>
                                  </p:childTnLst>
                                </p:cTn>
                              </p:par>
                            </p:childTnLst>
                          </p:cTn>
                        </p:par>
                        <p:par>
                          <p:cTn id="54" fill="hold">
                            <p:stCondLst>
                              <p:cond delay="20000"/>
                            </p:stCondLst>
                            <p:childTnLst>
                              <p:par>
                                <p:cTn id="55" presetID="2" presetClass="entr" presetSubtype="2" fill="hold" grpId="0" nodeType="afterEffect">
                                  <p:stCondLst>
                                    <p:cond delay="0"/>
                                  </p:stCondLst>
                                  <p:childTnLst>
                                    <p:set>
                                      <p:cBhvr>
                                        <p:cTn id="56" dur="1" fill="hold">
                                          <p:stCondLst>
                                            <p:cond delay="0"/>
                                          </p:stCondLst>
                                        </p:cTn>
                                        <p:tgtEl>
                                          <p:spTgt spid="4">
                                            <p:graphicEl>
                                              <a:chart seriesIdx="0" categoryIdx="9" bldStep="ptInSeries"/>
                                            </p:graphicEl>
                                          </p:spTgt>
                                        </p:tgtEl>
                                        <p:attrNameLst>
                                          <p:attrName>style.visibility</p:attrName>
                                        </p:attrNameLst>
                                      </p:cBhvr>
                                      <p:to>
                                        <p:strVal val="visible"/>
                                      </p:to>
                                    </p:set>
                                    <p:anim calcmode="lin" valueType="num">
                                      <p:cBhvr additive="base">
                                        <p:cTn id="57" dur="2000" fill="hold"/>
                                        <p:tgtEl>
                                          <p:spTgt spid="4">
                                            <p:graphicEl>
                                              <a:chart seriesIdx="0" categoryIdx="9" bldStep="ptInSeries"/>
                                            </p:graphicEl>
                                          </p:spTgt>
                                        </p:tgtEl>
                                        <p:attrNameLst>
                                          <p:attrName>ppt_x</p:attrName>
                                        </p:attrNameLst>
                                      </p:cBhvr>
                                      <p:tavLst>
                                        <p:tav tm="0">
                                          <p:val>
                                            <p:strVal val="1+#ppt_w/2"/>
                                          </p:val>
                                        </p:tav>
                                        <p:tav tm="100000">
                                          <p:val>
                                            <p:strVal val="#ppt_x"/>
                                          </p:val>
                                        </p:tav>
                                      </p:tavLst>
                                    </p:anim>
                                    <p:anim calcmode="lin" valueType="num">
                                      <p:cBhvr additive="base">
                                        <p:cTn id="58" dur="2000" fill="hold"/>
                                        <p:tgtEl>
                                          <p:spTgt spid="4">
                                            <p:graphicEl>
                                              <a:chart seriesIdx="0" categoryIdx="9" bldStep="ptInSeries"/>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El"/>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129550" y="112211"/>
            <a:ext cx="5348579" cy="900312"/>
          </a:xfrm>
          <a:prstGeom prst="rect">
            <a:avLst/>
          </a:prstGeom>
          <a:noFill/>
        </p:spPr>
        <p:txBody>
          <a:bodyPr wrap="none" lIns="74295" tIns="37148" rIns="74295" bIns="37148">
            <a:spAutoFit/>
          </a:bodyPr>
          <a:lstStyle/>
          <a:p>
            <a:pPr algn="ctr" rtl="1"/>
            <a:r>
              <a:rPr lang="he-IL" sz="5363"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קורס ממוני אנרגיה</a:t>
            </a:r>
            <a:endParaRPr lang="en-US" sz="4388" b="1" spc="41" dirty="0">
              <a:ln w="0"/>
              <a:solidFill>
                <a:schemeClr val="bg2"/>
              </a:solidFill>
              <a:effectLst>
                <a:innerShdw blurRad="63500" dist="50800" dir="13500000">
                  <a:srgbClr val="000000">
                    <a:alpha val="50000"/>
                  </a:srgbClr>
                </a:innerShdw>
              </a:effectLst>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5046" y="2786490"/>
            <a:ext cx="4570751" cy="3575237"/>
          </a:xfrm>
          <a:prstGeom prst="rect">
            <a:avLst/>
          </a:prstGeom>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43473" y="112212"/>
            <a:ext cx="1464971" cy="1445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374230" y="1474411"/>
            <a:ext cx="9379299" cy="5222585"/>
          </a:xfrm>
          <a:prstGeom prst="rect">
            <a:avLst/>
          </a:prstGeom>
          <a:noFill/>
        </p:spPr>
        <p:txBody>
          <a:bodyPr wrap="none" lIns="74295" tIns="37148" rIns="74295" bIns="37148">
            <a:spAutoFit/>
          </a:bodyPr>
          <a:lstStyle/>
          <a:p>
            <a:pPr algn="ctr" rtl="1"/>
            <a:r>
              <a:rPr lang="he-IL" sz="325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שעורי הבית מפגש  2    למתחילים</a:t>
            </a:r>
          </a:p>
          <a:p>
            <a:pPr algn="ctr"/>
            <a:r>
              <a:rPr lang="he-IL" sz="325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נורה של 100 וואט עולה 2 שקלים</a:t>
            </a:r>
          </a:p>
          <a:p>
            <a:pPr algn="ctr"/>
            <a:r>
              <a:rPr lang="he-IL" sz="325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מהי צריכת האנרגיה לאלף שעות עבודה</a:t>
            </a:r>
          </a:p>
          <a:p>
            <a:pPr algn="ctr"/>
            <a:r>
              <a:rPr lang="he-IL" sz="325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מהי עלות האנרגיה לאלף שעות</a:t>
            </a:r>
          </a:p>
          <a:p>
            <a:pPr algn="ctr"/>
            <a:endParaRPr lang="he-IL" sz="325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r>
              <a:rPr lang="he-IL" sz="325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עלות נורת לד – תחליפית</a:t>
            </a:r>
            <a:r>
              <a:rPr lang="he-IL"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30 שקל</a:t>
            </a:r>
          </a:p>
          <a:p>
            <a:pPr algn="ctr"/>
            <a:r>
              <a:rPr lang="he-IL"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צריכת חשמל 20 וואט</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endParaRPr lang="he-IL"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r>
              <a:rPr lang="he-IL"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מהי צריכת האנרגיה לאלף שעות</a:t>
            </a:r>
          </a:p>
          <a:p>
            <a:pPr algn="ctr"/>
            <a:r>
              <a:rPr lang="he-IL"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מה הוא החזר ההשקעה</a:t>
            </a:r>
          </a:p>
          <a:p>
            <a:pPr algn="ctr"/>
            <a:r>
              <a:rPr lang="en-US" sz="2800" dirty="0">
                <a:hlinkClick r:id="rId4"/>
              </a:rPr>
              <a:t>https://www.videoproject.com/Light-Bulb-Conspiracy-The.html</a:t>
            </a:r>
            <a:endParaRPr lang="he-IL"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016436258"/>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18644</TotalTime>
  <Words>1467</Words>
  <Application>Microsoft Office PowerPoint</Application>
  <PresentationFormat>Widescreen</PresentationFormat>
  <Paragraphs>173</Paragraphs>
  <Slides>52</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Aptos</vt:lpstr>
      <vt:lpstr>Aptos Display</vt:lpstr>
      <vt:lpstr>Arial</vt:lpstr>
      <vt:lpstr>Lato</vt:lpstr>
      <vt:lpstr>Rubik</vt:lpstr>
      <vt:lpstr>Rubik Medium</vt:lpstr>
      <vt:lpstr>Wingdings</vt:lpstr>
      <vt:lpstr>ערכת נושא Office</vt:lpstr>
      <vt:lpstr>PowerPoint Presentation</vt:lpstr>
      <vt:lpstr>PowerPoint Presentation</vt:lpstr>
      <vt:lpstr>PowerPoint Presentation</vt:lpstr>
      <vt:lpstr>PowerPoint Presentation</vt:lpstr>
      <vt:lpstr>PowerPoint Presentation</vt:lpstr>
      <vt:lpstr>PowerPoint Presentation</vt:lpstr>
      <vt:lpstr>עבודה עצמית –מפגש 1  מתוך חשבונות החשמל יש לחשב את צריכת החשמל השנתית בקווט"ש לכל מטר מרובע בבית. על כל חשבון חשמל מופיע הצריכה בקווט"ש ומספר הימים בין הקריאות.  לאחר חלוקה בשטח הדירה נדע מי הוא צרכן יעיל דירוג הצרכנים מופיע בצד שמאל  </vt:lpstr>
      <vt:lpstr>צריכת חשמל לכל דייר בבית שלנו</vt:lpstr>
      <vt:lpstr>PowerPoint Presentation</vt:lpstr>
      <vt:lpstr>PowerPoint Presentation</vt:lpstr>
      <vt:lpstr>ספירת מלאי</vt:lpstr>
      <vt:lpstr>מדדי אנרגיה בסיסיים</vt:lpstr>
      <vt:lpstr>עבודה עצמית לקראת מפגש 7</vt:lpstr>
      <vt:lpstr>עבודה עצמית האם אנחנו כצרכנים יעילים מומלץ לאתר את חשבון החשמל האחרון ולחשב  צריכת החשמל השנתית לכל מ"ר בדירה  שלנו  - על ידי איתור הצריכה השנתית מחשבונות החשמל חלקי שטח הדירה = התוצאה לפי המדד שמפורסם כאן </vt:lpstr>
      <vt:lpstr>רישום צריכת האנרגיה  -   בית משפחת _________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האתגר</vt:lpstr>
      <vt:lpstr>זיהום אור </vt:lpstr>
      <vt:lpstr>ההיסטוריה של התאורה המלאכותית</vt:lpstr>
      <vt:lpstr>פרדוקס ג’בונס</vt:lpstr>
      <vt:lpstr>נס חנוכה?</vt:lpstr>
      <vt:lpstr>אורכי גל שונים והשפעתם </vt:lpstr>
      <vt:lpstr>תאורה קבועה במשרד</vt:lpstr>
      <vt:lpstr>מסיבת אור       כאשר ילד אומר בעשר בלילה אני לא עייף הוא לא ראה  שהלילה  ירד</vt:lpstr>
      <vt:lpstr>מה עושים?</vt:lpstr>
      <vt:lpstr>להדליק רק מה שצריך מתי שצריך</vt:lpstr>
      <vt:lpstr>קחו זמן להתרגל לכמות האור</vt:lpstr>
      <vt:lpstr>BLACK  במסך המחשב</vt:lpstr>
      <vt:lpstr>שיטת החנוכייה</vt:lpstr>
      <vt:lpstr>מניעת אור פולש</vt:lpstr>
      <vt:lpstr>חוק יד שמאל</vt:lpstr>
      <vt:lpstr>החלשת הניגודיות בנייד</vt:lpstr>
      <vt:lpstr>הצפת תאורה במקומות עבודה</vt:lpstr>
      <vt:lpstr>סיכום:  חמשת הדיברות</vt:lpstr>
      <vt:lpstr>PowerPoint Presentation</vt:lpstr>
      <vt:lpstr>PowerPoint Presentation</vt:lpstr>
      <vt:lpstr>PowerPoint Presentation</vt:lpstr>
      <vt:lpstr>https://www.light.org.il/  </vt:lpstr>
      <vt:lpstr>https://www.youtube.com/channel/UC-CLUq6vZ62yqpNP3yW3bCg </vt:lpstr>
      <vt:lpstr>PowerPoint Presentation</vt:lpstr>
      <vt:lpstr>PowerPoint Presentation</vt:lpstr>
      <vt:lpstr>ללמוד להקשיב עופר קרן   0547703717  ofer@kerenrg.com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Ofer Keren</dc:creator>
  <cp:lastModifiedBy>smadar keren</cp:lastModifiedBy>
  <cp:revision>61</cp:revision>
  <dcterms:created xsi:type="dcterms:W3CDTF">2024-06-12T10:05:52Z</dcterms:created>
  <dcterms:modified xsi:type="dcterms:W3CDTF">2025-04-04T05:34:56Z</dcterms:modified>
</cp:coreProperties>
</file>