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1" r:id="rId2"/>
    <p:sldId id="2562" r:id="rId3"/>
    <p:sldId id="2563" r:id="rId4"/>
    <p:sldId id="2564" r:id="rId5"/>
    <p:sldId id="2565" r:id="rId6"/>
    <p:sldId id="2566" r:id="rId7"/>
    <p:sldId id="2584" r:id="rId8"/>
    <p:sldId id="2585" r:id="rId9"/>
    <p:sldId id="2567" r:id="rId10"/>
    <p:sldId id="2568" r:id="rId11"/>
    <p:sldId id="2569" r:id="rId12"/>
    <p:sldId id="2570" r:id="rId13"/>
    <p:sldId id="2571" r:id="rId14"/>
    <p:sldId id="2572" r:id="rId15"/>
    <p:sldId id="2573" r:id="rId16"/>
    <p:sldId id="2574" r:id="rId17"/>
    <p:sldId id="2586" r:id="rId18"/>
    <p:sldId id="2575" r:id="rId19"/>
    <p:sldId id="2576" r:id="rId20"/>
    <p:sldId id="2587" r:id="rId21"/>
    <p:sldId id="2577" r:id="rId22"/>
    <p:sldId id="2578" r:id="rId23"/>
    <p:sldId id="2579" r:id="rId24"/>
    <p:sldId id="2580" r:id="rId25"/>
    <p:sldId id="2581" r:id="rId26"/>
    <p:sldId id="2582" r:id="rId27"/>
    <p:sldId id="2583" r:id="rId28"/>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כשירי חשמל ביתיים – צרכנות נבונה וחסכון" id="{4B6C28EC-83B2-4D1C-84BA-FA25C520E233}">
          <p14:sldIdLst>
            <p14:sldId id="2561"/>
            <p14:sldId id="2562"/>
          </p14:sldIdLst>
        </p14:section>
        <p14:section name="דירוג אנרגטי של מוצרי חשמל" id="{69320834-B0C7-4A33-9FFF-D16E8D6C61CE}">
          <p14:sldIdLst>
            <p14:sldId id="2563"/>
            <p14:sldId id="2564"/>
            <p14:sldId id="2565"/>
            <p14:sldId id="2566"/>
            <p14:sldId id="2584"/>
            <p14:sldId id="2585"/>
          </p14:sldIdLst>
        </p14:section>
        <p14:section name="שימוש נכון במכשירי חשמל" id="{9D14C646-42A6-483C-8CEA-D4DE579D38F9}">
          <p14:sldIdLst>
            <p14:sldId id="2567"/>
            <p14:sldId id="2568"/>
            <p14:sldId id="2569"/>
            <p14:sldId id="2570"/>
          </p14:sldIdLst>
        </p14:section>
        <p14:section name="תחזוקה מונעת וטיפים להארכת חיי המוצרים" id="{83BAF31E-AD10-4D3D-83FF-643C03E46BEA}">
          <p14:sldIdLst>
            <p14:sldId id="2571"/>
            <p14:sldId id="2572"/>
            <p14:sldId id="2573"/>
            <p14:sldId id="2574"/>
            <p14:sldId id="2586"/>
          </p14:sldIdLst>
        </p14:section>
        <p14:section name="הפחתת צריכה ושימוש חוזר" id="{16F58D1A-2F6F-4866-BE9A-8A7DE2BECCAB}">
          <p14:sldIdLst>
            <p14:sldId id="2575"/>
            <p14:sldId id="2576"/>
            <p14:sldId id="2587"/>
            <p14:sldId id="2577"/>
            <p14:sldId id="2578"/>
          </p14:sldIdLst>
        </p14:section>
        <p14:section name="רכב חשמלי ואגירת אנרגיה" id="{75B42C85-9BB2-4E84-AA2B-E4C2878414D8}">
          <p14:sldIdLst>
            <p14:sldId id="2579"/>
            <p14:sldId id="2580"/>
            <p14:sldId id="2581"/>
            <p14:sldId id="2582"/>
          </p14:sldIdLst>
        </p14:section>
        <p14:section name="מסקנה" id="{34B16DAE-499E-4B9C-AEDB-EDAE8FA8020B}">
          <p14:sldIdLst>
            <p14:sldId id="25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2" d="100"/>
          <a:sy n="52" d="100"/>
        </p:scale>
        <p:origin x="1228"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50C9C-39BC-469E-8AC6-698985839903}"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6750BBCD-9223-48E5-97A0-9135300B2F4A}">
      <dgm:prSet/>
      <dgm:spPr/>
      <dgm:t>
        <a:bodyPr/>
        <a:lstStyle/>
        <a:p>
          <a:pPr>
            <a:lnSpc>
              <a:spcPct val="100000"/>
            </a:lnSpc>
            <a:defRPr b="1"/>
          </a:pPr>
          <a:r>
            <a:rPr lang="he-IL"/>
            <a:t>השפעת מכשירים על אנרגיה</a:t>
          </a:r>
          <a:endParaRPr lang="en-US"/>
        </a:p>
      </dgm:t>
    </dgm:pt>
    <dgm:pt modelId="{954379A8-8D50-4E51-8B86-7F22C2F08F20}" type="parTrans" cxnId="{640AB10D-9934-478D-A365-87136F473E04}">
      <dgm:prSet/>
      <dgm:spPr/>
      <dgm:t>
        <a:bodyPr/>
        <a:lstStyle/>
        <a:p>
          <a:endParaRPr lang="en-US"/>
        </a:p>
      </dgm:t>
    </dgm:pt>
    <dgm:pt modelId="{2C587918-482D-41E5-82A7-5D7343E86B07}" type="sibTrans" cxnId="{640AB10D-9934-478D-A365-87136F473E04}">
      <dgm:prSet/>
      <dgm:spPr/>
      <dgm:t>
        <a:bodyPr/>
        <a:lstStyle/>
        <a:p>
          <a:pPr>
            <a:lnSpc>
              <a:spcPct val="100000"/>
            </a:lnSpc>
            <a:defRPr b="1"/>
          </a:pPr>
          <a:endParaRPr lang="en-US"/>
        </a:p>
      </dgm:t>
    </dgm:pt>
    <dgm:pt modelId="{6C9BF13F-84F2-40F0-B690-D3C07D6D6EA6}">
      <dgm:prSet/>
      <dgm:spPr/>
      <dgm:t>
        <a:bodyPr/>
        <a:lstStyle/>
        <a:p>
          <a:pPr>
            <a:lnSpc>
              <a:spcPct val="100000"/>
            </a:lnSpc>
          </a:pPr>
          <a:r>
            <a:rPr lang="he-IL"/>
            <a:t>מכשירי חשמל משפיעים באופן משמעותי על צריכת האנרגיה שלנו. הבנת השפעתם חיונית לצרכנות נבונה.</a:t>
          </a:r>
          <a:endParaRPr lang="en-US"/>
        </a:p>
      </dgm:t>
    </dgm:pt>
    <dgm:pt modelId="{048A1D1E-2EB4-46C6-853B-FEF0C76E32FD}" type="parTrans" cxnId="{DCE0EF77-781D-4746-B2F1-D1FAB1CBEA48}">
      <dgm:prSet/>
      <dgm:spPr/>
      <dgm:t>
        <a:bodyPr/>
        <a:lstStyle/>
        <a:p>
          <a:endParaRPr lang="en-US"/>
        </a:p>
      </dgm:t>
    </dgm:pt>
    <dgm:pt modelId="{D533F4E9-ADA9-4D86-BF16-114210516632}" type="sibTrans" cxnId="{DCE0EF77-781D-4746-B2F1-D1FAB1CBEA48}">
      <dgm:prSet/>
      <dgm:spPr/>
      <dgm:t>
        <a:bodyPr/>
        <a:lstStyle/>
        <a:p>
          <a:endParaRPr lang="en-US"/>
        </a:p>
      </dgm:t>
    </dgm:pt>
    <dgm:pt modelId="{EDEDDA7C-7435-41A8-A1BE-0D40A5660D1E}">
      <dgm:prSet/>
      <dgm:spPr/>
      <dgm:t>
        <a:bodyPr/>
        <a:lstStyle/>
        <a:p>
          <a:pPr>
            <a:lnSpc>
              <a:spcPct val="100000"/>
            </a:lnSpc>
            <a:defRPr b="1"/>
          </a:pPr>
          <a:r>
            <a:rPr lang="he-IL"/>
            <a:t>תחזוקה נכונה</a:t>
          </a:r>
          <a:endParaRPr lang="en-US"/>
        </a:p>
      </dgm:t>
    </dgm:pt>
    <dgm:pt modelId="{269FE8C7-CBA9-4138-92E1-030F9FB5C9F9}" type="parTrans" cxnId="{24D7D518-4982-4BC0-AD2C-777B731BC2FB}">
      <dgm:prSet/>
      <dgm:spPr/>
      <dgm:t>
        <a:bodyPr/>
        <a:lstStyle/>
        <a:p>
          <a:endParaRPr lang="en-US"/>
        </a:p>
      </dgm:t>
    </dgm:pt>
    <dgm:pt modelId="{CC06800B-A713-4354-80E7-528252AD81AC}" type="sibTrans" cxnId="{24D7D518-4982-4BC0-AD2C-777B731BC2FB}">
      <dgm:prSet/>
      <dgm:spPr/>
      <dgm:t>
        <a:bodyPr/>
        <a:lstStyle/>
        <a:p>
          <a:pPr>
            <a:lnSpc>
              <a:spcPct val="100000"/>
            </a:lnSpc>
            <a:defRPr b="1"/>
          </a:pPr>
          <a:endParaRPr lang="en-US"/>
        </a:p>
      </dgm:t>
    </dgm:pt>
    <dgm:pt modelId="{BD1BC775-45E8-4EF9-B643-6C73A615E8E0}">
      <dgm:prSet/>
      <dgm:spPr/>
      <dgm:t>
        <a:bodyPr/>
        <a:lstStyle/>
        <a:p>
          <a:pPr>
            <a:lnSpc>
              <a:spcPct val="100000"/>
            </a:lnSpc>
          </a:pPr>
          <a:r>
            <a:rPr lang="he-IL"/>
            <a:t>תחזוקה נכונה של מכשירים חשמליים יכולה לשפר את ביצועיהם ולהפחית את צריכת האנרגיה. כדאי לבדוק את המכשירים באופן קבוע.</a:t>
          </a:r>
          <a:endParaRPr lang="en-US"/>
        </a:p>
      </dgm:t>
    </dgm:pt>
    <dgm:pt modelId="{7874B624-850A-4FFF-877C-8E53AD3C64E4}" type="parTrans" cxnId="{CFB3FF27-0271-422F-9E9E-DA35D7879371}">
      <dgm:prSet/>
      <dgm:spPr/>
      <dgm:t>
        <a:bodyPr/>
        <a:lstStyle/>
        <a:p>
          <a:endParaRPr lang="en-US"/>
        </a:p>
      </dgm:t>
    </dgm:pt>
    <dgm:pt modelId="{B7EC419F-E00D-4F9B-BC54-111329D8373A}" type="sibTrans" cxnId="{CFB3FF27-0271-422F-9E9E-DA35D7879371}">
      <dgm:prSet/>
      <dgm:spPr/>
      <dgm:t>
        <a:bodyPr/>
        <a:lstStyle/>
        <a:p>
          <a:endParaRPr lang="en-US"/>
        </a:p>
      </dgm:t>
    </dgm:pt>
    <dgm:pt modelId="{72772C97-8C24-4491-8F3F-768E6555AB42}">
      <dgm:prSet/>
      <dgm:spPr/>
      <dgm:t>
        <a:bodyPr/>
        <a:lstStyle/>
        <a:p>
          <a:pPr>
            <a:lnSpc>
              <a:spcPct val="100000"/>
            </a:lnSpc>
            <a:defRPr b="1"/>
          </a:pPr>
          <a:r>
            <a:rPr lang="he-IL"/>
            <a:t>השפעה על הסביבה</a:t>
          </a:r>
          <a:endParaRPr lang="en-US"/>
        </a:p>
      </dgm:t>
    </dgm:pt>
    <dgm:pt modelId="{69D7E248-D123-40FD-B2DC-6D9F50DB2CFF}" type="parTrans" cxnId="{6CB0D726-3E6F-4D55-A37D-8B75E047544E}">
      <dgm:prSet/>
      <dgm:spPr/>
      <dgm:t>
        <a:bodyPr/>
        <a:lstStyle/>
        <a:p>
          <a:endParaRPr lang="en-US"/>
        </a:p>
      </dgm:t>
    </dgm:pt>
    <dgm:pt modelId="{C7DBC2C0-45BD-4ED5-B715-FCCF626F4989}" type="sibTrans" cxnId="{6CB0D726-3E6F-4D55-A37D-8B75E047544E}">
      <dgm:prSet/>
      <dgm:spPr/>
      <dgm:t>
        <a:bodyPr/>
        <a:lstStyle/>
        <a:p>
          <a:pPr>
            <a:lnSpc>
              <a:spcPct val="100000"/>
            </a:lnSpc>
            <a:defRPr b="1"/>
          </a:pPr>
          <a:endParaRPr lang="en-US"/>
        </a:p>
      </dgm:t>
    </dgm:pt>
    <dgm:pt modelId="{153846F9-C600-4D31-9D85-46A601D2943F}">
      <dgm:prSet/>
      <dgm:spPr/>
      <dgm:t>
        <a:bodyPr/>
        <a:lstStyle/>
        <a:p>
          <a:pPr>
            <a:lnSpc>
              <a:spcPct val="100000"/>
            </a:lnSpc>
          </a:pPr>
          <a:r>
            <a:rPr lang="he-IL"/>
            <a:t>בחירה בשימוש במכשירים חסכוניים באנרגיה יכולה לשפר את הסביבה ולצמצם את הפחמן הדו-חמצני שאנו פולטים.</a:t>
          </a:r>
          <a:endParaRPr lang="en-US"/>
        </a:p>
      </dgm:t>
    </dgm:pt>
    <dgm:pt modelId="{1D476E4F-02CD-431C-9CA8-7C0A456D1448}" type="parTrans" cxnId="{0BFA6767-758C-45C1-8FB9-2A73FCD8C27B}">
      <dgm:prSet/>
      <dgm:spPr/>
      <dgm:t>
        <a:bodyPr/>
        <a:lstStyle/>
        <a:p>
          <a:endParaRPr lang="en-US"/>
        </a:p>
      </dgm:t>
    </dgm:pt>
    <dgm:pt modelId="{8630C304-940B-478D-86C6-8CD2123E4885}" type="sibTrans" cxnId="{0BFA6767-758C-45C1-8FB9-2A73FCD8C27B}">
      <dgm:prSet/>
      <dgm:spPr/>
      <dgm:t>
        <a:bodyPr/>
        <a:lstStyle/>
        <a:p>
          <a:endParaRPr lang="en-US"/>
        </a:p>
      </dgm:t>
    </dgm:pt>
    <dgm:pt modelId="{07B67931-C46A-4D7E-90BA-43ACA91323A9}">
      <dgm:prSet/>
      <dgm:spPr/>
      <dgm:t>
        <a:bodyPr/>
        <a:lstStyle/>
        <a:p>
          <a:pPr>
            <a:lnSpc>
              <a:spcPct val="100000"/>
            </a:lnSpc>
            <a:defRPr b="1"/>
          </a:pPr>
          <a:r>
            <a:rPr lang="he-IL"/>
            <a:t>חיסכון כספי</a:t>
          </a:r>
          <a:endParaRPr lang="en-US"/>
        </a:p>
      </dgm:t>
    </dgm:pt>
    <dgm:pt modelId="{E14CB747-180F-4A6A-8D5E-A4DFF15B637D}" type="parTrans" cxnId="{F6878DA0-630F-45FD-ACCD-F6A0BAC46070}">
      <dgm:prSet/>
      <dgm:spPr/>
      <dgm:t>
        <a:bodyPr/>
        <a:lstStyle/>
        <a:p>
          <a:endParaRPr lang="en-US"/>
        </a:p>
      </dgm:t>
    </dgm:pt>
    <dgm:pt modelId="{D4B93448-8409-477D-9AD9-7EC6CDD847DE}" type="sibTrans" cxnId="{F6878DA0-630F-45FD-ACCD-F6A0BAC46070}">
      <dgm:prSet/>
      <dgm:spPr/>
      <dgm:t>
        <a:bodyPr/>
        <a:lstStyle/>
        <a:p>
          <a:endParaRPr lang="en-US"/>
        </a:p>
      </dgm:t>
    </dgm:pt>
    <dgm:pt modelId="{127BA412-EA63-4704-9266-D9DCBD2B521D}">
      <dgm:prSet/>
      <dgm:spPr/>
      <dgm:t>
        <a:bodyPr/>
        <a:lstStyle/>
        <a:p>
          <a:pPr>
            <a:lnSpc>
              <a:spcPct val="100000"/>
            </a:lnSpc>
          </a:pPr>
          <a:r>
            <a:rPr lang="he-IL"/>
            <a:t>שימוש במכשירים חסכוניים באנרגיה יכול להוביל לחיסכון משמעותי בחשבונות החשמל שלנו. זהו הצעד החכם לצרכנות נבונה.</a:t>
          </a:r>
          <a:endParaRPr lang="en-US"/>
        </a:p>
      </dgm:t>
    </dgm:pt>
    <dgm:pt modelId="{71B612E7-47F6-4CF8-B1B7-F328F7445EDA}" type="parTrans" cxnId="{7B3685F2-0521-4E4F-B8A9-9C8212262533}">
      <dgm:prSet/>
      <dgm:spPr/>
      <dgm:t>
        <a:bodyPr/>
        <a:lstStyle/>
        <a:p>
          <a:endParaRPr lang="en-US"/>
        </a:p>
      </dgm:t>
    </dgm:pt>
    <dgm:pt modelId="{28A3A6E1-9E68-4560-BC09-BB2247EB42B7}" type="sibTrans" cxnId="{7B3685F2-0521-4E4F-B8A9-9C8212262533}">
      <dgm:prSet/>
      <dgm:spPr/>
      <dgm:t>
        <a:bodyPr/>
        <a:lstStyle/>
        <a:p>
          <a:endParaRPr lang="en-US"/>
        </a:p>
      </dgm:t>
    </dgm:pt>
    <dgm:pt modelId="{146A2FA5-7283-492C-B545-64357DCB58CE}" type="pres">
      <dgm:prSet presAssocID="{EA750C9C-39BC-469E-8AC6-698985839903}" presName="Name0" presStyleCnt="0">
        <dgm:presLayoutVars>
          <dgm:dir/>
          <dgm:resizeHandles val="exact"/>
        </dgm:presLayoutVars>
      </dgm:prSet>
      <dgm:spPr/>
    </dgm:pt>
    <dgm:pt modelId="{463F3F75-7807-4FE7-A0E8-50468B1CF485}" type="pres">
      <dgm:prSet presAssocID="{6750BBCD-9223-48E5-97A0-9135300B2F4A}" presName="compNode" presStyleCnt="0"/>
      <dgm:spPr/>
    </dgm:pt>
    <dgm:pt modelId="{E0F0CD84-24BF-48F0-B8B1-579DE9ED484E}" type="pres">
      <dgm:prSet presAssocID="{6750BBCD-9223-48E5-97A0-9135300B2F4A}" presName="pictRect" presStyleLbl="revTx" presStyleIdx="0" presStyleCnt="8">
        <dgm:presLayoutVars>
          <dgm:chMax val="0"/>
          <dgm:bulletEnabled/>
        </dgm:presLayoutVars>
      </dgm:prSet>
      <dgm:spPr/>
    </dgm:pt>
    <dgm:pt modelId="{22DBEEF1-FB85-4568-96DC-A676FE7A49EA}" type="pres">
      <dgm:prSet presAssocID="{6750BBCD-9223-48E5-97A0-9135300B2F4A}" presName="textRect" presStyleLbl="revTx" presStyleIdx="1" presStyleCnt="8">
        <dgm:presLayoutVars>
          <dgm:bulletEnabled/>
        </dgm:presLayoutVars>
      </dgm:prSet>
      <dgm:spPr/>
    </dgm:pt>
    <dgm:pt modelId="{60092319-9B3B-4BE4-B709-877D68A80CD4}" type="pres">
      <dgm:prSet presAssocID="{2C587918-482D-41E5-82A7-5D7343E86B07}" presName="sibTrans" presStyleLbl="sibTrans2D1" presStyleIdx="0" presStyleCnt="0"/>
      <dgm:spPr/>
    </dgm:pt>
    <dgm:pt modelId="{CF87C230-A177-4B4E-B1E9-F38F233E0B20}" type="pres">
      <dgm:prSet presAssocID="{EDEDDA7C-7435-41A8-A1BE-0D40A5660D1E}" presName="compNode" presStyleCnt="0"/>
      <dgm:spPr/>
    </dgm:pt>
    <dgm:pt modelId="{CB4DADE5-7B90-48AF-A627-CDDF41E26BCF}" type="pres">
      <dgm:prSet presAssocID="{EDEDDA7C-7435-41A8-A1BE-0D40A5660D1E}" presName="pictRect" presStyleLbl="revTx" presStyleIdx="2" presStyleCnt="8">
        <dgm:presLayoutVars>
          <dgm:chMax val="0"/>
          <dgm:bulletEnabled/>
        </dgm:presLayoutVars>
      </dgm:prSet>
      <dgm:spPr/>
    </dgm:pt>
    <dgm:pt modelId="{E5AB6BB8-019E-4012-AEFD-5C891D999F0E}" type="pres">
      <dgm:prSet presAssocID="{EDEDDA7C-7435-41A8-A1BE-0D40A5660D1E}" presName="textRect" presStyleLbl="revTx" presStyleIdx="3" presStyleCnt="8">
        <dgm:presLayoutVars>
          <dgm:bulletEnabled/>
        </dgm:presLayoutVars>
      </dgm:prSet>
      <dgm:spPr/>
    </dgm:pt>
    <dgm:pt modelId="{D245B123-4648-47C3-93E1-8ABBE085A25D}" type="pres">
      <dgm:prSet presAssocID="{CC06800B-A713-4354-80E7-528252AD81AC}" presName="sibTrans" presStyleLbl="sibTrans2D1" presStyleIdx="0" presStyleCnt="0"/>
      <dgm:spPr/>
    </dgm:pt>
    <dgm:pt modelId="{18414BCF-F49F-4510-BD6A-341150812894}" type="pres">
      <dgm:prSet presAssocID="{72772C97-8C24-4491-8F3F-768E6555AB42}" presName="compNode" presStyleCnt="0"/>
      <dgm:spPr/>
    </dgm:pt>
    <dgm:pt modelId="{643C9261-4909-483E-B359-38A60A328050}" type="pres">
      <dgm:prSet presAssocID="{72772C97-8C24-4491-8F3F-768E6555AB42}" presName="pictRect" presStyleLbl="revTx" presStyleIdx="4" presStyleCnt="8">
        <dgm:presLayoutVars>
          <dgm:chMax val="0"/>
          <dgm:bulletEnabled/>
        </dgm:presLayoutVars>
      </dgm:prSet>
      <dgm:spPr/>
    </dgm:pt>
    <dgm:pt modelId="{AEB466FD-979A-4273-A4E8-CA2BBBE4B5D9}" type="pres">
      <dgm:prSet presAssocID="{72772C97-8C24-4491-8F3F-768E6555AB42}" presName="textRect" presStyleLbl="revTx" presStyleIdx="5" presStyleCnt="8">
        <dgm:presLayoutVars>
          <dgm:bulletEnabled/>
        </dgm:presLayoutVars>
      </dgm:prSet>
      <dgm:spPr/>
    </dgm:pt>
    <dgm:pt modelId="{436718D1-CB6E-40E4-8D19-EA20D0B49634}" type="pres">
      <dgm:prSet presAssocID="{C7DBC2C0-45BD-4ED5-B715-FCCF626F4989}" presName="sibTrans" presStyleLbl="sibTrans2D1" presStyleIdx="0" presStyleCnt="0"/>
      <dgm:spPr/>
    </dgm:pt>
    <dgm:pt modelId="{7B9BE091-AD41-4EA0-9173-A59544534941}" type="pres">
      <dgm:prSet presAssocID="{07B67931-C46A-4D7E-90BA-43ACA91323A9}" presName="compNode" presStyleCnt="0"/>
      <dgm:spPr/>
    </dgm:pt>
    <dgm:pt modelId="{0C9F793F-98AC-4781-9CAB-8B1DFD68752A}" type="pres">
      <dgm:prSet presAssocID="{07B67931-C46A-4D7E-90BA-43ACA91323A9}" presName="pictRect" presStyleLbl="revTx" presStyleIdx="6" presStyleCnt="8">
        <dgm:presLayoutVars>
          <dgm:chMax val="0"/>
          <dgm:bulletEnabled/>
        </dgm:presLayoutVars>
      </dgm:prSet>
      <dgm:spPr/>
    </dgm:pt>
    <dgm:pt modelId="{24F740B6-3055-4AE1-B6CB-5220F046846F}" type="pres">
      <dgm:prSet presAssocID="{07B67931-C46A-4D7E-90BA-43ACA91323A9}" presName="textRect" presStyleLbl="revTx" presStyleIdx="7" presStyleCnt="8">
        <dgm:presLayoutVars>
          <dgm:bulletEnabled/>
        </dgm:presLayoutVars>
      </dgm:prSet>
      <dgm:spPr/>
    </dgm:pt>
  </dgm:ptLst>
  <dgm:cxnLst>
    <dgm:cxn modelId="{640AB10D-9934-478D-A365-87136F473E04}" srcId="{EA750C9C-39BC-469E-8AC6-698985839903}" destId="{6750BBCD-9223-48E5-97A0-9135300B2F4A}" srcOrd="0" destOrd="0" parTransId="{954379A8-8D50-4E51-8B86-7F22C2F08F20}" sibTransId="{2C587918-482D-41E5-82A7-5D7343E86B07}"/>
    <dgm:cxn modelId="{D9023214-8D85-4CF4-9F81-0830EE43A7E4}" type="presOf" srcId="{BD1BC775-45E8-4EF9-B643-6C73A615E8E0}" destId="{E5AB6BB8-019E-4012-AEFD-5C891D999F0E}" srcOrd="0" destOrd="0" presId="urn:microsoft.com/office/officeart/2024/3/layout/hArchList1"/>
    <dgm:cxn modelId="{24D7D518-4982-4BC0-AD2C-777B731BC2FB}" srcId="{EA750C9C-39BC-469E-8AC6-698985839903}" destId="{EDEDDA7C-7435-41A8-A1BE-0D40A5660D1E}" srcOrd="1" destOrd="0" parTransId="{269FE8C7-CBA9-4138-92E1-030F9FB5C9F9}" sibTransId="{CC06800B-A713-4354-80E7-528252AD81AC}"/>
    <dgm:cxn modelId="{6CB0D726-3E6F-4D55-A37D-8B75E047544E}" srcId="{EA750C9C-39BC-469E-8AC6-698985839903}" destId="{72772C97-8C24-4491-8F3F-768E6555AB42}" srcOrd="2" destOrd="0" parTransId="{69D7E248-D123-40FD-B2DC-6D9F50DB2CFF}" sibTransId="{C7DBC2C0-45BD-4ED5-B715-FCCF626F4989}"/>
    <dgm:cxn modelId="{CFB3FF27-0271-422F-9E9E-DA35D7879371}" srcId="{EDEDDA7C-7435-41A8-A1BE-0D40A5660D1E}" destId="{BD1BC775-45E8-4EF9-B643-6C73A615E8E0}" srcOrd="0" destOrd="0" parTransId="{7874B624-850A-4FFF-877C-8E53AD3C64E4}" sibTransId="{B7EC419F-E00D-4F9B-BC54-111329D8373A}"/>
    <dgm:cxn modelId="{629A6132-F872-4E93-8B23-9637AD1C7871}" type="presOf" srcId="{6750BBCD-9223-48E5-97A0-9135300B2F4A}" destId="{E0F0CD84-24BF-48F0-B8B1-579DE9ED484E}" srcOrd="0" destOrd="0" presId="urn:microsoft.com/office/officeart/2024/3/layout/hArchList1"/>
    <dgm:cxn modelId="{B66CEF3B-66D7-4666-8182-BB104227CF9B}" type="presOf" srcId="{127BA412-EA63-4704-9266-D9DCBD2B521D}" destId="{24F740B6-3055-4AE1-B6CB-5220F046846F}" srcOrd="0" destOrd="0" presId="urn:microsoft.com/office/officeart/2024/3/layout/hArchList1"/>
    <dgm:cxn modelId="{2C8B1F66-A965-44B2-AEAB-A2C3F7C1B87E}" type="presOf" srcId="{EDEDDA7C-7435-41A8-A1BE-0D40A5660D1E}" destId="{CB4DADE5-7B90-48AF-A627-CDDF41E26BCF}" srcOrd="0" destOrd="0" presId="urn:microsoft.com/office/officeart/2024/3/layout/hArchList1"/>
    <dgm:cxn modelId="{0BFA6767-758C-45C1-8FB9-2A73FCD8C27B}" srcId="{72772C97-8C24-4491-8F3F-768E6555AB42}" destId="{153846F9-C600-4D31-9D85-46A601D2943F}" srcOrd="0" destOrd="0" parTransId="{1D476E4F-02CD-431C-9CA8-7C0A456D1448}" sibTransId="{8630C304-940B-478D-86C6-8CD2123E4885}"/>
    <dgm:cxn modelId="{90B8D64E-A71B-47F0-8CB9-2DCB3228F2D2}" type="presOf" srcId="{C7DBC2C0-45BD-4ED5-B715-FCCF626F4989}" destId="{436718D1-CB6E-40E4-8D19-EA20D0B49634}" srcOrd="0" destOrd="0" presId="urn:microsoft.com/office/officeart/2024/3/layout/hArchList1"/>
    <dgm:cxn modelId="{51BC6673-9286-4AEA-9C26-612F063E2A55}" type="presOf" srcId="{EA750C9C-39BC-469E-8AC6-698985839903}" destId="{146A2FA5-7283-492C-B545-64357DCB58CE}" srcOrd="0" destOrd="0" presId="urn:microsoft.com/office/officeart/2024/3/layout/hArchList1"/>
    <dgm:cxn modelId="{DCE0EF77-781D-4746-B2F1-D1FAB1CBEA48}" srcId="{6750BBCD-9223-48E5-97A0-9135300B2F4A}" destId="{6C9BF13F-84F2-40F0-B690-D3C07D6D6EA6}" srcOrd="0" destOrd="0" parTransId="{048A1D1E-2EB4-46C6-853B-FEF0C76E32FD}" sibTransId="{D533F4E9-ADA9-4D86-BF16-114210516632}"/>
    <dgm:cxn modelId="{F6878DA0-630F-45FD-ACCD-F6A0BAC46070}" srcId="{EA750C9C-39BC-469E-8AC6-698985839903}" destId="{07B67931-C46A-4D7E-90BA-43ACA91323A9}" srcOrd="3" destOrd="0" parTransId="{E14CB747-180F-4A6A-8D5E-A4DFF15B637D}" sibTransId="{D4B93448-8409-477D-9AD9-7EC6CDD847DE}"/>
    <dgm:cxn modelId="{C750B9B6-95A0-461C-8A21-82149C69BA14}" type="presOf" srcId="{153846F9-C600-4D31-9D85-46A601D2943F}" destId="{AEB466FD-979A-4273-A4E8-CA2BBBE4B5D9}" srcOrd="0" destOrd="0" presId="urn:microsoft.com/office/officeart/2024/3/layout/hArchList1"/>
    <dgm:cxn modelId="{5BDDD1B8-0F66-4490-A866-B7363BFEC70A}" type="presOf" srcId="{6C9BF13F-84F2-40F0-B690-D3C07D6D6EA6}" destId="{22DBEEF1-FB85-4568-96DC-A676FE7A49EA}" srcOrd="0" destOrd="0" presId="urn:microsoft.com/office/officeart/2024/3/layout/hArchList1"/>
    <dgm:cxn modelId="{668CA9DF-F986-48E2-9AFD-75803BCF5FFD}" type="presOf" srcId="{72772C97-8C24-4491-8F3F-768E6555AB42}" destId="{643C9261-4909-483E-B359-38A60A328050}" srcOrd="0" destOrd="0" presId="urn:microsoft.com/office/officeart/2024/3/layout/hArchList1"/>
    <dgm:cxn modelId="{7A5BE5E7-BDEB-4224-A7CF-5D545D9997B1}" type="presOf" srcId="{07B67931-C46A-4D7E-90BA-43ACA91323A9}" destId="{0C9F793F-98AC-4781-9CAB-8B1DFD68752A}" srcOrd="0" destOrd="0" presId="urn:microsoft.com/office/officeart/2024/3/layout/hArchList1"/>
    <dgm:cxn modelId="{7B3685F2-0521-4E4F-B8A9-9C8212262533}" srcId="{07B67931-C46A-4D7E-90BA-43ACA91323A9}" destId="{127BA412-EA63-4704-9266-D9DCBD2B521D}" srcOrd="0" destOrd="0" parTransId="{71B612E7-47F6-4CF8-B1B7-F328F7445EDA}" sibTransId="{28A3A6E1-9E68-4560-BC09-BB2247EB42B7}"/>
    <dgm:cxn modelId="{E16B0AF5-4204-47E9-944C-83A63653EF93}" type="presOf" srcId="{2C587918-482D-41E5-82A7-5D7343E86B07}" destId="{60092319-9B3B-4BE4-B709-877D68A80CD4}" srcOrd="0" destOrd="0" presId="urn:microsoft.com/office/officeart/2024/3/layout/hArchList1"/>
    <dgm:cxn modelId="{DFA857F6-CBD1-4AE0-99D6-9D977D82B028}" type="presOf" srcId="{CC06800B-A713-4354-80E7-528252AD81AC}" destId="{D245B123-4648-47C3-93E1-8ABBE085A25D}" srcOrd="0" destOrd="0" presId="urn:microsoft.com/office/officeart/2024/3/layout/hArchList1"/>
    <dgm:cxn modelId="{44ADEC8D-4EB8-41CB-B919-1CAA7CDC6877}" type="presParOf" srcId="{146A2FA5-7283-492C-B545-64357DCB58CE}" destId="{463F3F75-7807-4FE7-A0E8-50468B1CF485}" srcOrd="0" destOrd="0" presId="urn:microsoft.com/office/officeart/2024/3/layout/hArchList1"/>
    <dgm:cxn modelId="{6EA144C6-CAB2-41F8-8368-5F8FA034268A}" type="presParOf" srcId="{463F3F75-7807-4FE7-A0E8-50468B1CF485}" destId="{E0F0CD84-24BF-48F0-B8B1-579DE9ED484E}" srcOrd="0" destOrd="0" presId="urn:microsoft.com/office/officeart/2024/3/layout/hArchList1"/>
    <dgm:cxn modelId="{14D14C25-74BC-47DC-A67A-5336C6E269FC}" type="presParOf" srcId="{463F3F75-7807-4FE7-A0E8-50468B1CF485}" destId="{22DBEEF1-FB85-4568-96DC-A676FE7A49EA}" srcOrd="1" destOrd="0" presId="urn:microsoft.com/office/officeart/2024/3/layout/hArchList1"/>
    <dgm:cxn modelId="{9A5B7683-0472-4400-9704-27DC4E532902}" type="presParOf" srcId="{146A2FA5-7283-492C-B545-64357DCB58CE}" destId="{60092319-9B3B-4BE4-B709-877D68A80CD4}" srcOrd="1" destOrd="0" presId="urn:microsoft.com/office/officeart/2024/3/layout/hArchList1"/>
    <dgm:cxn modelId="{852C80D4-D04E-46A5-A882-1734EBC9A89E}" type="presParOf" srcId="{146A2FA5-7283-492C-B545-64357DCB58CE}" destId="{CF87C230-A177-4B4E-B1E9-F38F233E0B20}" srcOrd="2" destOrd="0" presId="urn:microsoft.com/office/officeart/2024/3/layout/hArchList1"/>
    <dgm:cxn modelId="{DDAF0620-C8F7-4E73-9DC0-60344553B7DE}" type="presParOf" srcId="{CF87C230-A177-4B4E-B1E9-F38F233E0B20}" destId="{CB4DADE5-7B90-48AF-A627-CDDF41E26BCF}" srcOrd="0" destOrd="0" presId="urn:microsoft.com/office/officeart/2024/3/layout/hArchList1"/>
    <dgm:cxn modelId="{2CD162FE-9300-42A0-A91D-17A61D055CCC}" type="presParOf" srcId="{CF87C230-A177-4B4E-B1E9-F38F233E0B20}" destId="{E5AB6BB8-019E-4012-AEFD-5C891D999F0E}" srcOrd="1" destOrd="0" presId="urn:microsoft.com/office/officeart/2024/3/layout/hArchList1"/>
    <dgm:cxn modelId="{0F50EEEE-A81E-49A5-A79C-A1EE39777078}" type="presParOf" srcId="{146A2FA5-7283-492C-B545-64357DCB58CE}" destId="{D245B123-4648-47C3-93E1-8ABBE085A25D}" srcOrd="3" destOrd="0" presId="urn:microsoft.com/office/officeart/2024/3/layout/hArchList1"/>
    <dgm:cxn modelId="{144BDD7D-D3EA-455C-AFD0-452CA94DFE71}" type="presParOf" srcId="{146A2FA5-7283-492C-B545-64357DCB58CE}" destId="{18414BCF-F49F-4510-BD6A-341150812894}" srcOrd="4" destOrd="0" presId="urn:microsoft.com/office/officeart/2024/3/layout/hArchList1"/>
    <dgm:cxn modelId="{18CB87FE-A369-4B30-9A17-ADA58C8CD489}" type="presParOf" srcId="{18414BCF-F49F-4510-BD6A-341150812894}" destId="{643C9261-4909-483E-B359-38A60A328050}" srcOrd="0" destOrd="0" presId="urn:microsoft.com/office/officeart/2024/3/layout/hArchList1"/>
    <dgm:cxn modelId="{C996BAEE-17EF-4793-8B0A-479A41C112C0}" type="presParOf" srcId="{18414BCF-F49F-4510-BD6A-341150812894}" destId="{AEB466FD-979A-4273-A4E8-CA2BBBE4B5D9}" srcOrd="1" destOrd="0" presId="urn:microsoft.com/office/officeart/2024/3/layout/hArchList1"/>
    <dgm:cxn modelId="{DDE9F0F3-387C-467B-A91A-7E6DAFB2DF43}" type="presParOf" srcId="{146A2FA5-7283-492C-B545-64357DCB58CE}" destId="{436718D1-CB6E-40E4-8D19-EA20D0B49634}" srcOrd="5" destOrd="0" presId="urn:microsoft.com/office/officeart/2024/3/layout/hArchList1"/>
    <dgm:cxn modelId="{FC8BE8BF-FE92-4CF9-A36C-30CE259D58D0}" type="presParOf" srcId="{146A2FA5-7283-492C-B545-64357DCB58CE}" destId="{7B9BE091-AD41-4EA0-9173-A59544534941}" srcOrd="6" destOrd="0" presId="urn:microsoft.com/office/officeart/2024/3/layout/hArchList1"/>
    <dgm:cxn modelId="{6FB16CC2-4ABE-44C6-B92F-AF728B0B2AA3}" type="presParOf" srcId="{7B9BE091-AD41-4EA0-9173-A59544534941}" destId="{0C9F793F-98AC-4781-9CAB-8B1DFD68752A}" srcOrd="0" destOrd="0" presId="urn:microsoft.com/office/officeart/2024/3/layout/hArchList1"/>
    <dgm:cxn modelId="{1CA23FBD-67E2-453B-A7AD-B03905FC3267}" type="presParOf" srcId="{7B9BE091-AD41-4EA0-9173-A59544534941}" destId="{24F740B6-3055-4AE1-B6CB-5220F046846F}"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0CD84-24BF-48F0-B8B1-579DE9ED484E}">
      <dsp:nvSpPr>
        <dsp:cNvPr id="0" name=""/>
        <dsp:cNvSpPr/>
      </dsp:nvSpPr>
      <dsp:spPr>
        <a:xfrm>
          <a:off x="0" y="0"/>
          <a:ext cx="2531191" cy="59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he-IL" sz="1800" kern="1200"/>
            <a:t>השפעת מכשירים על אנרגיה</a:t>
          </a:r>
          <a:endParaRPr lang="en-US" sz="1800" kern="1200"/>
        </a:p>
      </dsp:txBody>
      <dsp:txXfrm>
        <a:off x="0" y="0"/>
        <a:ext cx="2531191" cy="597099"/>
      </dsp:txXfrm>
    </dsp:sp>
    <dsp:sp modelId="{22DBEEF1-FB85-4568-96DC-A676FE7A49EA}">
      <dsp:nvSpPr>
        <dsp:cNvPr id="0" name=""/>
        <dsp:cNvSpPr/>
      </dsp:nvSpPr>
      <dsp:spPr>
        <a:xfrm>
          <a:off x="0" y="597099"/>
          <a:ext cx="2531191" cy="191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he-IL" sz="1400" kern="1200"/>
            <a:t>מכשירי חשמל משפיעים באופן משמעותי על צריכת האנרגיה שלנו. הבנת השפעתם חיונית לצרכנות נבונה.</a:t>
          </a:r>
          <a:endParaRPr lang="en-US" sz="1400" kern="1200"/>
        </a:p>
      </dsp:txBody>
      <dsp:txXfrm>
        <a:off x="0" y="597099"/>
        <a:ext cx="2531191" cy="1915315"/>
      </dsp:txXfrm>
    </dsp:sp>
    <dsp:sp modelId="{CB4DADE5-7B90-48AF-A627-CDDF41E26BCF}">
      <dsp:nvSpPr>
        <dsp:cNvPr id="0" name=""/>
        <dsp:cNvSpPr/>
      </dsp:nvSpPr>
      <dsp:spPr>
        <a:xfrm>
          <a:off x="2784310" y="0"/>
          <a:ext cx="2531191" cy="59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he-IL" sz="1800" kern="1200"/>
            <a:t>תחזוקה נכונה</a:t>
          </a:r>
          <a:endParaRPr lang="en-US" sz="1800" kern="1200"/>
        </a:p>
      </dsp:txBody>
      <dsp:txXfrm>
        <a:off x="2784310" y="0"/>
        <a:ext cx="2531191" cy="597099"/>
      </dsp:txXfrm>
    </dsp:sp>
    <dsp:sp modelId="{E5AB6BB8-019E-4012-AEFD-5C891D999F0E}">
      <dsp:nvSpPr>
        <dsp:cNvPr id="0" name=""/>
        <dsp:cNvSpPr/>
      </dsp:nvSpPr>
      <dsp:spPr>
        <a:xfrm>
          <a:off x="2784310" y="597099"/>
          <a:ext cx="2531191" cy="191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he-IL" sz="1400" kern="1200"/>
            <a:t>תחזוקה נכונה של מכשירים חשמליים יכולה לשפר את ביצועיהם ולהפחית את צריכת האנרגיה. כדאי לבדוק את המכשירים באופן קבוע.</a:t>
          </a:r>
          <a:endParaRPr lang="en-US" sz="1400" kern="1200"/>
        </a:p>
      </dsp:txBody>
      <dsp:txXfrm>
        <a:off x="2784310" y="597099"/>
        <a:ext cx="2531191" cy="1915315"/>
      </dsp:txXfrm>
    </dsp:sp>
    <dsp:sp modelId="{643C9261-4909-483E-B359-38A60A328050}">
      <dsp:nvSpPr>
        <dsp:cNvPr id="0" name=""/>
        <dsp:cNvSpPr/>
      </dsp:nvSpPr>
      <dsp:spPr>
        <a:xfrm>
          <a:off x="5568620" y="0"/>
          <a:ext cx="2531191" cy="59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he-IL" sz="1800" kern="1200"/>
            <a:t>השפעה על הסביבה</a:t>
          </a:r>
          <a:endParaRPr lang="en-US" sz="1800" kern="1200"/>
        </a:p>
      </dsp:txBody>
      <dsp:txXfrm>
        <a:off x="5568620" y="0"/>
        <a:ext cx="2531191" cy="597099"/>
      </dsp:txXfrm>
    </dsp:sp>
    <dsp:sp modelId="{AEB466FD-979A-4273-A4E8-CA2BBBE4B5D9}">
      <dsp:nvSpPr>
        <dsp:cNvPr id="0" name=""/>
        <dsp:cNvSpPr/>
      </dsp:nvSpPr>
      <dsp:spPr>
        <a:xfrm>
          <a:off x="5568620" y="597099"/>
          <a:ext cx="2531191" cy="191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he-IL" sz="1400" kern="1200"/>
            <a:t>בחירה בשימוש במכשירים חסכוניים באנרגיה יכולה לשפר את הסביבה ולצמצם את הפחמן הדו-חמצני שאנו פולטים.</a:t>
          </a:r>
          <a:endParaRPr lang="en-US" sz="1400" kern="1200"/>
        </a:p>
      </dsp:txBody>
      <dsp:txXfrm>
        <a:off x="5568620" y="597099"/>
        <a:ext cx="2531191" cy="1915315"/>
      </dsp:txXfrm>
    </dsp:sp>
    <dsp:sp modelId="{0C9F793F-98AC-4781-9CAB-8B1DFD68752A}">
      <dsp:nvSpPr>
        <dsp:cNvPr id="0" name=""/>
        <dsp:cNvSpPr/>
      </dsp:nvSpPr>
      <dsp:spPr>
        <a:xfrm>
          <a:off x="8352931" y="0"/>
          <a:ext cx="2531191" cy="59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he-IL" sz="1800" kern="1200"/>
            <a:t>חיסכון כספי</a:t>
          </a:r>
          <a:endParaRPr lang="en-US" sz="1800" kern="1200"/>
        </a:p>
      </dsp:txBody>
      <dsp:txXfrm>
        <a:off x="8352931" y="0"/>
        <a:ext cx="2531191" cy="597099"/>
      </dsp:txXfrm>
    </dsp:sp>
    <dsp:sp modelId="{24F740B6-3055-4AE1-B6CB-5220F046846F}">
      <dsp:nvSpPr>
        <dsp:cNvPr id="0" name=""/>
        <dsp:cNvSpPr/>
      </dsp:nvSpPr>
      <dsp:spPr>
        <a:xfrm>
          <a:off x="8352931" y="597099"/>
          <a:ext cx="2531191" cy="191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he-IL" sz="1400" kern="1200"/>
            <a:t>שימוש במכשירים חסכוניים באנרגיה יכול להוביל לחיסכון משמעותי בחשבונות החשמל שלנו. זהו הצעד החכם לצרכנות נבונה.</a:t>
          </a:r>
          <a:endParaRPr lang="en-US" sz="1400" kern="1200"/>
        </a:p>
      </dsp:txBody>
      <dsp:txXfrm>
        <a:off x="8352931" y="597099"/>
        <a:ext cx="2531191" cy="1915315"/>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8A588-34F7-46B3-AF33-F5CE5917827B}" type="datetimeFigureOut">
              <a:rPr lang="en-IL" smtClean="0"/>
              <a:t>22/04/2025</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CAD6B-84B4-4FA4-8CAC-53F413BDCB73}" type="slidenum">
              <a:rPr lang="en-IL" smtClean="0"/>
              <a:t>‹#›</a:t>
            </a:fld>
            <a:endParaRPr lang="en-IL"/>
          </a:p>
        </p:txBody>
      </p:sp>
    </p:spTree>
    <p:extLst>
      <p:ext uri="{BB962C8B-B14F-4D97-AF65-F5344CB8AC3E}">
        <p14:creationId xmlns:p14="http://schemas.microsoft.com/office/powerpoint/2010/main" val="89664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ייתכן שתוכן שנוצר על-ידי בינה מלאכותית לא יהיה נכון.
---
במצגת זו נבחן את השפעת מכשירי החשמל הביתיים על צריכת האנרגיה והחסכון הכלכלי. נלמד כיצד לבחור מוצרים חסכוניים, כיצד להשתמש בהם בצורה נכונה וכיצד להאריך את חיי המוצרים באמצעות תחזוקה נכונה.
</a:t>
            </a:r>
          </a:p>
        </p:txBody>
      </p:sp>
      <p:sp>
        <p:nvSpPr>
          <p:cNvPr id="4" name="Slide Number Placeholder 3"/>
          <p:cNvSpPr>
            <a:spLocks noGrp="1"/>
          </p:cNvSpPr>
          <p:nvPr>
            <p:ph type="sldNum" sz="quarter" idx="5"/>
          </p:nvPr>
        </p:nvSpPr>
        <p:spPr/>
        <p:txBody>
          <a:bodyPr/>
          <a:lstStyle/>
          <a:p>
            <a:fld id="{BCDE5AC7-5014-4249-AF56-9C43F550189F}" type="slidenum">
              <a:rPr lang="en-IL" smtClean="0"/>
              <a:t>1</a:t>
            </a:fld>
            <a:endParaRPr lang="en-IL"/>
          </a:p>
        </p:txBody>
      </p:sp>
    </p:spTree>
    <p:extLst>
      <p:ext uri="{BB962C8B-B14F-4D97-AF65-F5344CB8AC3E}">
        <p14:creationId xmlns:p14="http://schemas.microsoft.com/office/powerpoint/2010/main" val="151230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כדי לחסוך באנרגיה בזמן הבישול, יש להשתמש בכיסוי לתנור, לבחור את הכלים הנכונים ולהשתמש במספר מכשירים בו זמנית כדי למנוע בזבוז אנרגיה.</a:t>
            </a:r>
          </a:p>
        </p:txBody>
      </p:sp>
      <p:sp>
        <p:nvSpPr>
          <p:cNvPr id="4" name="Slide Number Placeholder 3"/>
          <p:cNvSpPr>
            <a:spLocks noGrp="1"/>
          </p:cNvSpPr>
          <p:nvPr>
            <p:ph type="sldNum" sz="quarter" idx="5"/>
          </p:nvPr>
        </p:nvSpPr>
        <p:spPr/>
        <p:txBody>
          <a:bodyPr/>
          <a:lstStyle/>
          <a:p>
            <a:fld id="{BCDE5AC7-5014-4249-AF56-9C43F550189F}" type="slidenum">
              <a:rPr lang="en-IL" smtClean="0"/>
              <a:t>12</a:t>
            </a:fld>
            <a:endParaRPr lang="en-IL"/>
          </a:p>
        </p:txBody>
      </p:sp>
    </p:spTree>
    <p:extLst>
      <p:ext uri="{BB962C8B-B14F-4D97-AF65-F5344CB8AC3E}">
        <p14:creationId xmlns:p14="http://schemas.microsoft.com/office/powerpoint/2010/main" val="346158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תחזוקה מונעת של מכשירי חשמל היא קריטית להארכת חייהם ולשמירה על ביצועים אופטימליים. נסקור את הצעדים החשובים שצריך לנקוט.</a:t>
            </a:r>
          </a:p>
        </p:txBody>
      </p:sp>
      <p:sp>
        <p:nvSpPr>
          <p:cNvPr id="4" name="Slide Number Placeholder 3"/>
          <p:cNvSpPr>
            <a:spLocks noGrp="1"/>
          </p:cNvSpPr>
          <p:nvPr>
            <p:ph type="sldNum" sz="quarter" idx="5"/>
          </p:nvPr>
        </p:nvSpPr>
        <p:spPr/>
        <p:txBody>
          <a:bodyPr/>
          <a:lstStyle/>
          <a:p>
            <a:fld id="{BCDE5AC7-5014-4249-AF56-9C43F550189F}" type="slidenum">
              <a:rPr lang="en-IL" smtClean="0"/>
              <a:t>13</a:t>
            </a:fld>
            <a:endParaRPr lang="en-IL"/>
          </a:p>
        </p:txBody>
      </p:sp>
    </p:spTree>
    <p:extLst>
      <p:ext uri="{BB962C8B-B14F-4D97-AF65-F5344CB8AC3E}">
        <p14:creationId xmlns:p14="http://schemas.microsoft.com/office/powerpoint/2010/main" val="718407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יש לבצע תחזוקה תקופתית על מנת להבטיח שהמכשירים פועלים בצורה יעילה. זה כולל ניקוי מסננים, בדיקות תקופתיות והחלפת רכיבים אם יש צורך.</a:t>
            </a:r>
          </a:p>
        </p:txBody>
      </p:sp>
      <p:sp>
        <p:nvSpPr>
          <p:cNvPr id="4" name="Slide Number Placeholder 3"/>
          <p:cNvSpPr>
            <a:spLocks noGrp="1"/>
          </p:cNvSpPr>
          <p:nvPr>
            <p:ph type="sldNum" sz="quarter" idx="5"/>
          </p:nvPr>
        </p:nvSpPr>
        <p:spPr/>
        <p:txBody>
          <a:bodyPr/>
          <a:lstStyle/>
          <a:p>
            <a:fld id="{BCDE5AC7-5014-4249-AF56-9C43F550189F}" type="slidenum">
              <a:rPr lang="en-IL" smtClean="0"/>
              <a:t>14</a:t>
            </a:fld>
            <a:endParaRPr lang="en-IL"/>
          </a:p>
        </p:txBody>
      </p:sp>
    </p:spTree>
    <p:extLst>
      <p:ext uri="{BB962C8B-B14F-4D97-AF65-F5344CB8AC3E}">
        <p14:creationId xmlns:p14="http://schemas.microsoft.com/office/powerpoint/2010/main" val="4285554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ניקוי המכשירים באופן קבוע הוא חיוני לשמירה על פעילותם התקינה. יש לדעת כיצד לנקות כל מכשיר מבלי לגרום נזק.</a:t>
            </a:r>
          </a:p>
        </p:txBody>
      </p:sp>
      <p:sp>
        <p:nvSpPr>
          <p:cNvPr id="4" name="Slide Number Placeholder 3"/>
          <p:cNvSpPr>
            <a:spLocks noGrp="1"/>
          </p:cNvSpPr>
          <p:nvPr>
            <p:ph type="sldNum" sz="quarter" idx="5"/>
          </p:nvPr>
        </p:nvSpPr>
        <p:spPr/>
        <p:txBody>
          <a:bodyPr/>
          <a:lstStyle/>
          <a:p>
            <a:fld id="{BCDE5AC7-5014-4249-AF56-9C43F550189F}" type="slidenum">
              <a:rPr lang="en-IL" smtClean="0"/>
              <a:t>15</a:t>
            </a:fld>
            <a:endParaRPr lang="en-IL"/>
          </a:p>
        </p:txBody>
      </p:sp>
    </p:spTree>
    <p:extLst>
      <p:ext uri="{BB962C8B-B14F-4D97-AF65-F5344CB8AC3E}">
        <p14:creationId xmlns:p14="http://schemas.microsoft.com/office/powerpoint/2010/main" val="92238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זיהוי תקלות במכשירים בזמן יכול למנוע בעיות חמורות בעתיד. חשוב לדעת מהן הסימנים המקדימים למחלות שונות ולפעול בהתאם.</a:t>
            </a:r>
          </a:p>
        </p:txBody>
      </p:sp>
      <p:sp>
        <p:nvSpPr>
          <p:cNvPr id="4" name="Slide Number Placeholder 3"/>
          <p:cNvSpPr>
            <a:spLocks noGrp="1"/>
          </p:cNvSpPr>
          <p:nvPr>
            <p:ph type="sldNum" sz="quarter" idx="5"/>
          </p:nvPr>
        </p:nvSpPr>
        <p:spPr/>
        <p:txBody>
          <a:bodyPr/>
          <a:lstStyle/>
          <a:p>
            <a:fld id="{BCDE5AC7-5014-4249-AF56-9C43F550189F}" type="slidenum">
              <a:rPr lang="en-IL" smtClean="0"/>
              <a:t>16</a:t>
            </a:fld>
            <a:endParaRPr lang="en-IL"/>
          </a:p>
        </p:txBody>
      </p:sp>
    </p:spTree>
    <p:extLst>
      <p:ext uri="{BB962C8B-B14F-4D97-AF65-F5344CB8AC3E}">
        <p14:creationId xmlns:p14="http://schemas.microsoft.com/office/powerpoint/2010/main" val="1425397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בעידן של צריכה גבוהה, הפחתת צריכת החשמל ושימוש חוזר במכשירים ישנים הם צעדים חיוניים לחיסכון כספי וסביבתי. נסקור דרכים שונות ליישם זאת.</a:t>
            </a:r>
          </a:p>
        </p:txBody>
      </p:sp>
      <p:sp>
        <p:nvSpPr>
          <p:cNvPr id="4" name="Slide Number Placeholder 3"/>
          <p:cNvSpPr>
            <a:spLocks noGrp="1"/>
          </p:cNvSpPr>
          <p:nvPr>
            <p:ph type="sldNum" sz="quarter" idx="5"/>
          </p:nvPr>
        </p:nvSpPr>
        <p:spPr/>
        <p:txBody>
          <a:bodyPr/>
          <a:lstStyle/>
          <a:p>
            <a:fld id="{BCDE5AC7-5014-4249-AF56-9C43F550189F}" type="slidenum">
              <a:rPr lang="en-IL" smtClean="0"/>
              <a:t>18</a:t>
            </a:fld>
            <a:endParaRPr lang="en-IL"/>
          </a:p>
        </p:txBody>
      </p:sp>
    </p:spTree>
    <p:extLst>
      <p:ext uri="{BB962C8B-B14F-4D97-AF65-F5344CB8AC3E}">
        <p14:creationId xmlns:p14="http://schemas.microsoft.com/office/powerpoint/2010/main" val="3418945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ישנם כלים וטיפים רבים שיכולים לסייע בהפחתת צריכת החשמל, כולל שימוש במכשירים חסכוניים, ניהול זמני השימוש והגבלת השימוש במכשירים לא חיוניים.</a:t>
            </a:r>
          </a:p>
        </p:txBody>
      </p:sp>
      <p:sp>
        <p:nvSpPr>
          <p:cNvPr id="4" name="Slide Number Placeholder 3"/>
          <p:cNvSpPr>
            <a:spLocks noGrp="1"/>
          </p:cNvSpPr>
          <p:nvPr>
            <p:ph type="sldNum" sz="quarter" idx="5"/>
          </p:nvPr>
        </p:nvSpPr>
        <p:spPr/>
        <p:txBody>
          <a:bodyPr/>
          <a:lstStyle/>
          <a:p>
            <a:fld id="{BCDE5AC7-5014-4249-AF56-9C43F550189F}" type="slidenum">
              <a:rPr lang="en-IL" smtClean="0"/>
              <a:t>19</a:t>
            </a:fld>
            <a:endParaRPr lang="en-IL"/>
          </a:p>
        </p:txBody>
      </p:sp>
    </p:spTree>
    <p:extLst>
      <p:ext uri="{BB962C8B-B14F-4D97-AF65-F5344CB8AC3E}">
        <p14:creationId xmlns:p14="http://schemas.microsoft.com/office/powerpoint/2010/main" val="3465674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שימוש חוזר במכשירים ישנים יכול לחסוך כסף, כל עוד הם מתוחזקים כראוי. נסקור איך ניתן לנצל מכשירים ישנים בצורה חכמה.</a:t>
            </a:r>
          </a:p>
        </p:txBody>
      </p:sp>
      <p:sp>
        <p:nvSpPr>
          <p:cNvPr id="4" name="Slide Number Placeholder 3"/>
          <p:cNvSpPr>
            <a:spLocks noGrp="1"/>
          </p:cNvSpPr>
          <p:nvPr>
            <p:ph type="sldNum" sz="quarter" idx="5"/>
          </p:nvPr>
        </p:nvSpPr>
        <p:spPr/>
        <p:txBody>
          <a:bodyPr/>
          <a:lstStyle/>
          <a:p>
            <a:fld id="{BCDE5AC7-5014-4249-AF56-9C43F550189F}" type="slidenum">
              <a:rPr lang="en-IL" smtClean="0"/>
              <a:t>21</a:t>
            </a:fld>
            <a:endParaRPr lang="en-IL"/>
          </a:p>
        </p:txBody>
      </p:sp>
    </p:spTree>
    <p:extLst>
      <p:ext uri="{BB962C8B-B14F-4D97-AF65-F5344CB8AC3E}">
        <p14:creationId xmlns:p14="http://schemas.microsoft.com/office/powerpoint/2010/main" val="1792602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מיחזור הוא דרך מצוינת להקטין את ההשפעה הסביבתית שלנו. נבחן רעיונות שונים למיחזור מכשירים ומבנה מחדש של מכשירים ישנים.</a:t>
            </a:r>
          </a:p>
        </p:txBody>
      </p:sp>
      <p:sp>
        <p:nvSpPr>
          <p:cNvPr id="4" name="Slide Number Placeholder 3"/>
          <p:cNvSpPr>
            <a:spLocks noGrp="1"/>
          </p:cNvSpPr>
          <p:nvPr>
            <p:ph type="sldNum" sz="quarter" idx="5"/>
          </p:nvPr>
        </p:nvSpPr>
        <p:spPr/>
        <p:txBody>
          <a:bodyPr/>
          <a:lstStyle/>
          <a:p>
            <a:fld id="{BCDE5AC7-5014-4249-AF56-9C43F550189F}" type="slidenum">
              <a:rPr lang="en-IL" smtClean="0"/>
              <a:t>22</a:t>
            </a:fld>
            <a:endParaRPr lang="en-IL"/>
          </a:p>
        </p:txBody>
      </p:sp>
    </p:spTree>
    <p:extLst>
      <p:ext uri="{BB962C8B-B14F-4D97-AF65-F5344CB8AC3E}">
        <p14:creationId xmlns:p14="http://schemas.microsoft.com/office/powerpoint/2010/main" val="3116656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הרכב החשמלי הופך לפופולרי יותר ויותר, ויש לו יתרונות רבים על פני רכבים מסורתיים. נדון בכיצד רכב חשמלי ואגירת אנרגיה יכולים להשתלב כדי לתמוך בחיסכון אנרגטי.</a:t>
            </a:r>
          </a:p>
        </p:txBody>
      </p:sp>
      <p:sp>
        <p:nvSpPr>
          <p:cNvPr id="4" name="Slide Number Placeholder 3"/>
          <p:cNvSpPr>
            <a:spLocks noGrp="1"/>
          </p:cNvSpPr>
          <p:nvPr>
            <p:ph type="sldNum" sz="quarter" idx="5"/>
          </p:nvPr>
        </p:nvSpPr>
        <p:spPr/>
        <p:txBody>
          <a:bodyPr/>
          <a:lstStyle/>
          <a:p>
            <a:fld id="{BCDE5AC7-5014-4249-AF56-9C43F550189F}" type="slidenum">
              <a:rPr lang="en-IL" smtClean="0"/>
              <a:t>23</a:t>
            </a:fld>
            <a:endParaRPr lang="en-IL"/>
          </a:p>
        </p:txBody>
      </p:sp>
    </p:spTree>
    <p:extLst>
      <p:ext uri="{BB962C8B-B14F-4D97-AF65-F5344CB8AC3E}">
        <p14:creationId xmlns:p14="http://schemas.microsoft.com/office/powerpoint/2010/main" val="84443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המצגת תכלול מספר נושאים חשובים: הבנת דירוג האנרגיה של מכשירים, טיפים לשימוש נכון במכשירים, תחזוקה מונעת, הפחתת צריכה ושימוש חוזר, וסוגיית הרכב החשמלי ואגירת האנרגיה. כל נושא יסייע לנו להבין איך לחסוך באנרגיה ובכסף.</a:t>
            </a:r>
          </a:p>
        </p:txBody>
      </p:sp>
      <p:sp>
        <p:nvSpPr>
          <p:cNvPr id="4" name="Slide Number Placeholder 3"/>
          <p:cNvSpPr>
            <a:spLocks noGrp="1"/>
          </p:cNvSpPr>
          <p:nvPr>
            <p:ph type="sldNum" sz="quarter" idx="5"/>
          </p:nvPr>
        </p:nvSpPr>
        <p:spPr/>
        <p:txBody>
          <a:bodyPr/>
          <a:lstStyle/>
          <a:p>
            <a:fld id="{BCDE5AC7-5014-4249-AF56-9C43F550189F}" type="slidenum">
              <a:rPr lang="en-IL" smtClean="0"/>
              <a:t>2</a:t>
            </a:fld>
            <a:endParaRPr lang="en-IL"/>
          </a:p>
        </p:txBody>
      </p:sp>
    </p:spTree>
    <p:extLst>
      <p:ext uri="{BB962C8B-B14F-4D97-AF65-F5344CB8AC3E}">
        <p14:creationId xmlns:p14="http://schemas.microsoft.com/office/powerpoint/2010/main" val="250177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רכבים חשמליים מציעים יתרונות רבים, כמו חיסכון בעלויות דלק, הפחתת פליטת גזי חממה והפחתת רעש. נחקור את היתרונות הללו לעומק.</a:t>
            </a:r>
          </a:p>
        </p:txBody>
      </p:sp>
      <p:sp>
        <p:nvSpPr>
          <p:cNvPr id="4" name="Slide Number Placeholder 3"/>
          <p:cNvSpPr>
            <a:spLocks noGrp="1"/>
          </p:cNvSpPr>
          <p:nvPr>
            <p:ph type="sldNum" sz="quarter" idx="5"/>
          </p:nvPr>
        </p:nvSpPr>
        <p:spPr/>
        <p:txBody>
          <a:bodyPr/>
          <a:lstStyle/>
          <a:p>
            <a:fld id="{BCDE5AC7-5014-4249-AF56-9C43F550189F}" type="slidenum">
              <a:rPr lang="en-IL" smtClean="0"/>
              <a:t>24</a:t>
            </a:fld>
            <a:endParaRPr lang="en-IL"/>
          </a:p>
        </p:txBody>
      </p:sp>
    </p:spTree>
    <p:extLst>
      <p:ext uri="{BB962C8B-B14F-4D97-AF65-F5344CB8AC3E}">
        <p14:creationId xmlns:p14="http://schemas.microsoft.com/office/powerpoint/2010/main" val="4039666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פתרונות לאגירת אנרגיה, כמו סוללות ומערכות סולאריות, יכולים לשפר את יעילות השימוש באנרגיה בבית. נדון בדרכים להתקין ולהשתמש בפתרונות אלה.</a:t>
            </a:r>
          </a:p>
        </p:txBody>
      </p:sp>
      <p:sp>
        <p:nvSpPr>
          <p:cNvPr id="4" name="Slide Number Placeholder 3"/>
          <p:cNvSpPr>
            <a:spLocks noGrp="1"/>
          </p:cNvSpPr>
          <p:nvPr>
            <p:ph type="sldNum" sz="quarter" idx="5"/>
          </p:nvPr>
        </p:nvSpPr>
        <p:spPr/>
        <p:txBody>
          <a:bodyPr/>
          <a:lstStyle/>
          <a:p>
            <a:fld id="{BCDE5AC7-5014-4249-AF56-9C43F550189F}" type="slidenum">
              <a:rPr lang="en-IL" smtClean="0"/>
              <a:t>25</a:t>
            </a:fld>
            <a:endParaRPr lang="en-IL"/>
          </a:p>
        </p:txBody>
      </p:sp>
    </p:spTree>
    <p:extLst>
      <p:ext uri="{BB962C8B-B14F-4D97-AF65-F5344CB8AC3E}">
        <p14:creationId xmlns:p14="http://schemas.microsoft.com/office/powerpoint/2010/main" val="3995334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שילוב רכב חשמלי עם אגירת אנרגיה יכול לספק חיסכון משמעותי בעלויות האנרגיה. נבחן כיצד ניתן להשתמש ברכב החשמלי כדי להטעין את הבית ולהפחית את הצורך בחשמל מהרשת.</a:t>
            </a:r>
          </a:p>
        </p:txBody>
      </p:sp>
      <p:sp>
        <p:nvSpPr>
          <p:cNvPr id="4" name="Slide Number Placeholder 3"/>
          <p:cNvSpPr>
            <a:spLocks noGrp="1"/>
          </p:cNvSpPr>
          <p:nvPr>
            <p:ph type="sldNum" sz="quarter" idx="5"/>
          </p:nvPr>
        </p:nvSpPr>
        <p:spPr/>
        <p:txBody>
          <a:bodyPr/>
          <a:lstStyle/>
          <a:p>
            <a:fld id="{BCDE5AC7-5014-4249-AF56-9C43F550189F}" type="slidenum">
              <a:rPr lang="en-IL" smtClean="0"/>
              <a:t>26</a:t>
            </a:fld>
            <a:endParaRPr lang="en-IL"/>
          </a:p>
        </p:txBody>
      </p:sp>
    </p:spTree>
    <p:extLst>
      <p:ext uri="{BB962C8B-B14F-4D97-AF65-F5344CB8AC3E}">
        <p14:creationId xmlns:p14="http://schemas.microsoft.com/office/powerpoint/2010/main" val="674483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הבנת השפעת מכשירי החשמל על צריכת האנרגיה והחיסכון הכספי היא חיונית לצרכנות נבונה. עלינו לנקוט צעדים כדי לבחור, להשתמש ולתחזק את המכשירים שלנו בצורה נכונה. כך נוכל להשפיע על הסביבה ולחסוך כסף.</a:t>
            </a:r>
          </a:p>
        </p:txBody>
      </p:sp>
      <p:sp>
        <p:nvSpPr>
          <p:cNvPr id="4" name="Slide Number Placeholder 3"/>
          <p:cNvSpPr>
            <a:spLocks noGrp="1"/>
          </p:cNvSpPr>
          <p:nvPr>
            <p:ph type="sldNum" sz="quarter" idx="5"/>
          </p:nvPr>
        </p:nvSpPr>
        <p:spPr/>
        <p:txBody>
          <a:bodyPr/>
          <a:lstStyle/>
          <a:p>
            <a:fld id="{BCDE5AC7-5014-4249-AF56-9C43F550189F}" type="slidenum">
              <a:rPr lang="en-IL" smtClean="0"/>
              <a:t>27</a:t>
            </a:fld>
            <a:endParaRPr lang="en-IL"/>
          </a:p>
        </p:txBody>
      </p:sp>
    </p:spTree>
    <p:extLst>
      <p:ext uri="{BB962C8B-B14F-4D97-AF65-F5344CB8AC3E}">
        <p14:creationId xmlns:p14="http://schemas.microsoft.com/office/powerpoint/2010/main" val="426324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הבנת הדירוג האנרגטי של מוצרי חשמל היא המפתח לצרכנות נבונה. באמצעות דירוג זה, ניתן לבחור מכשירים שצורכים פחות אנרגיה ומפחיתים את העלויות בהוצאות הביתיות.</a:t>
            </a:r>
          </a:p>
        </p:txBody>
      </p:sp>
      <p:sp>
        <p:nvSpPr>
          <p:cNvPr id="4" name="Slide Number Placeholder 3"/>
          <p:cNvSpPr>
            <a:spLocks noGrp="1"/>
          </p:cNvSpPr>
          <p:nvPr>
            <p:ph type="sldNum" sz="quarter" idx="5"/>
          </p:nvPr>
        </p:nvSpPr>
        <p:spPr/>
        <p:txBody>
          <a:bodyPr/>
          <a:lstStyle/>
          <a:p>
            <a:fld id="{BCDE5AC7-5014-4249-AF56-9C43F550189F}" type="slidenum">
              <a:rPr lang="en-IL" smtClean="0"/>
              <a:t>3</a:t>
            </a:fld>
            <a:endParaRPr lang="en-IL"/>
          </a:p>
        </p:txBody>
      </p:sp>
    </p:spTree>
    <p:extLst>
      <p:ext uri="{BB962C8B-B14F-4D97-AF65-F5344CB8AC3E}">
        <p14:creationId xmlns:p14="http://schemas.microsoft.com/office/powerpoint/2010/main" val="857253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דירוג אנרגטי הוא מערכת שמדרגת מכשירים לפי צריכת האנרגיה שלהם. המדד נקבע על ידי הבדלים בצריכה וביצועים של כל מכשיר, כאשר המדרגה הגבוהה יותר מצביעה על חיסכון גבוה יותר.</a:t>
            </a:r>
          </a:p>
        </p:txBody>
      </p:sp>
      <p:sp>
        <p:nvSpPr>
          <p:cNvPr id="4" name="Slide Number Placeholder 3"/>
          <p:cNvSpPr>
            <a:spLocks noGrp="1"/>
          </p:cNvSpPr>
          <p:nvPr>
            <p:ph type="sldNum" sz="quarter" idx="5"/>
          </p:nvPr>
        </p:nvSpPr>
        <p:spPr/>
        <p:txBody>
          <a:bodyPr/>
          <a:lstStyle/>
          <a:p>
            <a:fld id="{BCDE5AC7-5014-4249-AF56-9C43F550189F}" type="slidenum">
              <a:rPr lang="en-IL" smtClean="0"/>
              <a:t>4</a:t>
            </a:fld>
            <a:endParaRPr lang="en-IL"/>
          </a:p>
        </p:txBody>
      </p:sp>
    </p:spTree>
    <p:extLst>
      <p:ext uri="{BB962C8B-B14F-4D97-AF65-F5344CB8AC3E}">
        <p14:creationId xmlns:p14="http://schemas.microsoft.com/office/powerpoint/2010/main" val="2756798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מדבקת האנרגיה מספקת מידע חיוני על צריכת החשמל של המכשיר. חשוב לדעת לקרוא את המדבקה, כולל נתוני צריכה שנתיים, דירוג אנרגטי, ומידע על ביצועי המכשיר.</a:t>
            </a:r>
          </a:p>
        </p:txBody>
      </p:sp>
      <p:sp>
        <p:nvSpPr>
          <p:cNvPr id="4" name="Slide Number Placeholder 3"/>
          <p:cNvSpPr>
            <a:spLocks noGrp="1"/>
          </p:cNvSpPr>
          <p:nvPr>
            <p:ph type="sldNum" sz="quarter" idx="5"/>
          </p:nvPr>
        </p:nvSpPr>
        <p:spPr/>
        <p:txBody>
          <a:bodyPr/>
          <a:lstStyle/>
          <a:p>
            <a:fld id="{BCDE5AC7-5014-4249-AF56-9C43F550189F}" type="slidenum">
              <a:rPr lang="en-IL" smtClean="0"/>
              <a:t>5</a:t>
            </a:fld>
            <a:endParaRPr lang="en-IL"/>
          </a:p>
        </p:txBody>
      </p:sp>
    </p:spTree>
    <p:extLst>
      <p:ext uri="{BB962C8B-B14F-4D97-AF65-F5344CB8AC3E}">
        <p14:creationId xmlns:p14="http://schemas.microsoft.com/office/powerpoint/2010/main" val="636068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כשהקונים מכשירי חשמל, כדאי לבחור במוצרים עם דירוג אנרגטי גבוה. זה לא רק יחסוך כסף בחשבון החשמל, אלא גם יתרום לשמירה על הסביבה על ידי הפחתת פליטת הפחמן.</a:t>
            </a:r>
          </a:p>
        </p:txBody>
      </p:sp>
      <p:sp>
        <p:nvSpPr>
          <p:cNvPr id="4" name="Slide Number Placeholder 3"/>
          <p:cNvSpPr>
            <a:spLocks noGrp="1"/>
          </p:cNvSpPr>
          <p:nvPr>
            <p:ph type="sldNum" sz="quarter" idx="5"/>
          </p:nvPr>
        </p:nvSpPr>
        <p:spPr/>
        <p:txBody>
          <a:bodyPr/>
          <a:lstStyle/>
          <a:p>
            <a:fld id="{BCDE5AC7-5014-4249-AF56-9C43F550189F}" type="slidenum">
              <a:rPr lang="en-IL" smtClean="0"/>
              <a:t>6</a:t>
            </a:fld>
            <a:endParaRPr lang="en-IL"/>
          </a:p>
        </p:txBody>
      </p:sp>
    </p:spTree>
    <p:extLst>
      <p:ext uri="{BB962C8B-B14F-4D97-AF65-F5344CB8AC3E}">
        <p14:creationId xmlns:p14="http://schemas.microsoft.com/office/powerpoint/2010/main" val="1503616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כדי להבטיח חיסכון נוסף, חשוב לדעת להשתמש במכשירים בצורה נכונה. נבחן את ההמלצות לשימוש חסכוני במכשירים שונים בבית.</a:t>
            </a:r>
          </a:p>
        </p:txBody>
      </p:sp>
      <p:sp>
        <p:nvSpPr>
          <p:cNvPr id="4" name="Slide Number Placeholder 3"/>
          <p:cNvSpPr>
            <a:spLocks noGrp="1"/>
          </p:cNvSpPr>
          <p:nvPr>
            <p:ph type="sldNum" sz="quarter" idx="5"/>
          </p:nvPr>
        </p:nvSpPr>
        <p:spPr/>
        <p:txBody>
          <a:bodyPr/>
          <a:lstStyle/>
          <a:p>
            <a:fld id="{BCDE5AC7-5014-4249-AF56-9C43F550189F}" type="slidenum">
              <a:rPr lang="en-IL" smtClean="0"/>
              <a:t>9</a:t>
            </a:fld>
            <a:endParaRPr lang="en-IL"/>
          </a:p>
        </p:txBody>
      </p:sp>
    </p:spTree>
    <p:extLst>
      <p:ext uri="{BB962C8B-B14F-4D97-AF65-F5344CB8AC3E}">
        <p14:creationId xmlns:p14="http://schemas.microsoft.com/office/powerpoint/2010/main" val="1914385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המקרר הוא אחד המכשירים שצורכים הכי הרבה חשמל בבית. טיפים כמו שמירה על טמפרטורה נכונה, מניעת עומס והקפאה נכונה יכולים לסייע לחסוך באנרגיה.</a:t>
            </a:r>
          </a:p>
        </p:txBody>
      </p:sp>
      <p:sp>
        <p:nvSpPr>
          <p:cNvPr id="4" name="Slide Number Placeholder 3"/>
          <p:cNvSpPr>
            <a:spLocks noGrp="1"/>
          </p:cNvSpPr>
          <p:nvPr>
            <p:ph type="sldNum" sz="quarter" idx="5"/>
          </p:nvPr>
        </p:nvSpPr>
        <p:spPr/>
        <p:txBody>
          <a:bodyPr/>
          <a:lstStyle/>
          <a:p>
            <a:fld id="{BCDE5AC7-5014-4249-AF56-9C43F550189F}" type="slidenum">
              <a:rPr lang="en-IL" smtClean="0"/>
              <a:t>10</a:t>
            </a:fld>
            <a:endParaRPr lang="en-IL"/>
          </a:p>
        </p:txBody>
      </p:sp>
    </p:spTree>
    <p:extLst>
      <p:ext uri="{BB962C8B-B14F-4D97-AF65-F5344CB8AC3E}">
        <p14:creationId xmlns:p14="http://schemas.microsoft.com/office/powerpoint/2010/main" val="2838980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כשתשתמשו במכונת כביסה, כדאי לבחור בתוכניות חסכוניות, להפעיל את המכונה עם כמות מלאה ולבחור במים קרים כאשר אפשר. כך תצמצמו את צריכת החשמל והמים.</a:t>
            </a:r>
          </a:p>
        </p:txBody>
      </p:sp>
      <p:sp>
        <p:nvSpPr>
          <p:cNvPr id="4" name="Slide Number Placeholder 3"/>
          <p:cNvSpPr>
            <a:spLocks noGrp="1"/>
          </p:cNvSpPr>
          <p:nvPr>
            <p:ph type="sldNum" sz="quarter" idx="5"/>
          </p:nvPr>
        </p:nvSpPr>
        <p:spPr/>
        <p:txBody>
          <a:bodyPr/>
          <a:lstStyle/>
          <a:p>
            <a:fld id="{BCDE5AC7-5014-4249-AF56-9C43F550189F}" type="slidenum">
              <a:rPr lang="en-IL" smtClean="0"/>
              <a:t>11</a:t>
            </a:fld>
            <a:endParaRPr lang="en-IL"/>
          </a:p>
        </p:txBody>
      </p:sp>
    </p:spTree>
    <p:extLst>
      <p:ext uri="{BB962C8B-B14F-4D97-AF65-F5344CB8AC3E}">
        <p14:creationId xmlns:p14="http://schemas.microsoft.com/office/powerpoint/2010/main" val="1940423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4/22/2025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0540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4/22/2025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3907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4/22/2025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0731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4/22/2025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94805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4/22/2025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6835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4/22/2025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2939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4/22/2025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7835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4/22/2025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0472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4/22/2025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9726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4/22/2025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8280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4/22/2025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5276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4/22/2025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124912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us02web.zoom.us/rec/share/euId7bOMdaz0I0H68cSZF64C1UoZVPMTiDfm-fdnzPO7wjP2KfC5Q1f-UQN_rIUA.qnKTyVoP0sZXtA5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kids.gov.il/energynew/18216/1"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bdikot-hashmal.com/%D7%93%D7%99%D7%A8%D7%95%D7%92-%D7%90%D7%A0%D7%A8%D7%92%D7%98%D7%99-%D7%A9%D7%9C-%D7%9E%D7%9B%D7%A9%D7%99%D7%A8%D7%99-%D7%97%D7%A9%D7%9E%D7%9C-%D7%94%D7%9E%D7%A4%D7%AA%D7%97-%D7%9C%D7%97/" TargetMode="External"/><Relationship Id="rId2" Type="http://schemas.openxmlformats.org/officeDocument/2006/relationships/hyperlink" Target="https://www.netoneto.co.il/page/%D7%93%D7%99%D7%A8%D7%95%D7%92-%D7%90%D7%A0%D7%A8%D7%92%D7%98%D7%99?srsltid=AfmBOorqHg6ZIbLjD9LkLDzPlPMhNLYj7MI-EpuTqr33QrCbiT_mzRSK" TargetMode="Externa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infospot.co.il/n/most_efficient_in_electricity_consumption"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E2FDB-8467-5556-ABA6-D5D895362732}"/>
              </a:ext>
            </a:extLst>
          </p:cNvPr>
          <p:cNvSpPr>
            <a:spLocks noGrp="1"/>
          </p:cNvSpPr>
          <p:nvPr>
            <p:ph type="ctrTitle"/>
          </p:nvPr>
        </p:nvSpPr>
        <p:spPr>
          <a:xfrm>
            <a:off x="7168896" y="1129554"/>
            <a:ext cx="4361688" cy="3475236"/>
          </a:xfrm>
        </p:spPr>
        <p:txBody>
          <a:bodyPr>
            <a:normAutofit/>
          </a:bodyPr>
          <a:lstStyle/>
          <a:p>
            <a:pPr algn="r" rtl="1"/>
            <a:r>
              <a:rPr lang="en-IL" sz="5400" dirty="0" err="1"/>
              <a:t>מכשירי</a:t>
            </a:r>
            <a:r>
              <a:rPr lang="en-IL" sz="5400" dirty="0"/>
              <a:t> חשמל </a:t>
            </a:r>
            <a:r>
              <a:rPr lang="en-IL" sz="5400" dirty="0" err="1"/>
              <a:t>ביתיים</a:t>
            </a:r>
            <a:r>
              <a:rPr lang="en-IL" sz="5400" dirty="0"/>
              <a:t> – </a:t>
            </a:r>
            <a:r>
              <a:rPr lang="en-IL" sz="5400" dirty="0" err="1"/>
              <a:t>צרכנות</a:t>
            </a:r>
            <a:r>
              <a:rPr lang="en-IL" sz="5400" dirty="0"/>
              <a:t> </a:t>
            </a:r>
            <a:r>
              <a:rPr lang="en-IL" sz="5400" dirty="0" err="1"/>
              <a:t>נבונה</a:t>
            </a:r>
            <a:r>
              <a:rPr lang="en-IL" sz="5400" dirty="0"/>
              <a:t> </a:t>
            </a:r>
            <a:r>
              <a:rPr lang="en-IL" sz="5400" dirty="0" err="1"/>
              <a:t>וחסכון</a:t>
            </a:r>
            <a:endParaRPr lang="en-IL" sz="5400" dirty="0"/>
          </a:p>
        </p:txBody>
      </p:sp>
      <p:sp>
        <p:nvSpPr>
          <p:cNvPr id="3" name="Subtitle 2">
            <a:extLst>
              <a:ext uri="{FF2B5EF4-FFF2-40B4-BE49-F238E27FC236}">
                <a16:creationId xmlns:a16="http://schemas.microsoft.com/office/drawing/2014/main" id="{9E2E54BB-9966-68B9-202D-394845BF434D}"/>
              </a:ext>
            </a:extLst>
          </p:cNvPr>
          <p:cNvSpPr>
            <a:spLocks noGrp="1"/>
          </p:cNvSpPr>
          <p:nvPr>
            <p:ph type="subTitle" idx="1"/>
          </p:nvPr>
        </p:nvSpPr>
        <p:spPr>
          <a:xfrm>
            <a:off x="7168896" y="4731337"/>
            <a:ext cx="4206240" cy="1184584"/>
          </a:xfrm>
        </p:spPr>
        <p:txBody>
          <a:bodyPr>
            <a:normAutofit/>
          </a:bodyPr>
          <a:lstStyle/>
          <a:p>
            <a:pPr algn="l"/>
            <a:r>
              <a:rPr lang="en-IL"/>
              <a:t>בחירה חכמה ומועילה של מכשירים חסכוניים</a:t>
            </a:r>
          </a:p>
        </p:txBody>
      </p:sp>
      <p:pic>
        <p:nvPicPr>
          <p:cNvPr id="4" name="Picture 3" descr="מתכת, חפץ יחיד, אספרסו, קפה,">
            <a:extLst>
              <a:ext uri="{FF2B5EF4-FFF2-40B4-BE49-F238E27FC236}">
                <a16:creationId xmlns:a16="http://schemas.microsoft.com/office/drawing/2014/main" id="{8709D8BB-B5E7-4A07-9322-1095B3810EA6}"/>
              </a:ext>
            </a:extLst>
          </p:cNvPr>
          <p:cNvPicPr>
            <a:picLocks noChangeAspect="1"/>
          </p:cNvPicPr>
          <p:nvPr/>
        </p:nvPicPr>
        <p:blipFill>
          <a:blip r:embed="rId3"/>
          <a:srcRect l="25301" r="8780" b="-1"/>
          <a:stretch/>
        </p:blipFill>
        <p:spPr>
          <a:xfrm>
            <a:off x="20" y="1"/>
            <a:ext cx="6575591" cy="6858000"/>
          </a:xfrm>
          <a:prstGeom prst="rect">
            <a:avLst/>
          </a:prstGeom>
        </p:spPr>
      </p:pic>
      <p:sp>
        <p:nvSpPr>
          <p:cNvPr id="5" name="Sun 4">
            <a:extLst>
              <a:ext uri="{FF2B5EF4-FFF2-40B4-BE49-F238E27FC236}">
                <a16:creationId xmlns:a16="http://schemas.microsoft.com/office/drawing/2014/main" id="{1B74792D-959A-6948-91C4-502A5B81211D}"/>
              </a:ext>
            </a:extLst>
          </p:cNvPr>
          <p:cNvSpPr/>
          <p:nvPr/>
        </p:nvSpPr>
        <p:spPr>
          <a:xfrm>
            <a:off x="7772400" y="5915921"/>
            <a:ext cx="1790700" cy="942079"/>
          </a:xfrm>
          <a:prstGeom prst="su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61452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8B9CE5-6801-19DC-F782-1ED774C0DC8F}"/>
              </a:ext>
            </a:extLst>
          </p:cNvPr>
          <p:cNvSpPr>
            <a:spLocks noGrp="1"/>
          </p:cNvSpPr>
          <p:nvPr>
            <p:ph type="title"/>
          </p:nvPr>
        </p:nvSpPr>
        <p:spPr>
          <a:xfrm>
            <a:off x="6275812" y="-600882"/>
            <a:ext cx="5916168" cy="1527048"/>
          </a:xfrm>
        </p:spPr>
        <p:txBody>
          <a:bodyPr vert="horz" lIns="91440" tIns="45720" rIns="91440" bIns="45720" rtlCol="0" anchor="b">
            <a:normAutofit/>
          </a:bodyPr>
          <a:lstStyle/>
          <a:p>
            <a:r>
              <a:rPr lang="en-US" b="1" kern="1200" dirty="0" err="1">
                <a:solidFill>
                  <a:schemeClr val="tx1"/>
                </a:solidFill>
                <a:latin typeface="+mj-lt"/>
                <a:ea typeface="+mj-ea"/>
                <a:cs typeface="+mj-cs"/>
              </a:rPr>
              <a:t>טיפים</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לשימוש</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חסכוני</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במקרר</a:t>
            </a:r>
            <a:endParaRPr lang="en-US" b="1" kern="1200" dirty="0">
              <a:solidFill>
                <a:schemeClr val="tx1"/>
              </a:solidFill>
              <a:latin typeface="+mj-lt"/>
              <a:ea typeface="+mj-ea"/>
              <a:cs typeface="+mj-cs"/>
            </a:endParaRPr>
          </a:p>
        </p:txBody>
      </p:sp>
      <p:pic>
        <p:nvPicPr>
          <p:cNvPr id="5" name="Content Placeholder 4" descr="ירקות טריים לאחסון במקרר בקופסת פלסטיק">
            <a:extLst>
              <a:ext uri="{FF2B5EF4-FFF2-40B4-BE49-F238E27FC236}">
                <a16:creationId xmlns:a16="http://schemas.microsoft.com/office/drawing/2014/main" id="{B49BC1F0-3C1A-4E11-977A-B050AE955FE8}"/>
              </a:ext>
            </a:extLst>
          </p:cNvPr>
          <p:cNvPicPr>
            <a:picLocks noGrp="1" noChangeAspect="1"/>
          </p:cNvPicPr>
          <p:nvPr>
            <p:ph sz="half" idx="1"/>
          </p:nvPr>
        </p:nvPicPr>
        <p:blipFill>
          <a:blip r:embed="rId3"/>
          <a:srcRect l="34641" r="17566" b="-1"/>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5983944E-18EC-4B3C-3720-D2DBB56F34A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59037" y="1852332"/>
            <a:ext cx="5916168" cy="4095078"/>
          </a:xfrm>
        </p:spPr>
        <p:txBody>
          <a:bodyPr>
            <a:noAutofit/>
          </a:bodyPr>
          <a:lstStyle/>
          <a:p>
            <a:pPr marL="0" indent="0" algn="r" rtl="1">
              <a:spcBef>
                <a:spcPts val="2500"/>
              </a:spcBef>
              <a:buNone/>
            </a:pPr>
            <a:r>
              <a:rPr lang="he-IL" sz="2400" b="1" dirty="0"/>
              <a:t>שמירה על טמפרטורה נכונה</a:t>
            </a:r>
          </a:p>
          <a:p>
            <a:pPr marL="0" lvl="1" indent="0" algn="r" rtl="1">
              <a:buNone/>
            </a:pPr>
            <a:r>
              <a:rPr lang="he-IL" sz="2400" dirty="0"/>
              <a:t>שמירה על הטמפרטורה האידיאלית במקרר יכולה להפחית את צריכת החשמל ולשמור על מזון טרי.</a:t>
            </a:r>
          </a:p>
          <a:p>
            <a:pPr marL="0" indent="0" algn="r" rtl="1">
              <a:spcBef>
                <a:spcPts val="2500"/>
              </a:spcBef>
              <a:buNone/>
            </a:pPr>
            <a:r>
              <a:rPr lang="he-IL" sz="2400" b="1" dirty="0"/>
              <a:t>מניעת עומס</a:t>
            </a:r>
          </a:p>
          <a:p>
            <a:pPr marL="0" lvl="1" indent="0" algn="r" rtl="1">
              <a:buNone/>
            </a:pPr>
            <a:r>
              <a:rPr lang="he-IL" sz="2400" dirty="0"/>
              <a:t>מילוי המקרר בצורה נכונה והימנעות מעומס יתר יכולים לשפר את זרימת האוויר ולחסוך באנרגיה.</a:t>
            </a:r>
          </a:p>
          <a:p>
            <a:pPr marL="0" indent="0" algn="r" rtl="1">
              <a:spcBef>
                <a:spcPts val="2500"/>
              </a:spcBef>
              <a:buNone/>
            </a:pPr>
            <a:r>
              <a:rPr lang="he-IL" sz="2400" b="1" dirty="0"/>
              <a:t>הקפאה נכונה</a:t>
            </a:r>
          </a:p>
          <a:p>
            <a:pPr marL="0" lvl="1" indent="0" algn="r" rtl="1">
              <a:buNone/>
            </a:pPr>
            <a:r>
              <a:rPr lang="he-IL" sz="2400" dirty="0"/>
              <a:t>הקפאה נכונה של מזון משקפת על אנרגיה שנשמרת ושומרת על איכות המזון לאורך זמן.</a:t>
            </a:r>
            <a:endParaRPr lang="en-IL" sz="2400" dirty="0"/>
          </a:p>
        </p:txBody>
      </p:sp>
    </p:spTree>
    <p:extLst>
      <p:ext uri="{BB962C8B-B14F-4D97-AF65-F5344CB8AC3E}">
        <p14:creationId xmlns:p14="http://schemas.microsoft.com/office/powerpoint/2010/main" val="253948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C600C3D4-FA31-47D9-0D6C-55276655660A}"/>
              </a:ext>
            </a:extLst>
          </p:cNvPr>
          <p:cNvSpPr>
            <a:spLocks noGrp="1"/>
          </p:cNvSpPr>
          <p:nvPr>
            <p:ph type="title"/>
          </p:nvPr>
        </p:nvSpPr>
        <p:spPr>
          <a:xfrm>
            <a:off x="8548758" y="-478971"/>
            <a:ext cx="3212502" cy="1942773"/>
          </a:xfrm>
        </p:spPr>
        <p:txBody>
          <a:bodyPr vert="horz" lIns="91440" tIns="45720" rIns="91440" bIns="45720" rtlCol="0" anchor="b">
            <a:normAutofit/>
          </a:bodyPr>
          <a:lstStyle/>
          <a:p>
            <a:pPr algn="r" rtl="1"/>
            <a:r>
              <a:rPr lang="en-US" b="1" kern="1200" dirty="0" err="1">
                <a:solidFill>
                  <a:schemeClr val="tx1"/>
                </a:solidFill>
                <a:latin typeface="+mj-lt"/>
                <a:ea typeface="+mj-ea"/>
                <a:cs typeface="+mj-cs"/>
              </a:rPr>
              <a:t>שימוש</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יעיל</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במכונת</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כביסה</a:t>
            </a:r>
            <a:endParaRPr lang="en-US" b="1" kern="1200" dirty="0">
              <a:solidFill>
                <a:schemeClr val="tx1"/>
              </a:solidFill>
              <a:latin typeface="+mj-lt"/>
              <a:ea typeface="+mj-ea"/>
              <a:cs typeface="+mj-cs"/>
            </a:endParaRPr>
          </a:p>
        </p:txBody>
      </p:sp>
      <p:pic>
        <p:nvPicPr>
          <p:cNvPr id="5" name="Content Placeholder 4" descr="חוגות על דוד ביתי">
            <a:extLst>
              <a:ext uri="{FF2B5EF4-FFF2-40B4-BE49-F238E27FC236}">
                <a16:creationId xmlns:a16="http://schemas.microsoft.com/office/drawing/2014/main" id="{8FDCAB5A-6962-4F98-96BE-B6980BFE0830}"/>
              </a:ext>
            </a:extLst>
          </p:cNvPr>
          <p:cNvPicPr>
            <a:picLocks noGrp="1" noChangeAspect="1"/>
          </p:cNvPicPr>
          <p:nvPr>
            <p:ph sz="half" idx="1"/>
          </p:nvPr>
        </p:nvPicPr>
        <p:blipFill>
          <a:blip r:embed="rId3"/>
          <a:srcRect r="25109"/>
          <a:stretch/>
        </p:blipFill>
        <p:spPr>
          <a:xfrm>
            <a:off x="20" y="10"/>
            <a:ext cx="7723393" cy="6857990"/>
          </a:xfrm>
          <a:prstGeom prst="rect">
            <a:avLst/>
          </a:prstGeom>
        </p:spPr>
      </p:pic>
      <p:sp>
        <p:nvSpPr>
          <p:cNvPr id="4" name="Content Placeholder 3">
            <a:extLst>
              <a:ext uri="{FF2B5EF4-FFF2-40B4-BE49-F238E27FC236}">
                <a16:creationId xmlns:a16="http://schemas.microsoft.com/office/drawing/2014/main" id="{D8EC0561-BAE7-41E2-E998-5A62E82C17D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23413" y="1463802"/>
            <a:ext cx="4316185" cy="2767366"/>
          </a:xfrm>
        </p:spPr>
        <p:txBody>
          <a:bodyPr>
            <a:noAutofit/>
          </a:bodyPr>
          <a:lstStyle/>
          <a:p>
            <a:pPr marL="0" indent="0" algn="r" rtl="1">
              <a:lnSpc>
                <a:spcPct val="110000"/>
              </a:lnSpc>
              <a:spcBef>
                <a:spcPts val="2500"/>
              </a:spcBef>
              <a:buNone/>
            </a:pPr>
            <a:r>
              <a:rPr lang="he-IL" b="1" dirty="0"/>
              <a:t>תוכניות חסכוניות</a:t>
            </a:r>
          </a:p>
          <a:p>
            <a:pPr marL="0" lvl="1" indent="0" algn="r" rtl="1">
              <a:lnSpc>
                <a:spcPct val="110000"/>
              </a:lnSpc>
              <a:buNone/>
            </a:pPr>
            <a:r>
              <a:rPr lang="he-IL" sz="2000" dirty="0"/>
              <a:t>בחירת תוכניות חסכוניות במכונת הכביסה יכולה להפחית משמעותית את צריכת החשמל והמים. זה חשוב לשמירה על הסביבה.</a:t>
            </a:r>
          </a:p>
          <a:p>
            <a:pPr marL="0" indent="0" algn="r" rtl="1">
              <a:lnSpc>
                <a:spcPct val="110000"/>
              </a:lnSpc>
              <a:spcBef>
                <a:spcPts val="2500"/>
              </a:spcBef>
              <a:buNone/>
            </a:pPr>
            <a:r>
              <a:rPr lang="he-IL" b="1" dirty="0"/>
              <a:t>הפעלה עם כמות מלאה</a:t>
            </a:r>
          </a:p>
          <a:p>
            <a:pPr marL="0" lvl="1" indent="0" algn="r" rtl="1">
              <a:lnSpc>
                <a:spcPct val="110000"/>
              </a:lnSpc>
              <a:buNone/>
            </a:pPr>
            <a:r>
              <a:rPr lang="he-IL" sz="2000" dirty="0"/>
              <a:t>הפעלת מכונת הכביסה עם כמות מלאה היא דרך מצוינת לחסוך מים וחשמל. מכונה ריקה לא מנצלת את המשאבים כראוי.</a:t>
            </a:r>
          </a:p>
          <a:p>
            <a:pPr marL="0" indent="0" algn="r" rtl="1">
              <a:lnSpc>
                <a:spcPct val="110000"/>
              </a:lnSpc>
              <a:spcBef>
                <a:spcPts val="2500"/>
              </a:spcBef>
              <a:buNone/>
            </a:pPr>
            <a:r>
              <a:rPr lang="he-IL" b="1" dirty="0"/>
              <a:t>שימוש במים קרים</a:t>
            </a:r>
          </a:p>
          <a:p>
            <a:pPr marL="0" lvl="1" indent="0" algn="r" rtl="1">
              <a:lnSpc>
                <a:spcPct val="110000"/>
              </a:lnSpc>
              <a:buNone/>
            </a:pPr>
            <a:r>
              <a:rPr lang="he-IL" sz="2000" dirty="0"/>
              <a:t>בחירת מים קרים לשטיפה יכולה לחסוך באנרגיה ולשמור על הבגדים לאורך זמן. זהו צעד פשוט וחסכוני.</a:t>
            </a:r>
            <a:endParaRPr lang="en-IL" sz="2000" dirty="0"/>
          </a:p>
        </p:txBody>
      </p:sp>
    </p:spTree>
    <p:extLst>
      <p:ext uri="{BB962C8B-B14F-4D97-AF65-F5344CB8AC3E}">
        <p14:creationId xmlns:p14="http://schemas.microsoft.com/office/powerpoint/2010/main" val="1615154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73B276-78F7-2CFA-D20A-7333A3D09A90}"/>
              </a:ext>
            </a:extLst>
          </p:cNvPr>
          <p:cNvSpPr>
            <a:spLocks noGrp="1"/>
          </p:cNvSpPr>
          <p:nvPr>
            <p:ph type="title"/>
          </p:nvPr>
        </p:nvSpPr>
        <p:spPr>
          <a:xfrm>
            <a:off x="6093555" y="-145587"/>
            <a:ext cx="5916168" cy="1527048"/>
          </a:xfrm>
        </p:spPr>
        <p:txBody>
          <a:bodyPr vert="horz" lIns="91440" tIns="45720" rIns="91440" bIns="45720" rtlCol="0" anchor="b">
            <a:normAutofit/>
          </a:bodyPr>
          <a:lstStyle/>
          <a:p>
            <a:pPr algn="r" rtl="1"/>
            <a:r>
              <a:rPr lang="en-US" b="1" kern="1200" dirty="0" err="1">
                <a:solidFill>
                  <a:schemeClr val="tx1"/>
                </a:solidFill>
                <a:latin typeface="+mj-lt"/>
                <a:ea typeface="+mj-ea"/>
                <a:cs typeface="+mj-cs"/>
              </a:rPr>
              <a:t>הפעלת</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תנור</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וציוד</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מטבח</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בצורה</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חסכונית</a:t>
            </a:r>
            <a:endParaRPr lang="en-US" b="1" kern="1200" dirty="0">
              <a:solidFill>
                <a:schemeClr val="tx1"/>
              </a:solidFill>
              <a:latin typeface="+mj-lt"/>
              <a:ea typeface="+mj-ea"/>
              <a:cs typeface="+mj-cs"/>
            </a:endParaRPr>
          </a:p>
        </p:txBody>
      </p:sp>
      <p:pic>
        <p:nvPicPr>
          <p:cNvPr id="5" name="Content Placeholder 4" descr="תמונת תקריב צבעונית המתארת אוסף של כלים נקיים וסכו&quot;ם המתנקזים על קרש הייבוש במטבח ביתי בבית. תמונת מיקוד סלקטיבית עם מקום לשטח העתקה.">
            <a:extLst>
              <a:ext uri="{FF2B5EF4-FFF2-40B4-BE49-F238E27FC236}">
                <a16:creationId xmlns:a16="http://schemas.microsoft.com/office/drawing/2014/main" id="{983D39CB-4335-4D21-9B41-66E95B6CBA58}"/>
              </a:ext>
            </a:extLst>
          </p:cNvPr>
          <p:cNvPicPr>
            <a:picLocks noGrp="1" noChangeAspect="1"/>
          </p:cNvPicPr>
          <p:nvPr>
            <p:ph sz="half" idx="1"/>
          </p:nvPr>
        </p:nvPicPr>
        <p:blipFill>
          <a:blip r:embed="rId3"/>
          <a:srcRect l="15493" r="36714" b="-1"/>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AB3D39B-E179-80BA-5891-54BF76C1986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19750" y="1527048"/>
            <a:ext cx="6417246" cy="4095078"/>
          </a:xfrm>
        </p:spPr>
        <p:txBody>
          <a:bodyPr>
            <a:noAutofit/>
          </a:bodyPr>
          <a:lstStyle/>
          <a:p>
            <a:pPr marL="0" indent="0" algn="r" rtl="1">
              <a:spcBef>
                <a:spcPts val="2500"/>
              </a:spcBef>
              <a:buNone/>
            </a:pPr>
            <a:r>
              <a:rPr lang="he-IL" sz="2400" b="1" dirty="0"/>
              <a:t>שימוש בכיסוי לתנור</a:t>
            </a:r>
          </a:p>
          <a:p>
            <a:pPr marL="0" lvl="1" indent="0" algn="r" rtl="1">
              <a:buNone/>
            </a:pPr>
            <a:r>
              <a:rPr lang="he-IL" sz="2400" dirty="0"/>
              <a:t>כיסוי התנור בזמן הבישול מסייע לשמור על חום ומפחית בזבוז אנרגיה, תוך שיפור תוצאות הבישול.</a:t>
            </a:r>
          </a:p>
          <a:p>
            <a:pPr marL="0" indent="0" algn="r" rtl="1">
              <a:spcBef>
                <a:spcPts val="2500"/>
              </a:spcBef>
              <a:buNone/>
            </a:pPr>
            <a:r>
              <a:rPr lang="he-IL" sz="2400" b="1" dirty="0"/>
              <a:t>בחירת כלים מתאימים</a:t>
            </a:r>
          </a:p>
          <a:p>
            <a:pPr marL="0" lvl="1" indent="0" algn="r" rtl="1">
              <a:buNone/>
            </a:pPr>
            <a:r>
              <a:rPr lang="he-IL" sz="2400" dirty="0"/>
              <a:t>בחירת הכלים הנכונים לבישול יכולה לשפר את יעילות האנרגיה ולמנוע בזבוז משאבים במהלך הבישול.</a:t>
            </a:r>
          </a:p>
          <a:p>
            <a:pPr marL="0" indent="0" algn="r" rtl="1">
              <a:spcBef>
                <a:spcPts val="2500"/>
              </a:spcBef>
              <a:buNone/>
            </a:pPr>
            <a:r>
              <a:rPr lang="he-IL" sz="2400" b="1" dirty="0"/>
              <a:t>שימוש במספר מכשירים</a:t>
            </a:r>
          </a:p>
          <a:p>
            <a:pPr marL="0" lvl="1" indent="0" algn="r" rtl="1">
              <a:buNone/>
            </a:pPr>
            <a:r>
              <a:rPr lang="he-IL" sz="2400" dirty="0"/>
              <a:t>הפעלת מספר מכשירים בו זמנית יכולה לשפר את היעילות ולאפשר ניצול טוב יותר של האנרגיה הזמינה.</a:t>
            </a:r>
            <a:endParaRPr lang="en-IL" sz="2400" dirty="0"/>
          </a:p>
        </p:txBody>
      </p:sp>
    </p:spTree>
    <p:extLst>
      <p:ext uri="{BB962C8B-B14F-4D97-AF65-F5344CB8AC3E}">
        <p14:creationId xmlns:p14="http://schemas.microsoft.com/office/powerpoint/2010/main" val="2411040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4062A5FD-636D-FE2E-BF5A-DB906D494711}"/>
              </a:ext>
            </a:extLst>
          </p:cNvPr>
          <p:cNvSpPr>
            <a:spLocks noGrp="1"/>
          </p:cNvSpPr>
          <p:nvPr>
            <p:ph type="ctrTitle"/>
          </p:nvPr>
        </p:nvSpPr>
        <p:spPr>
          <a:xfrm>
            <a:off x="933450" y="1814321"/>
            <a:ext cx="11258549" cy="4560920"/>
          </a:xfrm>
        </p:spPr>
        <p:txBody>
          <a:bodyPr anchor="b">
            <a:normAutofit/>
          </a:bodyPr>
          <a:lstStyle/>
          <a:p>
            <a:pPr algn="r" rtl="1"/>
            <a:r>
              <a:rPr lang="en-IL" sz="7400" dirty="0" err="1"/>
              <a:t>תחזוקה</a:t>
            </a:r>
            <a:r>
              <a:rPr lang="en-IL" sz="7400" dirty="0"/>
              <a:t> </a:t>
            </a:r>
            <a:r>
              <a:rPr lang="en-IL" sz="7400" dirty="0" err="1"/>
              <a:t>מונעת</a:t>
            </a:r>
            <a:r>
              <a:rPr lang="en-IL" sz="7400" dirty="0"/>
              <a:t> </a:t>
            </a:r>
            <a:r>
              <a:rPr lang="en-IL" sz="7400" dirty="0" err="1"/>
              <a:t>וטיפים</a:t>
            </a:r>
            <a:r>
              <a:rPr lang="en-IL" sz="7400" dirty="0"/>
              <a:t> </a:t>
            </a:r>
            <a:r>
              <a:rPr lang="en-IL" sz="7400" dirty="0" err="1"/>
              <a:t>להארכת</a:t>
            </a:r>
            <a:r>
              <a:rPr lang="en-IL" sz="7400" dirty="0"/>
              <a:t> </a:t>
            </a:r>
            <a:r>
              <a:rPr lang="en-IL" sz="7400" dirty="0" err="1"/>
              <a:t>חיי</a:t>
            </a:r>
            <a:r>
              <a:rPr lang="en-IL" sz="7400" dirty="0"/>
              <a:t> </a:t>
            </a:r>
            <a:r>
              <a:rPr lang="en-IL" sz="7400" dirty="0" err="1"/>
              <a:t>המוצרים</a:t>
            </a:r>
            <a:endParaRPr lang="en-IL" sz="7400" dirty="0"/>
          </a:p>
        </p:txBody>
      </p:sp>
    </p:spTree>
    <p:extLst>
      <p:ext uri="{BB962C8B-B14F-4D97-AF65-F5344CB8AC3E}">
        <p14:creationId xmlns:p14="http://schemas.microsoft.com/office/powerpoint/2010/main" val="3733058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7B0696FC-6AF4-F7D2-CDA8-4E859AE806D6}"/>
              </a:ext>
            </a:extLst>
          </p:cNvPr>
          <p:cNvSpPr>
            <a:spLocks noGrp="1"/>
          </p:cNvSpPr>
          <p:nvPr>
            <p:ph type="title"/>
          </p:nvPr>
        </p:nvSpPr>
        <p:spPr>
          <a:xfrm>
            <a:off x="614679" y="548641"/>
            <a:ext cx="4779572" cy="1298448"/>
          </a:xfrm>
        </p:spPr>
        <p:txBody>
          <a:bodyPr vert="horz" lIns="91440" tIns="45720" rIns="91440" bIns="45720" rtlCol="0" anchor="t">
            <a:normAutofit/>
          </a:bodyPr>
          <a:lstStyle/>
          <a:p>
            <a:pPr algn="r" rtl="1"/>
            <a:r>
              <a:rPr lang="en-US" b="1" kern="1200" dirty="0" err="1">
                <a:solidFill>
                  <a:schemeClr val="tx1"/>
                </a:solidFill>
                <a:latin typeface="+mj-lt"/>
                <a:ea typeface="+mj-ea"/>
                <a:cs typeface="+mj-cs"/>
              </a:rPr>
              <a:t>תחזוקה</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תקופתית</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למכשירי</a:t>
            </a:r>
            <a:r>
              <a:rPr lang="en-US" b="1" kern="1200" dirty="0">
                <a:solidFill>
                  <a:schemeClr val="tx1"/>
                </a:solidFill>
                <a:latin typeface="+mj-lt"/>
                <a:ea typeface="+mj-ea"/>
                <a:cs typeface="+mj-cs"/>
              </a:rPr>
              <a:t> חשמל</a:t>
            </a:r>
          </a:p>
        </p:txBody>
      </p:sp>
      <p:pic>
        <p:nvPicPr>
          <p:cNvPr id="5" name="Content Placeholder 4" descr="סט מכשירי חשמל ביתיים מנירוסטה על רקע לבן">
            <a:extLst>
              <a:ext uri="{FF2B5EF4-FFF2-40B4-BE49-F238E27FC236}">
                <a16:creationId xmlns:a16="http://schemas.microsoft.com/office/drawing/2014/main" id="{0519D7CD-CB91-4293-934E-6B56BA4CFAF8}"/>
              </a:ext>
            </a:extLst>
          </p:cNvPr>
          <p:cNvPicPr>
            <a:picLocks noGrp="1" noChangeAspect="1"/>
          </p:cNvPicPr>
          <p:nvPr>
            <p:ph sz="half" idx="1"/>
          </p:nvPr>
        </p:nvPicPr>
        <p:blipFill>
          <a:blip r:embed="rId3"/>
          <a:srcRect l="15346" r="26885"/>
          <a:stretch/>
        </p:blipFill>
        <p:spPr>
          <a:xfrm>
            <a:off x="731521" y="2011679"/>
            <a:ext cx="4684352" cy="4297680"/>
          </a:xfrm>
          <a:prstGeom prst="rect">
            <a:avLst/>
          </a:prstGeom>
        </p:spPr>
      </p:pic>
      <p:sp>
        <p:nvSpPr>
          <p:cNvPr id="4" name="Content Placeholder 3">
            <a:extLst>
              <a:ext uri="{FF2B5EF4-FFF2-40B4-BE49-F238E27FC236}">
                <a16:creationId xmlns:a16="http://schemas.microsoft.com/office/drawing/2014/main" id="{ADBD726E-4507-AF9C-35AF-04ECBD63018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15873" y="548638"/>
            <a:ext cx="6161448" cy="5760721"/>
          </a:xfrm>
        </p:spPr>
        <p:txBody>
          <a:bodyPr>
            <a:noAutofit/>
          </a:bodyPr>
          <a:lstStyle/>
          <a:p>
            <a:pPr marL="0" indent="0" algn="r" rtl="1">
              <a:spcBef>
                <a:spcPts val="2500"/>
              </a:spcBef>
              <a:buNone/>
            </a:pPr>
            <a:r>
              <a:rPr lang="he-IL" b="1" dirty="0"/>
              <a:t>יעילות המכשירים</a:t>
            </a:r>
          </a:p>
          <a:p>
            <a:pPr marL="0" lvl="1" indent="0" algn="r" rtl="1">
              <a:buNone/>
            </a:pPr>
            <a:r>
              <a:rPr lang="he-IL" sz="2000" dirty="0"/>
              <a:t>תחזוקה תקופתית חיונית לשמירה על יעילות המכשירים החשמליים ולמניעת תקלות עתידיות.</a:t>
            </a:r>
          </a:p>
          <a:p>
            <a:pPr marL="0" indent="0" algn="r" rtl="1">
              <a:spcBef>
                <a:spcPts val="2500"/>
              </a:spcBef>
              <a:buNone/>
            </a:pPr>
            <a:r>
              <a:rPr lang="he-IL" b="1" dirty="0"/>
              <a:t>ניקוי מסננים</a:t>
            </a:r>
          </a:p>
          <a:p>
            <a:pPr marL="0" lvl="1" indent="0" algn="r" rtl="1">
              <a:buNone/>
            </a:pPr>
            <a:r>
              <a:rPr lang="he-IL" sz="2000" dirty="0"/>
              <a:t>ניקוי מסננים הוא חלק חשוב בתהליך התחזוקה, המסייע לשפר את ביצועי המכשירים.</a:t>
            </a:r>
          </a:p>
          <a:p>
            <a:pPr marL="0" indent="0" algn="r" rtl="1">
              <a:spcBef>
                <a:spcPts val="2500"/>
              </a:spcBef>
              <a:buNone/>
            </a:pPr>
            <a:r>
              <a:rPr lang="he-IL" b="1" dirty="0"/>
              <a:t>בדיקות תקופתיות</a:t>
            </a:r>
          </a:p>
          <a:p>
            <a:pPr marL="0" lvl="1" indent="0" algn="r" rtl="1">
              <a:buNone/>
            </a:pPr>
            <a:r>
              <a:rPr lang="he-IL" sz="2000" dirty="0"/>
              <a:t>בדיקות תקופתיות של מכשירים מאפשרות לזהות בעיות פוטנציאליות לפני שהן הופכות לבעיות רציניות.</a:t>
            </a:r>
          </a:p>
          <a:p>
            <a:pPr marL="0" indent="0" algn="r" rtl="1">
              <a:spcBef>
                <a:spcPts val="2500"/>
              </a:spcBef>
              <a:buNone/>
            </a:pPr>
            <a:r>
              <a:rPr lang="he-IL" b="1" dirty="0"/>
              <a:t>החלפת רכיבים</a:t>
            </a:r>
          </a:p>
          <a:p>
            <a:pPr marL="0" lvl="1" indent="0" algn="r" rtl="1">
              <a:buNone/>
            </a:pPr>
            <a:r>
              <a:rPr lang="he-IL" sz="2000" dirty="0"/>
              <a:t>החלפת רכיבים פגומים או ישנים היא חלק מהותי בתחזוקה על מנת להבטיח פעולה חלקה של המכשירים.</a:t>
            </a:r>
            <a:endParaRPr lang="en-IL" sz="2000" dirty="0"/>
          </a:p>
        </p:txBody>
      </p:sp>
    </p:spTree>
    <p:extLst>
      <p:ext uri="{BB962C8B-B14F-4D97-AF65-F5344CB8AC3E}">
        <p14:creationId xmlns:p14="http://schemas.microsoft.com/office/powerpoint/2010/main" val="4272309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DA35D8-68E9-EBA9-2CDC-5E87611911D1}"/>
              </a:ext>
            </a:extLst>
          </p:cNvPr>
          <p:cNvSpPr>
            <a:spLocks noGrp="1"/>
          </p:cNvSpPr>
          <p:nvPr>
            <p:ph type="title"/>
          </p:nvPr>
        </p:nvSpPr>
        <p:spPr>
          <a:xfrm>
            <a:off x="961644" y="-764966"/>
            <a:ext cx="6035040" cy="1529932"/>
          </a:xfrm>
        </p:spPr>
        <p:txBody>
          <a:bodyPr vert="horz" lIns="91440" tIns="45720" rIns="91440" bIns="45720" rtlCol="0" anchor="b">
            <a:normAutofit/>
          </a:bodyPr>
          <a:lstStyle/>
          <a:p>
            <a:r>
              <a:rPr lang="en-US" b="1" kern="1200" dirty="0" err="1">
                <a:solidFill>
                  <a:schemeClr val="tx1"/>
                </a:solidFill>
                <a:latin typeface="+mj-lt"/>
                <a:ea typeface="+mj-ea"/>
                <a:cs typeface="+mj-cs"/>
              </a:rPr>
              <a:t>ניקוי</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וטיפול</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נכון</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במכשירים</a:t>
            </a:r>
            <a:endParaRPr lang="en-US"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184D8757-3885-3FA5-9CE1-4723A3D5578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2400" y="981728"/>
            <a:ext cx="6844284" cy="4096512"/>
          </a:xfrm>
        </p:spPr>
        <p:txBody>
          <a:bodyPr>
            <a:noAutofit/>
          </a:bodyPr>
          <a:lstStyle/>
          <a:p>
            <a:pPr marL="0" indent="0" algn="r" rtl="1">
              <a:spcBef>
                <a:spcPts val="2500"/>
              </a:spcBef>
              <a:buNone/>
            </a:pPr>
            <a:r>
              <a:rPr lang="he-IL" sz="2800" b="1" dirty="0"/>
              <a:t>חשיבות הניקוי</a:t>
            </a:r>
          </a:p>
          <a:p>
            <a:pPr marL="0" lvl="1" indent="0" algn="r" rtl="1">
              <a:buNone/>
            </a:pPr>
            <a:r>
              <a:rPr lang="he-IL" sz="2800" dirty="0"/>
              <a:t>ניקוי קבוע של מכשירים הוא חיוני לשמירה על פעילותם התקינה ולהארכת חיי המכשירים.</a:t>
            </a:r>
          </a:p>
          <a:p>
            <a:pPr marL="0" indent="0" algn="r" rtl="1">
              <a:spcBef>
                <a:spcPts val="2500"/>
              </a:spcBef>
              <a:buNone/>
            </a:pPr>
            <a:r>
              <a:rPr lang="he-IL" sz="2800" b="1" dirty="0"/>
              <a:t>שיטות ניקוי</a:t>
            </a:r>
          </a:p>
          <a:p>
            <a:pPr marL="0" lvl="1" indent="0" algn="r" rtl="1">
              <a:buNone/>
            </a:pPr>
            <a:r>
              <a:rPr lang="he-IL" sz="2800" dirty="0"/>
              <a:t>יש לדעת כיצד לנקות כל מכשיר בהתאם להוראות היצרן כדי למנוע נזק.</a:t>
            </a:r>
          </a:p>
          <a:p>
            <a:pPr marL="0" indent="0" algn="r" rtl="1">
              <a:spcBef>
                <a:spcPts val="2500"/>
              </a:spcBef>
              <a:buNone/>
            </a:pPr>
            <a:r>
              <a:rPr lang="he-IL" sz="2800" b="1" dirty="0"/>
              <a:t>כלים לניקוי</a:t>
            </a:r>
          </a:p>
          <a:p>
            <a:pPr marL="0" lvl="1" indent="0" algn="r" rtl="1">
              <a:buNone/>
            </a:pPr>
            <a:r>
              <a:rPr lang="he-IL" sz="2800" dirty="0"/>
              <a:t>שימוש בכלים הנכונים חשוב כדי להבטיח ניקוי יעיל ולמנוע נזק אפשרי למכשירים.</a:t>
            </a:r>
            <a:endParaRPr lang="en-IL" sz="2800" dirty="0"/>
          </a:p>
        </p:txBody>
      </p:sp>
      <p:pic>
        <p:nvPicPr>
          <p:cNvPr id="5" name="Content Placeholder 4" descr="תקריב של טכנאי מנקה את החלק הפנימי של מחשב נייד מודרני עם פחית אוויר דחוס. אידיאלי להמחשת תנועת &quot;הזכות לתקן&quot;. צבע, פורמט אופקי עם קצת מקום להעתקה.">
            <a:extLst>
              <a:ext uri="{FF2B5EF4-FFF2-40B4-BE49-F238E27FC236}">
                <a16:creationId xmlns:a16="http://schemas.microsoft.com/office/drawing/2014/main" id="{BAEB0302-2395-4547-B607-DC9A68CDF531}"/>
              </a:ext>
            </a:extLst>
          </p:cNvPr>
          <p:cNvPicPr>
            <a:picLocks noGrp="1" noChangeAspect="1"/>
          </p:cNvPicPr>
          <p:nvPr>
            <p:ph sz="half" idx="1"/>
          </p:nvPr>
        </p:nvPicPr>
        <p:blipFill>
          <a:blip r:embed="rId3"/>
          <a:srcRect l="30996" r="21834" b="-1"/>
          <a:stretch/>
        </p:blipFill>
        <p:spPr>
          <a:xfrm>
            <a:off x="7345680" y="10"/>
            <a:ext cx="4846320" cy="6857990"/>
          </a:xfrm>
          <a:prstGeom prst="rect">
            <a:avLst/>
          </a:prstGeom>
        </p:spPr>
      </p:pic>
    </p:spTree>
    <p:extLst>
      <p:ext uri="{BB962C8B-B14F-4D97-AF65-F5344CB8AC3E}">
        <p14:creationId xmlns:p14="http://schemas.microsoft.com/office/powerpoint/2010/main" val="2861852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00CFD-E291-1201-6406-E5279BC3675C}"/>
              </a:ext>
            </a:extLst>
          </p:cNvPr>
          <p:cNvSpPr>
            <a:spLocks noGrp="1"/>
          </p:cNvSpPr>
          <p:nvPr>
            <p:ph type="title"/>
          </p:nvPr>
        </p:nvSpPr>
        <p:spPr>
          <a:xfrm>
            <a:off x="961644" y="-423508"/>
            <a:ext cx="6035040" cy="1529932"/>
          </a:xfrm>
        </p:spPr>
        <p:txBody>
          <a:bodyPr vert="horz" lIns="91440" tIns="45720" rIns="91440" bIns="45720" rtlCol="0" anchor="b">
            <a:normAutofit/>
          </a:bodyPr>
          <a:lstStyle/>
          <a:p>
            <a:r>
              <a:rPr lang="en-US" b="1" kern="1200" dirty="0" err="1">
                <a:solidFill>
                  <a:schemeClr val="tx1"/>
                </a:solidFill>
                <a:latin typeface="+mj-lt"/>
                <a:ea typeface="+mj-ea"/>
                <a:cs typeface="+mj-cs"/>
              </a:rPr>
              <a:t>זיהוי</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ותיקון</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תקלות</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בזמן</a:t>
            </a:r>
            <a:endParaRPr lang="en-US"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A7B2A9D1-08F8-5C9B-3D93-A2867D94368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1529932"/>
            <a:ext cx="6035040" cy="4779428"/>
          </a:xfrm>
        </p:spPr>
        <p:txBody>
          <a:bodyPr>
            <a:noAutofit/>
          </a:bodyPr>
          <a:lstStyle/>
          <a:p>
            <a:pPr marL="0" indent="0" algn="r" rtl="1">
              <a:spcBef>
                <a:spcPts val="2500"/>
              </a:spcBef>
              <a:buNone/>
            </a:pPr>
            <a:r>
              <a:rPr lang="he-IL" sz="2400" b="1" dirty="0"/>
              <a:t>חשיבות זיהוי מוקדם</a:t>
            </a:r>
          </a:p>
          <a:p>
            <a:pPr marL="0" lvl="1" indent="0" algn="r" rtl="1">
              <a:buNone/>
            </a:pPr>
            <a:r>
              <a:rPr lang="he-IL" sz="2400" dirty="0"/>
              <a:t>זיהוי תקלות במכשירים בזמן מונע בעיות חמורות שעשויות לעלות כסף ולקחת זמן רב לתיקון.</a:t>
            </a:r>
          </a:p>
          <a:p>
            <a:pPr marL="0" indent="0" algn="r" rtl="1">
              <a:spcBef>
                <a:spcPts val="2500"/>
              </a:spcBef>
              <a:buNone/>
            </a:pPr>
            <a:r>
              <a:rPr lang="he-IL" sz="2400" b="1" dirty="0"/>
              <a:t>סימנים מקדימים לתקלות</a:t>
            </a:r>
          </a:p>
          <a:p>
            <a:pPr marL="0" lvl="1" indent="0" algn="r" rtl="1">
              <a:buNone/>
            </a:pPr>
            <a:r>
              <a:rPr lang="he-IL" sz="2400" dirty="0"/>
              <a:t>יש לדעת את הסימנים המקדימים לתקלות שונות במכשירים כדי לפעול במהירות ולמנוע נזק.</a:t>
            </a:r>
          </a:p>
          <a:p>
            <a:pPr marL="0" indent="0" algn="r" rtl="1">
              <a:spcBef>
                <a:spcPts val="2500"/>
              </a:spcBef>
              <a:buNone/>
            </a:pPr>
            <a:r>
              <a:rPr lang="he-IL" sz="2400" b="1" dirty="0"/>
              <a:t>פעולה בהתאם לתקלות</a:t>
            </a:r>
          </a:p>
          <a:p>
            <a:pPr marL="0" lvl="1" indent="0" algn="r" rtl="1">
              <a:buNone/>
            </a:pPr>
            <a:r>
              <a:rPr lang="he-IL" sz="2400" dirty="0"/>
              <a:t>כאשר מזהים תקלות, חשוב לפעול מיידית כדי לתקן את המצב ולמנוע התדרדרות.</a:t>
            </a:r>
            <a:endParaRPr lang="en-IL" sz="2400" dirty="0"/>
          </a:p>
        </p:txBody>
      </p:sp>
      <p:pic>
        <p:nvPicPr>
          <p:cNvPr id="5" name="Content Placeholder 4" descr="שואב אבק רובוטי, שואב אבק, רובוט, הנדסה, תיקון">
            <a:extLst>
              <a:ext uri="{FF2B5EF4-FFF2-40B4-BE49-F238E27FC236}">
                <a16:creationId xmlns:a16="http://schemas.microsoft.com/office/drawing/2014/main" id="{A3078888-DF82-46B0-8B18-D59EEA323AFB}"/>
              </a:ext>
            </a:extLst>
          </p:cNvPr>
          <p:cNvPicPr>
            <a:picLocks noGrp="1" noChangeAspect="1"/>
          </p:cNvPicPr>
          <p:nvPr>
            <p:ph sz="half" idx="1"/>
          </p:nvPr>
        </p:nvPicPr>
        <p:blipFill>
          <a:blip r:embed="rId3"/>
          <a:srcRect l="42875" r="17375"/>
          <a:stretch/>
        </p:blipFill>
        <p:spPr>
          <a:xfrm>
            <a:off x="7345680" y="10"/>
            <a:ext cx="4846320" cy="6857990"/>
          </a:xfrm>
          <a:prstGeom prst="rect">
            <a:avLst/>
          </a:prstGeom>
        </p:spPr>
      </p:pic>
    </p:spTree>
    <p:extLst>
      <p:ext uri="{BB962C8B-B14F-4D97-AF65-F5344CB8AC3E}">
        <p14:creationId xmlns:p14="http://schemas.microsoft.com/office/powerpoint/2010/main" val="3351087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97EA-8028-3B63-BDE0-2DC6559268DF}"/>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5EE32D29-9D38-1474-B696-B55493C8283F}"/>
              </a:ext>
            </a:extLst>
          </p:cNvPr>
          <p:cNvSpPr>
            <a:spLocks noGrp="1"/>
          </p:cNvSpPr>
          <p:nvPr>
            <p:ph sz="half" idx="1"/>
          </p:nvPr>
        </p:nvSpPr>
        <p:spPr/>
        <p:txBody>
          <a:bodyPr>
            <a:normAutofit fontScale="92500" lnSpcReduction="10000"/>
          </a:bodyPr>
          <a:lstStyle/>
          <a:p>
            <a:pPr algn="r" rtl="1">
              <a:buNone/>
            </a:pPr>
            <a:r>
              <a:rPr lang="he-IL" sz="2800" b="1" i="0" dirty="0">
                <a:solidFill>
                  <a:srgbClr val="242424"/>
                </a:solidFill>
                <a:effectLst/>
                <a:latin typeface="Segoe UI" panose="020B0502040204020203" pitchFamily="34" charset="0"/>
              </a:rPr>
              <a:t>סימנים מקדימים לתקלות</a:t>
            </a:r>
          </a:p>
          <a:p>
            <a:pPr algn="r" rtl="1">
              <a:spcBef>
                <a:spcPts val="375"/>
              </a:spcBef>
              <a:spcAft>
                <a:spcPts val="375"/>
              </a:spcAft>
              <a:buNone/>
            </a:pPr>
            <a:r>
              <a:rPr lang="he-IL" sz="2800" b="0" i="0" dirty="0">
                <a:solidFill>
                  <a:srgbClr val="242424"/>
                </a:solidFill>
                <a:effectLst/>
                <a:latin typeface="Segoe UI" panose="020B0502040204020203" pitchFamily="34" charset="0"/>
              </a:rPr>
              <a:t>יש לדעת את הסימנים המקדימים לתקלות שונות במכשירים כדי לפעול במהירות ולמנוע נזק</a:t>
            </a:r>
            <a:r>
              <a:rPr lang="he-IL" sz="2800" b="1" i="0" u="none" strike="noStrike" dirty="0">
                <a:solidFill>
                  <a:srgbClr val="424242"/>
                </a:solidFill>
                <a:effectLst/>
                <a:latin typeface="Segoe UI" panose="020B0502040204020203" pitchFamily="34" charset="0"/>
              </a:rPr>
              <a:t>1</a:t>
            </a:r>
            <a:r>
              <a:rPr lang="he-IL" sz="2800" b="0" i="0" dirty="0">
                <a:solidFill>
                  <a:srgbClr val="242424"/>
                </a:solidFill>
                <a:effectLst/>
                <a:latin typeface="Segoe UI" panose="020B0502040204020203" pitchFamily="34" charset="0"/>
              </a:rPr>
              <a:t>. לדוגמה:</a:t>
            </a:r>
          </a:p>
          <a:p>
            <a:pPr algn="r" rtl="1">
              <a:buFont typeface="Arial" panose="020B0604020202020204" pitchFamily="34" charset="0"/>
              <a:buChar char="•"/>
            </a:pPr>
            <a:r>
              <a:rPr lang="he-IL" sz="2800" b="0" i="0" dirty="0">
                <a:solidFill>
                  <a:srgbClr val="242424"/>
                </a:solidFill>
                <a:effectLst/>
                <a:latin typeface="Segoe UI" panose="020B0502040204020203" pitchFamily="34" charset="0"/>
              </a:rPr>
              <a:t>רעשים חריגים מהמכשיר</a:t>
            </a:r>
          </a:p>
          <a:p>
            <a:pPr algn="r" rtl="1">
              <a:buFont typeface="Arial" panose="020B0604020202020204" pitchFamily="34" charset="0"/>
              <a:buChar char="•"/>
            </a:pPr>
            <a:r>
              <a:rPr lang="he-IL" sz="2800" b="0" i="0" dirty="0">
                <a:solidFill>
                  <a:srgbClr val="242424"/>
                </a:solidFill>
                <a:effectLst/>
                <a:latin typeface="Segoe UI" panose="020B0502040204020203" pitchFamily="34" charset="0"/>
              </a:rPr>
              <a:t>חימום יתר של המכשיר</a:t>
            </a:r>
          </a:p>
          <a:p>
            <a:pPr algn="r" rtl="1">
              <a:buFont typeface="Arial" panose="020B0604020202020204" pitchFamily="34" charset="0"/>
              <a:buChar char="•"/>
            </a:pPr>
            <a:r>
              <a:rPr lang="he-IL" sz="2800" b="0" i="0" dirty="0">
                <a:solidFill>
                  <a:srgbClr val="242424"/>
                </a:solidFill>
                <a:effectLst/>
                <a:latin typeface="Segoe UI" panose="020B0502040204020203" pitchFamily="34" charset="0"/>
              </a:rPr>
              <a:t>ירידה בביצועים</a:t>
            </a:r>
          </a:p>
          <a:p>
            <a:pPr algn="r" rtl="1">
              <a:buFont typeface="Arial" panose="020B0604020202020204" pitchFamily="34" charset="0"/>
              <a:buChar char="•"/>
            </a:pPr>
            <a:r>
              <a:rPr lang="he-IL" sz="2800" b="0" i="0" dirty="0">
                <a:solidFill>
                  <a:srgbClr val="242424"/>
                </a:solidFill>
                <a:effectLst/>
                <a:latin typeface="Segoe UI" panose="020B0502040204020203" pitchFamily="34" charset="0"/>
              </a:rPr>
              <a:t>ריחות לא נעימים</a:t>
            </a:r>
          </a:p>
          <a:p>
            <a:pPr algn="r" rtl="1"/>
            <a:endParaRPr lang="en-IL" sz="2800" dirty="0"/>
          </a:p>
        </p:txBody>
      </p:sp>
      <p:sp>
        <p:nvSpPr>
          <p:cNvPr id="4" name="Content Placeholder 3">
            <a:extLst>
              <a:ext uri="{FF2B5EF4-FFF2-40B4-BE49-F238E27FC236}">
                <a16:creationId xmlns:a16="http://schemas.microsoft.com/office/drawing/2014/main" id="{9283F862-C9DC-C9C0-73B2-6E6E86545752}"/>
              </a:ext>
            </a:extLst>
          </p:cNvPr>
          <p:cNvSpPr>
            <a:spLocks noGrp="1"/>
          </p:cNvSpPr>
          <p:nvPr>
            <p:ph sz="half" idx="2"/>
          </p:nvPr>
        </p:nvSpPr>
        <p:spPr/>
        <p:txBody>
          <a:bodyPr>
            <a:normAutofit fontScale="92500" lnSpcReduction="10000"/>
          </a:bodyPr>
          <a:lstStyle/>
          <a:p>
            <a:pPr algn="r" rtl="1">
              <a:spcBef>
                <a:spcPts val="375"/>
              </a:spcBef>
              <a:spcAft>
                <a:spcPts val="375"/>
              </a:spcAft>
              <a:buNone/>
            </a:pPr>
            <a:r>
              <a:rPr lang="he-IL" sz="3000" b="0" i="0" dirty="0">
                <a:solidFill>
                  <a:srgbClr val="242424"/>
                </a:solidFill>
                <a:effectLst/>
                <a:latin typeface="Segoe UI" panose="020B0502040204020203" pitchFamily="34" charset="0"/>
              </a:rPr>
              <a:t>כאשר מזהים תקלות, חשוב לפעול מיידית כדי לתקן את המצב ולמנוע התדרדרות</a:t>
            </a:r>
            <a:r>
              <a:rPr lang="he-IL" sz="3000" b="1" i="0" u="none" strike="noStrike" dirty="0">
                <a:solidFill>
                  <a:srgbClr val="424242"/>
                </a:solidFill>
                <a:effectLst/>
                <a:latin typeface="Segoe UI" panose="020B0502040204020203" pitchFamily="34" charset="0"/>
              </a:rPr>
              <a:t>1</a:t>
            </a:r>
            <a:r>
              <a:rPr lang="he-IL" sz="3000" b="0" i="0" dirty="0">
                <a:solidFill>
                  <a:srgbClr val="242424"/>
                </a:solidFill>
                <a:effectLst/>
                <a:latin typeface="Segoe UI" panose="020B0502040204020203" pitchFamily="34" charset="0"/>
              </a:rPr>
              <a:t>. זה כולל:</a:t>
            </a:r>
          </a:p>
          <a:p>
            <a:pPr algn="r" rtl="1">
              <a:buFont typeface="Arial" panose="020B0604020202020204" pitchFamily="34" charset="0"/>
              <a:buChar char="•"/>
            </a:pPr>
            <a:r>
              <a:rPr lang="he-IL" sz="3000" b="0" i="0" dirty="0">
                <a:solidFill>
                  <a:srgbClr val="242424"/>
                </a:solidFill>
                <a:effectLst/>
                <a:latin typeface="Segoe UI" panose="020B0502040204020203" pitchFamily="34" charset="0"/>
              </a:rPr>
              <a:t>כיבוי המכשיר והפסקת השימוש בו</a:t>
            </a:r>
          </a:p>
          <a:p>
            <a:pPr algn="r" rtl="1">
              <a:buFont typeface="Arial" panose="020B0604020202020204" pitchFamily="34" charset="0"/>
              <a:buChar char="•"/>
            </a:pPr>
            <a:r>
              <a:rPr lang="he-IL" sz="3000" b="0" i="0" dirty="0">
                <a:solidFill>
                  <a:srgbClr val="242424"/>
                </a:solidFill>
                <a:effectLst/>
                <a:latin typeface="Segoe UI" panose="020B0502040204020203" pitchFamily="34" charset="0"/>
              </a:rPr>
              <a:t>פנייה לטכנאי מוסמך לבדיקה ותיקון</a:t>
            </a:r>
          </a:p>
          <a:p>
            <a:pPr algn="r" rtl="1">
              <a:buFont typeface="Arial" panose="020B0604020202020204" pitchFamily="34" charset="0"/>
              <a:buChar char="•"/>
            </a:pPr>
            <a:r>
              <a:rPr lang="he-IL" sz="3000" b="0" i="0" dirty="0">
                <a:solidFill>
                  <a:srgbClr val="242424"/>
                </a:solidFill>
                <a:effectLst/>
                <a:latin typeface="Segoe UI" panose="020B0502040204020203" pitchFamily="34" charset="0"/>
              </a:rPr>
              <a:t>החלפת רכיבים פגומים או ישנים</a:t>
            </a:r>
          </a:p>
          <a:p>
            <a:pPr algn="r" rtl="1"/>
            <a:endParaRPr lang="en-IL" dirty="0"/>
          </a:p>
        </p:txBody>
      </p:sp>
    </p:spTree>
    <p:extLst>
      <p:ext uri="{BB962C8B-B14F-4D97-AF65-F5344CB8AC3E}">
        <p14:creationId xmlns:p14="http://schemas.microsoft.com/office/powerpoint/2010/main" val="1351913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F3CD276F-6417-873C-0C8C-3B1E0550A87D}"/>
              </a:ext>
            </a:extLst>
          </p:cNvPr>
          <p:cNvSpPr>
            <a:spLocks noGrp="1"/>
          </p:cNvSpPr>
          <p:nvPr>
            <p:ph type="ctrTitle"/>
          </p:nvPr>
        </p:nvSpPr>
        <p:spPr>
          <a:xfrm>
            <a:off x="277090" y="1814321"/>
            <a:ext cx="11686309" cy="4560920"/>
          </a:xfrm>
        </p:spPr>
        <p:txBody>
          <a:bodyPr anchor="b">
            <a:normAutofit/>
          </a:bodyPr>
          <a:lstStyle/>
          <a:p>
            <a:pPr algn="l"/>
            <a:r>
              <a:rPr lang="en-IL" sz="7400" dirty="0" err="1"/>
              <a:t>הפחתת</a:t>
            </a:r>
            <a:r>
              <a:rPr lang="en-IL" sz="7400" dirty="0"/>
              <a:t> </a:t>
            </a:r>
            <a:r>
              <a:rPr lang="en-IL" sz="7400" dirty="0" err="1"/>
              <a:t>צריכה</a:t>
            </a:r>
            <a:r>
              <a:rPr lang="en-IL" sz="7400" dirty="0"/>
              <a:t> </a:t>
            </a:r>
            <a:r>
              <a:rPr lang="en-IL" sz="7400" dirty="0" err="1"/>
              <a:t>ושימוש</a:t>
            </a:r>
            <a:r>
              <a:rPr lang="en-IL" sz="7400" dirty="0"/>
              <a:t> </a:t>
            </a:r>
            <a:r>
              <a:rPr lang="en-IL" sz="7400" dirty="0" err="1"/>
              <a:t>חוזר</a:t>
            </a:r>
            <a:endParaRPr lang="en-IL" sz="7400" dirty="0"/>
          </a:p>
        </p:txBody>
      </p:sp>
    </p:spTree>
    <p:extLst>
      <p:ext uri="{BB962C8B-B14F-4D97-AF65-F5344CB8AC3E}">
        <p14:creationId xmlns:p14="http://schemas.microsoft.com/office/powerpoint/2010/main" val="36025506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767203-4F55-4162-5747-FA2E766B213E}"/>
              </a:ext>
            </a:extLst>
          </p:cNvPr>
          <p:cNvSpPr>
            <a:spLocks noGrp="1"/>
          </p:cNvSpPr>
          <p:nvPr>
            <p:ph type="title"/>
          </p:nvPr>
        </p:nvSpPr>
        <p:spPr>
          <a:xfrm>
            <a:off x="5162551" y="115734"/>
            <a:ext cx="7029430" cy="1527048"/>
          </a:xfrm>
        </p:spPr>
        <p:txBody>
          <a:bodyPr vert="horz" lIns="91440" tIns="45720" rIns="91440" bIns="45720" rtlCol="0" anchor="b">
            <a:normAutofit/>
          </a:bodyPr>
          <a:lstStyle/>
          <a:p>
            <a:r>
              <a:rPr lang="en-US" b="1" kern="1200" dirty="0" err="1">
                <a:solidFill>
                  <a:schemeClr val="tx1"/>
                </a:solidFill>
                <a:latin typeface="+mj-lt"/>
                <a:ea typeface="+mj-ea"/>
                <a:cs typeface="+mj-cs"/>
              </a:rPr>
              <a:t>כלים</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וטיפים</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להפחתת</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צריכת</a:t>
            </a:r>
            <a:r>
              <a:rPr lang="en-US" b="1" kern="1200" dirty="0">
                <a:solidFill>
                  <a:schemeClr val="tx1"/>
                </a:solidFill>
                <a:latin typeface="+mj-lt"/>
                <a:ea typeface="+mj-ea"/>
                <a:cs typeface="+mj-cs"/>
              </a:rPr>
              <a:t> חשמל</a:t>
            </a:r>
          </a:p>
        </p:txBody>
      </p:sp>
      <p:pic>
        <p:nvPicPr>
          <p:cNvPr id="5" name="Content Placeholder 4" descr="נורת פלורסנט קומפקטית">
            <a:extLst>
              <a:ext uri="{FF2B5EF4-FFF2-40B4-BE49-F238E27FC236}">
                <a16:creationId xmlns:a16="http://schemas.microsoft.com/office/drawing/2014/main" id="{35DA63BE-4DDA-4CBD-AB7F-F07538ADE2A1}"/>
              </a:ext>
            </a:extLst>
          </p:cNvPr>
          <p:cNvPicPr>
            <a:picLocks noGrp="1" noChangeAspect="1"/>
          </p:cNvPicPr>
          <p:nvPr>
            <p:ph sz="half" idx="1"/>
          </p:nvPr>
        </p:nvPicPr>
        <p:blipFill>
          <a:blip r:embed="rId3"/>
          <a:srcRect t="12709" r="-1" b="-1"/>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FF32386C-E0D6-62E3-D551-2D6F6542FE9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Autofit/>
          </a:bodyPr>
          <a:lstStyle/>
          <a:p>
            <a:pPr marL="0" indent="0" algn="r" rtl="1">
              <a:spcBef>
                <a:spcPts val="2500"/>
              </a:spcBef>
              <a:buNone/>
            </a:pPr>
            <a:r>
              <a:rPr lang="he-IL" b="1" dirty="0"/>
              <a:t>מכשירים חסכוניים</a:t>
            </a:r>
          </a:p>
          <a:p>
            <a:pPr marL="0" lvl="1" indent="0" algn="r" rtl="1">
              <a:buNone/>
            </a:pPr>
            <a:r>
              <a:rPr lang="he-IL" sz="2000" dirty="0"/>
              <a:t>שימוש במכשירים חסכוניים בצריכת חשמל יכול להפחית משמעותית את ההוצאות החודשיות על חשמל.</a:t>
            </a:r>
          </a:p>
          <a:p>
            <a:pPr marL="0" indent="0" algn="r" rtl="1">
              <a:spcBef>
                <a:spcPts val="2500"/>
              </a:spcBef>
              <a:buNone/>
            </a:pPr>
            <a:r>
              <a:rPr lang="he-IL" b="1" dirty="0"/>
              <a:t>ניהול זמני השימוש</a:t>
            </a:r>
          </a:p>
          <a:p>
            <a:pPr marL="0" lvl="1" indent="0" algn="r" rtl="1">
              <a:buNone/>
            </a:pPr>
            <a:r>
              <a:rPr lang="he-IL" sz="2000" dirty="0"/>
              <a:t>ניהול זמנים של שימוש במכשירים חשמליים יכול לסייע בהפחתת צריכת החשמל בשעות השיא ולהוזיל את החשבון.</a:t>
            </a:r>
          </a:p>
          <a:p>
            <a:pPr marL="0" indent="0" algn="r" rtl="1">
              <a:spcBef>
                <a:spcPts val="2500"/>
              </a:spcBef>
              <a:buNone/>
            </a:pPr>
            <a:r>
              <a:rPr lang="he-IL" b="1" dirty="0"/>
              <a:t>הגבלת שימוש במכשירים לא חיוניים</a:t>
            </a:r>
          </a:p>
          <a:p>
            <a:pPr marL="0" lvl="1" indent="0" algn="r" rtl="1">
              <a:buNone/>
            </a:pPr>
            <a:r>
              <a:rPr lang="he-IL" sz="2000" dirty="0"/>
              <a:t>הגבלת השימוש במכשירים שאינם חיוניים יכולה להשפיע באופן חיובי על צריכת החשמל בבית.</a:t>
            </a:r>
            <a:endParaRPr lang="en-IL" sz="2000" dirty="0"/>
          </a:p>
        </p:txBody>
      </p:sp>
    </p:spTree>
    <p:extLst>
      <p:ext uri="{BB962C8B-B14F-4D97-AF65-F5344CB8AC3E}">
        <p14:creationId xmlns:p14="http://schemas.microsoft.com/office/powerpoint/2010/main" val="3234017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8D443-8E52-C79E-CD76-ABE699736239}"/>
              </a:ext>
            </a:extLst>
          </p:cNvPr>
          <p:cNvSpPr>
            <a:spLocks noGrp="1"/>
          </p:cNvSpPr>
          <p:nvPr>
            <p:ph type="title"/>
          </p:nvPr>
        </p:nvSpPr>
        <p:spPr>
          <a:xfrm>
            <a:off x="5829300" y="-76196"/>
            <a:ext cx="5643117" cy="1527048"/>
          </a:xfrm>
        </p:spPr>
        <p:txBody>
          <a:bodyPr vert="horz" lIns="91440" tIns="45720" rIns="91440" bIns="45720" rtlCol="0" anchor="b">
            <a:normAutofit/>
          </a:bodyPr>
          <a:lstStyle/>
          <a:p>
            <a:r>
              <a:rPr lang="en-US" sz="4000" b="1" kern="1200" dirty="0" err="1">
                <a:solidFill>
                  <a:schemeClr val="tx1"/>
                </a:solidFill>
                <a:latin typeface="Times New Roman" panose="02020603050405020304" pitchFamily="18" charset="0"/>
                <a:cs typeface="Times New Roman" panose="02020603050405020304" pitchFamily="18" charset="0"/>
              </a:rPr>
              <a:t>נושאים</a:t>
            </a:r>
            <a:r>
              <a:rPr lang="en-US" sz="4000" b="1" kern="1200" dirty="0">
                <a:solidFill>
                  <a:schemeClr val="tx1"/>
                </a:solidFill>
                <a:latin typeface="Times New Roman" panose="02020603050405020304" pitchFamily="18" charset="0"/>
                <a:cs typeface="Times New Roman" panose="02020603050405020304" pitchFamily="18" charset="0"/>
              </a:rPr>
              <a:t> </a:t>
            </a:r>
            <a:r>
              <a:rPr lang="en-US" sz="4000" b="1" kern="1200" dirty="0" err="1">
                <a:solidFill>
                  <a:schemeClr val="tx1"/>
                </a:solidFill>
                <a:latin typeface="Times New Roman" panose="02020603050405020304" pitchFamily="18" charset="0"/>
                <a:cs typeface="Times New Roman" panose="02020603050405020304" pitchFamily="18" charset="0"/>
              </a:rPr>
              <a:t>מרכזיים</a:t>
            </a:r>
            <a:r>
              <a:rPr lang="en-US" sz="4000" b="1" kern="1200" dirty="0">
                <a:solidFill>
                  <a:schemeClr val="tx1"/>
                </a:solidFill>
                <a:latin typeface="Times New Roman" panose="02020603050405020304" pitchFamily="18" charset="0"/>
                <a:cs typeface="Times New Roman" panose="02020603050405020304" pitchFamily="18" charset="0"/>
              </a:rPr>
              <a:t> </a:t>
            </a:r>
            <a:r>
              <a:rPr lang="he-IL" sz="4000" b="1" kern="1200" dirty="0">
                <a:solidFill>
                  <a:schemeClr val="tx1"/>
                </a:solidFill>
                <a:latin typeface="Times New Roman" panose="02020603050405020304" pitchFamily="18" charset="0"/>
                <a:cs typeface="Times New Roman" panose="02020603050405020304" pitchFamily="18" charset="0"/>
              </a:rPr>
              <a:t>במפגש</a:t>
            </a:r>
            <a:endParaRPr lang="en-US" sz="4000" b="1" kern="1200"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4" descr="מכונית קומפקטית מבודדת על רקע לבן. למכונית המופשטת אין אב טיפוס אמיתי">
            <a:extLst>
              <a:ext uri="{FF2B5EF4-FFF2-40B4-BE49-F238E27FC236}">
                <a16:creationId xmlns:a16="http://schemas.microsoft.com/office/drawing/2014/main" id="{7931E63A-26D0-4196-81EA-C505597AB289}"/>
              </a:ext>
            </a:extLst>
          </p:cNvPr>
          <p:cNvPicPr>
            <a:picLocks noGrp="1" noChangeAspect="1"/>
          </p:cNvPicPr>
          <p:nvPr>
            <p:ph sz="half" idx="1"/>
          </p:nvPr>
        </p:nvPicPr>
        <p:blipFill>
          <a:blip r:embed="rId3"/>
          <a:srcRect l="12246" r="18054"/>
          <a:stretch/>
        </p:blipFill>
        <p:spPr>
          <a:xfrm>
            <a:off x="-544068" y="0"/>
            <a:ext cx="6373368" cy="6857999"/>
          </a:xfrm>
          <a:prstGeom prst="rect">
            <a:avLst/>
          </a:prstGeom>
        </p:spPr>
      </p:pic>
      <p:sp>
        <p:nvSpPr>
          <p:cNvPr id="4" name="Content Placeholder 3">
            <a:extLst>
              <a:ext uri="{FF2B5EF4-FFF2-40B4-BE49-F238E27FC236}">
                <a16:creationId xmlns:a16="http://schemas.microsoft.com/office/drawing/2014/main" id="{8AA133BA-642D-9B69-22A6-A18C40DA37B7}"/>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383059" y="1527047"/>
            <a:ext cx="11855476" cy="4527763"/>
          </a:xfrm>
        </p:spPr>
        <p:txBody>
          <a:bodyPr vert="horz" lIns="91440" tIns="45720" rIns="91440" bIns="45720" rtlCol="0">
            <a:noAutofit/>
          </a:bodyPr>
          <a:lstStyle/>
          <a:p>
            <a:pPr algn="r" rtl="1"/>
            <a:r>
              <a:rPr lang="en-US" sz="2800" dirty="0" err="1">
                <a:latin typeface="Times New Roman" panose="02020603050405020304" pitchFamily="18" charset="0"/>
                <a:cs typeface="Times New Roman" panose="02020603050405020304" pitchFamily="18" charset="0"/>
              </a:rPr>
              <a:t>דירוג</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אנרגטי</a:t>
            </a:r>
            <a:r>
              <a:rPr lang="en-US" sz="2800" dirty="0">
                <a:latin typeface="Times New Roman" panose="02020603050405020304" pitchFamily="18" charset="0"/>
                <a:cs typeface="Times New Roman" panose="02020603050405020304" pitchFamily="18" charset="0"/>
              </a:rPr>
              <a:t> של </a:t>
            </a:r>
            <a:r>
              <a:rPr lang="en-US" sz="2800" dirty="0" err="1">
                <a:latin typeface="Times New Roman" panose="02020603050405020304" pitchFamily="18" charset="0"/>
                <a:cs typeface="Times New Roman" panose="02020603050405020304" pitchFamily="18" charset="0"/>
              </a:rPr>
              <a:t>מוצרי</a:t>
            </a:r>
            <a:r>
              <a:rPr lang="en-US" sz="2800" dirty="0">
                <a:latin typeface="Times New Roman" panose="02020603050405020304" pitchFamily="18" charset="0"/>
                <a:cs typeface="Times New Roman" panose="02020603050405020304" pitchFamily="18" charset="0"/>
              </a:rPr>
              <a:t> חשמל</a:t>
            </a:r>
          </a:p>
          <a:p>
            <a:pPr algn="r" rtl="1"/>
            <a:r>
              <a:rPr lang="en-US" sz="2800" dirty="0" err="1">
                <a:latin typeface="Times New Roman" panose="02020603050405020304" pitchFamily="18" charset="0"/>
                <a:cs typeface="Times New Roman" panose="02020603050405020304" pitchFamily="18" charset="0"/>
              </a:rPr>
              <a:t>שימוש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נכון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במכשירי</a:t>
            </a:r>
            <a:r>
              <a:rPr lang="en-US" sz="2800" dirty="0">
                <a:latin typeface="Times New Roman" panose="02020603050405020304" pitchFamily="18" charset="0"/>
                <a:cs typeface="Times New Roman" panose="02020603050405020304" pitchFamily="18" charset="0"/>
              </a:rPr>
              <a:t> חשמל</a:t>
            </a:r>
          </a:p>
          <a:p>
            <a:pPr algn="r" rtl="1"/>
            <a:r>
              <a:rPr lang="en-US" sz="2800" dirty="0" err="1">
                <a:latin typeface="Times New Roman" panose="02020603050405020304" pitchFamily="18" charset="0"/>
                <a:cs typeface="Times New Roman" panose="02020603050405020304" pitchFamily="18" charset="0"/>
              </a:rPr>
              <a:t>תחזוקה</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מונעת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וטיפים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להארכת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חיי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המוצרים</a:t>
            </a:r>
            <a:endParaRPr lang="en-US" sz="2800" dirty="0">
              <a:latin typeface="Times New Roman" panose="02020603050405020304" pitchFamily="18" charset="0"/>
              <a:cs typeface="Times New Roman" panose="02020603050405020304" pitchFamily="18" charset="0"/>
            </a:endParaRPr>
          </a:p>
          <a:p>
            <a:pPr algn="r" rtl="1"/>
            <a:r>
              <a:rPr lang="en-US" sz="2800" dirty="0" err="1">
                <a:latin typeface="Times New Roman" panose="02020603050405020304" pitchFamily="18" charset="0"/>
                <a:cs typeface="Times New Roman" panose="02020603050405020304" pitchFamily="18" charset="0"/>
              </a:rPr>
              <a:t>הפחתת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צריכה</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ושימוש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חוזר</a:t>
            </a:r>
            <a:endParaRPr lang="en-US" sz="2800" dirty="0">
              <a:latin typeface="Times New Roman" panose="02020603050405020304" pitchFamily="18" charset="0"/>
              <a:cs typeface="Times New Roman" panose="02020603050405020304" pitchFamily="18" charset="0"/>
            </a:endParaRPr>
          </a:p>
          <a:p>
            <a:pPr algn="r" rtl="1"/>
            <a:r>
              <a:rPr lang="en-US" sz="2800" dirty="0" err="1">
                <a:latin typeface="Times New Roman" panose="02020603050405020304" pitchFamily="18" charset="0"/>
                <a:cs typeface="Times New Roman" panose="02020603050405020304" pitchFamily="18" charset="0"/>
              </a:rPr>
              <a:t>רכב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חשמלי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ואגירת</a:t>
            </a:r>
            <a:r>
              <a:rPr lang="en-US" sz="2800" dirty="0">
                <a:latin typeface="Times New Roman" panose="02020603050405020304" pitchFamily="18" charset="0"/>
                <a:cs typeface="Times New Roman" panose="02020603050405020304" pitchFamily="18" charset="0"/>
              </a:rPr>
              <a:t> אנרגיה</a:t>
            </a:r>
            <a:endParaRPr lang="he-IL" sz="2800" dirty="0">
              <a:latin typeface="Times New Roman" panose="02020603050405020304" pitchFamily="18" charset="0"/>
              <a:cs typeface="Times New Roman" panose="02020603050405020304" pitchFamily="18" charset="0"/>
            </a:endParaRPr>
          </a:p>
          <a:p>
            <a:pPr algn="r" rtl="1"/>
            <a:r>
              <a:rPr lang="he-IL" sz="2800" dirty="0">
                <a:highlight>
                  <a:srgbClr val="FFFF00"/>
                </a:highlight>
                <a:latin typeface="Times New Roman" panose="02020603050405020304" pitchFamily="18" charset="0"/>
                <a:cs typeface="Times New Roman" panose="02020603050405020304" pitchFamily="18" charset="0"/>
              </a:rPr>
              <a:t>הקלטת המפגש בקישור זה - </a:t>
            </a:r>
            <a:r>
              <a:rPr lang="de-DE" sz="2800" dirty="0">
                <a:highlight>
                  <a:srgbClr val="FFFF00"/>
                </a:highlight>
                <a:latin typeface="Times New Roman" panose="02020603050405020304" pitchFamily="18" charset="0"/>
                <a:cs typeface="Times New Roman" panose="02020603050405020304" pitchFamily="18" charset="0"/>
                <a:hlinkClick r:id="rId4"/>
              </a:rPr>
              <a:t>https://us02web.zoom.us/rec/share/euId7bOMdaz0I0H68cSZF64C1UoZVPMTiDfm-fdnzPO7wjP2KfC5Q1f-UQN_rIUA.qnKTyVoP0sZXtA5o</a:t>
            </a:r>
            <a:r>
              <a:rPr lang="he-IL" sz="2800" dirty="0">
                <a:highlight>
                  <a:srgbClr val="FFFF00"/>
                </a:highlight>
                <a:latin typeface="Times New Roman" panose="02020603050405020304" pitchFamily="18" charset="0"/>
                <a:cs typeface="Times New Roman" panose="02020603050405020304" pitchFamily="18" charset="0"/>
              </a:rPr>
              <a:t> </a:t>
            </a:r>
            <a:endParaRPr lang="en-US" sz="28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987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C663F-3359-E41F-F865-783F2D59121C}"/>
              </a:ext>
            </a:extLst>
          </p:cNvPr>
          <p:cNvSpPr>
            <a:spLocks noGrp="1"/>
          </p:cNvSpPr>
          <p:nvPr>
            <p:ph type="title"/>
          </p:nvPr>
        </p:nvSpPr>
        <p:spPr/>
        <p:txBody>
          <a:bodyPr/>
          <a:lstStyle/>
          <a:p>
            <a:r>
              <a:rPr lang="de-DE" dirty="0">
                <a:hlinkClick r:id="rId2"/>
              </a:rPr>
              <a:t>https://kids.gov.il/energynew/18216/1</a:t>
            </a:r>
            <a:r>
              <a:rPr lang="he-IL" dirty="0"/>
              <a:t> </a:t>
            </a:r>
            <a:endParaRPr lang="en-IL" dirty="0"/>
          </a:p>
        </p:txBody>
      </p:sp>
      <p:sp>
        <p:nvSpPr>
          <p:cNvPr id="3" name="Content Placeholder 2">
            <a:extLst>
              <a:ext uri="{FF2B5EF4-FFF2-40B4-BE49-F238E27FC236}">
                <a16:creationId xmlns:a16="http://schemas.microsoft.com/office/drawing/2014/main" id="{1FD9EC7F-A31E-D7BA-B8A9-DD628736696F}"/>
              </a:ext>
            </a:extLst>
          </p:cNvPr>
          <p:cNvSpPr>
            <a:spLocks noGrp="1"/>
          </p:cNvSpPr>
          <p:nvPr>
            <p:ph sz="half" idx="1"/>
          </p:nvPr>
        </p:nvSpPr>
        <p:spPr/>
        <p:txBody>
          <a:bodyPr/>
          <a:lstStyle/>
          <a:p>
            <a:endParaRPr lang="en-IL"/>
          </a:p>
        </p:txBody>
      </p:sp>
      <p:sp>
        <p:nvSpPr>
          <p:cNvPr id="4" name="Content Placeholder 3">
            <a:extLst>
              <a:ext uri="{FF2B5EF4-FFF2-40B4-BE49-F238E27FC236}">
                <a16:creationId xmlns:a16="http://schemas.microsoft.com/office/drawing/2014/main" id="{31B56BBD-22BC-E685-E598-7740CD1BF2BF}"/>
              </a:ext>
            </a:extLst>
          </p:cNvPr>
          <p:cNvSpPr>
            <a:spLocks noGrp="1"/>
          </p:cNvSpPr>
          <p:nvPr>
            <p:ph sz="half" idx="2"/>
          </p:nvPr>
        </p:nvSpPr>
        <p:spPr/>
        <p:txBody>
          <a:bodyPr/>
          <a:lstStyle/>
          <a:p>
            <a:endParaRPr lang="en-IL"/>
          </a:p>
        </p:txBody>
      </p:sp>
      <p:pic>
        <p:nvPicPr>
          <p:cNvPr id="6" name="Picture 5">
            <a:extLst>
              <a:ext uri="{FF2B5EF4-FFF2-40B4-BE49-F238E27FC236}">
                <a16:creationId xmlns:a16="http://schemas.microsoft.com/office/drawing/2014/main" id="{A4B47BC9-E9D5-E23F-7B9C-FB9ED75C66F6}"/>
              </a:ext>
            </a:extLst>
          </p:cNvPr>
          <p:cNvPicPr>
            <a:picLocks noChangeAspect="1"/>
          </p:cNvPicPr>
          <p:nvPr/>
        </p:nvPicPr>
        <p:blipFill>
          <a:blip r:embed="rId3"/>
          <a:stretch>
            <a:fillRect/>
          </a:stretch>
        </p:blipFill>
        <p:spPr>
          <a:xfrm>
            <a:off x="0" y="1463842"/>
            <a:ext cx="12192000" cy="3930316"/>
          </a:xfrm>
          <a:prstGeom prst="rect">
            <a:avLst/>
          </a:prstGeom>
        </p:spPr>
      </p:pic>
    </p:spTree>
    <p:extLst>
      <p:ext uri="{BB962C8B-B14F-4D97-AF65-F5344CB8AC3E}">
        <p14:creationId xmlns:p14="http://schemas.microsoft.com/office/powerpoint/2010/main" val="2589869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04F519-FB2E-E15F-F6CA-27EC222FDE33}"/>
              </a:ext>
            </a:extLst>
          </p:cNvPr>
          <p:cNvSpPr>
            <a:spLocks noGrp="1"/>
          </p:cNvSpPr>
          <p:nvPr>
            <p:ph type="title"/>
          </p:nvPr>
        </p:nvSpPr>
        <p:spPr>
          <a:xfrm>
            <a:off x="612648" y="-764971"/>
            <a:ext cx="6733032" cy="1529932"/>
          </a:xfrm>
        </p:spPr>
        <p:txBody>
          <a:bodyPr vert="horz" lIns="91440" tIns="45720" rIns="91440" bIns="45720" rtlCol="0" anchor="b">
            <a:normAutofit/>
          </a:bodyPr>
          <a:lstStyle/>
          <a:p>
            <a:r>
              <a:rPr lang="en-US" b="1" kern="1200" dirty="0" err="1">
                <a:solidFill>
                  <a:schemeClr val="tx1"/>
                </a:solidFill>
                <a:latin typeface="+mj-lt"/>
                <a:ea typeface="+mj-ea"/>
                <a:cs typeface="+mj-cs"/>
              </a:rPr>
              <a:t>שימוש</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חוזר</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במכשירי</a:t>
            </a:r>
            <a:r>
              <a:rPr lang="en-US" b="1" kern="1200" dirty="0">
                <a:solidFill>
                  <a:schemeClr val="tx1"/>
                </a:solidFill>
                <a:latin typeface="+mj-lt"/>
                <a:ea typeface="+mj-ea"/>
                <a:cs typeface="+mj-cs"/>
              </a:rPr>
              <a:t> חשמל </a:t>
            </a:r>
            <a:r>
              <a:rPr lang="en-US" b="1" kern="1200" dirty="0" err="1">
                <a:solidFill>
                  <a:schemeClr val="tx1"/>
                </a:solidFill>
                <a:latin typeface="+mj-lt"/>
                <a:ea typeface="+mj-ea"/>
                <a:cs typeface="+mj-cs"/>
              </a:rPr>
              <a:t>ישנים</a:t>
            </a:r>
            <a:endParaRPr lang="en-US"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6F6CA3D7-3058-74EB-916C-C9DDADF9AC5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61644" y="974598"/>
            <a:ext cx="6035040" cy="4096512"/>
          </a:xfrm>
        </p:spPr>
        <p:txBody>
          <a:bodyPr>
            <a:noAutofit/>
          </a:bodyPr>
          <a:lstStyle/>
          <a:p>
            <a:pPr marL="0" indent="0" algn="r" rtl="1">
              <a:spcBef>
                <a:spcPts val="2500"/>
              </a:spcBef>
              <a:buNone/>
            </a:pPr>
            <a:r>
              <a:rPr lang="he-IL" sz="2400" b="1" dirty="0"/>
              <a:t>חיסכון כספי</a:t>
            </a:r>
          </a:p>
          <a:p>
            <a:pPr marL="0" lvl="1" indent="0" algn="r" rtl="1">
              <a:buNone/>
            </a:pPr>
            <a:r>
              <a:rPr lang="he-IL" sz="2400" dirty="0"/>
              <a:t>שימוש חוזר במכשירים ישנים יכול להביא לחיסכון משמעותי בהוצאות הבית, כל עוד הם מתוחזקים ונתפסים בשימוש נכון.</a:t>
            </a:r>
          </a:p>
          <a:p>
            <a:pPr marL="0" indent="0" algn="r" rtl="1">
              <a:spcBef>
                <a:spcPts val="2500"/>
              </a:spcBef>
              <a:buNone/>
            </a:pPr>
            <a:r>
              <a:rPr lang="he-IL" sz="2400" b="1" dirty="0"/>
              <a:t>תחזוקה נכונה</a:t>
            </a:r>
          </a:p>
          <a:p>
            <a:pPr marL="0" lvl="1" indent="0" algn="r" rtl="1">
              <a:buNone/>
            </a:pPr>
            <a:r>
              <a:rPr lang="he-IL" sz="2400" dirty="0"/>
              <a:t>מכשירים ישנים צריכים תחזוקה נכונה כדי להבטיח שהם פועלים ביעילות ובטיחות. חשוב לבדוק את מצבם באופן קבוע.</a:t>
            </a:r>
          </a:p>
          <a:p>
            <a:pPr marL="0" indent="0" algn="r" rtl="1">
              <a:spcBef>
                <a:spcPts val="2500"/>
              </a:spcBef>
              <a:buNone/>
            </a:pPr>
            <a:r>
              <a:rPr lang="he-IL" sz="2400" b="1" dirty="0"/>
              <a:t>שימוש חכם</a:t>
            </a:r>
          </a:p>
          <a:p>
            <a:pPr marL="0" lvl="1" indent="0" algn="r" rtl="1">
              <a:buNone/>
            </a:pPr>
            <a:r>
              <a:rPr lang="he-IL" sz="2400" dirty="0"/>
              <a:t>ניתן לנצל מכשירים ישנים בדרכים יצירתיות, כמו הפיכתם לפריטים עיצוביים או פונקציונליים בבית.</a:t>
            </a:r>
            <a:endParaRPr lang="en-IL" sz="2400" dirty="0"/>
          </a:p>
        </p:txBody>
      </p:sp>
      <p:pic>
        <p:nvPicPr>
          <p:cNvPr id="5" name="Content Placeholder 4" descr="עמדת טעינה בזמן הפסקת חשמל באוקראינה">
            <a:extLst>
              <a:ext uri="{FF2B5EF4-FFF2-40B4-BE49-F238E27FC236}">
                <a16:creationId xmlns:a16="http://schemas.microsoft.com/office/drawing/2014/main" id="{652687C5-A007-4106-B5E8-B78D18198594}"/>
              </a:ext>
            </a:extLst>
          </p:cNvPr>
          <p:cNvPicPr>
            <a:picLocks noGrp="1" noChangeAspect="1"/>
          </p:cNvPicPr>
          <p:nvPr>
            <p:ph sz="half" idx="1"/>
          </p:nvPr>
        </p:nvPicPr>
        <p:blipFill>
          <a:blip r:embed="rId3"/>
          <a:srcRect l="30781" r="22402" b="-1"/>
          <a:stretch/>
        </p:blipFill>
        <p:spPr>
          <a:xfrm>
            <a:off x="7345680" y="10"/>
            <a:ext cx="4846320" cy="6857990"/>
          </a:xfrm>
          <a:prstGeom prst="rect">
            <a:avLst/>
          </a:prstGeom>
        </p:spPr>
      </p:pic>
    </p:spTree>
    <p:extLst>
      <p:ext uri="{BB962C8B-B14F-4D97-AF65-F5344CB8AC3E}">
        <p14:creationId xmlns:p14="http://schemas.microsoft.com/office/powerpoint/2010/main" val="1927171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3EBE8-100A-7615-E76F-5F5C6295CBE9}"/>
              </a:ext>
            </a:extLst>
          </p:cNvPr>
          <p:cNvSpPr>
            <a:spLocks noGrp="1"/>
          </p:cNvSpPr>
          <p:nvPr>
            <p:ph type="title"/>
          </p:nvPr>
        </p:nvSpPr>
        <p:spPr>
          <a:xfrm>
            <a:off x="5568537" y="-763524"/>
            <a:ext cx="7080663" cy="1527048"/>
          </a:xfrm>
        </p:spPr>
        <p:txBody>
          <a:bodyPr vert="horz" lIns="91440" tIns="45720" rIns="91440" bIns="45720" rtlCol="0" anchor="b">
            <a:normAutofit/>
          </a:bodyPr>
          <a:lstStyle/>
          <a:p>
            <a:r>
              <a:rPr lang="en-US" b="1" kern="1200" dirty="0" err="1">
                <a:solidFill>
                  <a:schemeClr val="tx1"/>
                </a:solidFill>
                <a:latin typeface="+mj-lt"/>
                <a:ea typeface="+mj-ea"/>
                <a:cs typeface="+mj-cs"/>
              </a:rPr>
              <a:t>רעיונות</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למיחזור</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ותחזוקה</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חוזרת</a:t>
            </a:r>
            <a:endParaRPr lang="en-US" b="1" kern="1200" dirty="0">
              <a:solidFill>
                <a:schemeClr val="tx1"/>
              </a:solidFill>
              <a:latin typeface="+mj-lt"/>
              <a:ea typeface="+mj-ea"/>
              <a:cs typeface="+mj-cs"/>
            </a:endParaRPr>
          </a:p>
        </p:txBody>
      </p:sp>
      <p:pic>
        <p:nvPicPr>
          <p:cNvPr id="5" name="Content Placeholder 4" descr="מושג פסולת אלקטרונית">
            <a:extLst>
              <a:ext uri="{FF2B5EF4-FFF2-40B4-BE49-F238E27FC236}">
                <a16:creationId xmlns:a16="http://schemas.microsoft.com/office/drawing/2014/main" id="{3CA3827A-3D69-472D-B0B9-8DB2DDC62604}"/>
              </a:ext>
            </a:extLst>
          </p:cNvPr>
          <p:cNvPicPr>
            <a:picLocks noGrp="1" noChangeAspect="1"/>
          </p:cNvPicPr>
          <p:nvPr>
            <p:ph sz="half" idx="1"/>
          </p:nvPr>
        </p:nvPicPr>
        <p:blipFill>
          <a:blip r:embed="rId3"/>
          <a:srcRect l="29320" r="22709" b="2"/>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F18C7FEE-2D3A-77C2-3996-DA97F06CAE7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49537" y="1071282"/>
            <a:ext cx="5916168" cy="4095078"/>
          </a:xfrm>
        </p:spPr>
        <p:txBody>
          <a:bodyPr>
            <a:noAutofit/>
          </a:bodyPr>
          <a:lstStyle/>
          <a:p>
            <a:pPr marL="0" indent="0" algn="r" rtl="1">
              <a:spcBef>
                <a:spcPts val="2500"/>
              </a:spcBef>
              <a:buNone/>
            </a:pPr>
            <a:r>
              <a:rPr lang="he-IL" sz="2400" b="1" dirty="0"/>
              <a:t>יתרונות </a:t>
            </a:r>
            <a:r>
              <a:rPr lang="he-IL" sz="2400" b="1" dirty="0" err="1"/>
              <a:t>המיחזור</a:t>
            </a:r>
            <a:endParaRPr lang="he-IL" sz="2400" b="1" dirty="0"/>
          </a:p>
          <a:p>
            <a:pPr marL="0" lvl="1" indent="0" algn="r" rtl="1">
              <a:buNone/>
            </a:pPr>
            <a:r>
              <a:rPr lang="he-IL" sz="2400" dirty="0" err="1"/>
              <a:t>מיחזור</a:t>
            </a:r>
            <a:r>
              <a:rPr lang="he-IL" sz="2400" dirty="0"/>
              <a:t> עוזר בהפחתת פסולת ושימוש במשאבים באופן יותר בר קיימא, ובכך תורם לשמירה על הסביבה.</a:t>
            </a:r>
          </a:p>
          <a:p>
            <a:pPr marL="0" indent="0" algn="r" rtl="1">
              <a:spcBef>
                <a:spcPts val="2500"/>
              </a:spcBef>
              <a:buNone/>
            </a:pPr>
            <a:r>
              <a:rPr lang="he-IL" sz="2400" b="1" dirty="0"/>
              <a:t>רעיונות </a:t>
            </a:r>
            <a:r>
              <a:rPr lang="he-IL" sz="2400" b="1" dirty="0" err="1"/>
              <a:t>למיחזור</a:t>
            </a:r>
            <a:r>
              <a:rPr lang="he-IL" sz="2400" b="1" dirty="0"/>
              <a:t> מכשירים</a:t>
            </a:r>
          </a:p>
          <a:p>
            <a:pPr marL="0" lvl="1" indent="0" algn="r" rtl="1">
              <a:buNone/>
            </a:pPr>
            <a:r>
              <a:rPr lang="he-IL" sz="2400" dirty="0"/>
              <a:t>ניתן למחזר מכשירים ישנים בדרכים חדשניות, כמו המרתם לאביזרים חדשים או חפצים שימושיים.</a:t>
            </a:r>
          </a:p>
          <a:p>
            <a:pPr marL="0" indent="0" algn="r" rtl="1">
              <a:spcBef>
                <a:spcPts val="2500"/>
              </a:spcBef>
              <a:buNone/>
            </a:pPr>
            <a:r>
              <a:rPr lang="he-IL" sz="2400" b="1" dirty="0"/>
              <a:t>שימוש מחדש והתקנה</a:t>
            </a:r>
          </a:p>
          <a:p>
            <a:pPr marL="0" lvl="1" indent="0" algn="r" rtl="1">
              <a:buNone/>
            </a:pPr>
            <a:r>
              <a:rPr lang="he-IL" sz="2400" dirty="0"/>
              <a:t>תחזוקה חוזרת של מכשירים קיימים יכולה להאריך את חייהם ולמנוע פסולת מיותרת.</a:t>
            </a:r>
            <a:endParaRPr lang="en-IL" sz="2400" dirty="0"/>
          </a:p>
        </p:txBody>
      </p:sp>
    </p:spTree>
    <p:extLst>
      <p:ext uri="{BB962C8B-B14F-4D97-AF65-F5344CB8AC3E}">
        <p14:creationId xmlns:p14="http://schemas.microsoft.com/office/powerpoint/2010/main" val="1962227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4E8B028C-24E5-FC36-EDF1-8D551865CAC7}"/>
              </a:ext>
            </a:extLst>
          </p:cNvPr>
          <p:cNvSpPr>
            <a:spLocks noGrp="1"/>
          </p:cNvSpPr>
          <p:nvPr>
            <p:ph type="ctrTitle"/>
          </p:nvPr>
        </p:nvSpPr>
        <p:spPr>
          <a:xfrm>
            <a:off x="277090" y="1814321"/>
            <a:ext cx="10981459" cy="4560920"/>
          </a:xfrm>
        </p:spPr>
        <p:txBody>
          <a:bodyPr anchor="b">
            <a:normAutofit/>
          </a:bodyPr>
          <a:lstStyle/>
          <a:p>
            <a:pPr algn="l"/>
            <a:r>
              <a:rPr lang="en-IL" sz="7400" dirty="0" err="1"/>
              <a:t>רכב</a:t>
            </a:r>
            <a:r>
              <a:rPr lang="en-IL" sz="7400" dirty="0"/>
              <a:t> </a:t>
            </a:r>
            <a:r>
              <a:rPr lang="en-IL" sz="7400" dirty="0" err="1"/>
              <a:t>חשמלי</a:t>
            </a:r>
            <a:r>
              <a:rPr lang="en-IL" sz="7400" dirty="0"/>
              <a:t> </a:t>
            </a:r>
            <a:r>
              <a:rPr lang="en-IL" sz="7400" dirty="0" err="1"/>
              <a:t>ואגירת</a:t>
            </a:r>
            <a:r>
              <a:rPr lang="en-IL" sz="7400" dirty="0"/>
              <a:t> אנרגיה</a:t>
            </a:r>
          </a:p>
        </p:txBody>
      </p:sp>
    </p:spTree>
    <p:extLst>
      <p:ext uri="{BB962C8B-B14F-4D97-AF65-F5344CB8AC3E}">
        <p14:creationId xmlns:p14="http://schemas.microsoft.com/office/powerpoint/2010/main" val="283865276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1C260-8EBD-95E1-30D0-04B34370792A}"/>
              </a:ext>
            </a:extLst>
          </p:cNvPr>
          <p:cNvSpPr>
            <a:spLocks noGrp="1"/>
          </p:cNvSpPr>
          <p:nvPr>
            <p:ph type="title"/>
          </p:nvPr>
        </p:nvSpPr>
        <p:spPr>
          <a:xfrm>
            <a:off x="961644" y="-764966"/>
            <a:ext cx="6035040" cy="1529932"/>
          </a:xfrm>
        </p:spPr>
        <p:txBody>
          <a:bodyPr vert="horz" lIns="91440" tIns="45720" rIns="91440" bIns="45720" rtlCol="0" anchor="b">
            <a:normAutofit/>
          </a:bodyPr>
          <a:lstStyle/>
          <a:p>
            <a:pPr algn="r" rtl="1"/>
            <a:r>
              <a:rPr lang="en-US" b="1" kern="1200" dirty="0" err="1">
                <a:solidFill>
                  <a:schemeClr val="tx1"/>
                </a:solidFill>
                <a:latin typeface="+mj-lt"/>
                <a:ea typeface="+mj-ea"/>
                <a:cs typeface="+mj-cs"/>
              </a:rPr>
              <a:t>יתרונות</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הרכב</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החשמלי</a:t>
            </a:r>
            <a:endParaRPr lang="en-US"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B5ADE8FD-F4F9-92BD-A525-6D53840E64D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61644" y="955548"/>
            <a:ext cx="6035040" cy="4096512"/>
          </a:xfrm>
        </p:spPr>
        <p:txBody>
          <a:bodyPr>
            <a:noAutofit/>
          </a:bodyPr>
          <a:lstStyle/>
          <a:p>
            <a:pPr marL="0" indent="0" algn="r" rtl="1">
              <a:spcBef>
                <a:spcPts val="2500"/>
              </a:spcBef>
              <a:buNone/>
            </a:pPr>
            <a:r>
              <a:rPr lang="he-IL" sz="2400" b="1" dirty="0"/>
              <a:t>חיסכון בעלויות דלק</a:t>
            </a:r>
          </a:p>
          <a:p>
            <a:pPr marL="0" lvl="1" indent="0" algn="r" rtl="1">
              <a:buNone/>
            </a:pPr>
            <a:r>
              <a:rPr lang="he-IL" sz="2400" dirty="0"/>
              <a:t>רכבים חשמליים יכולים לחסוך כסף רב על דלק, שכן עלות הטעינה זולה יותר מרכישת דלק.</a:t>
            </a:r>
          </a:p>
          <a:p>
            <a:pPr marL="0" indent="0" algn="r" rtl="1">
              <a:spcBef>
                <a:spcPts val="2500"/>
              </a:spcBef>
              <a:buNone/>
            </a:pPr>
            <a:r>
              <a:rPr lang="he-IL" sz="2400" b="1" dirty="0"/>
              <a:t>הפחתת פליטות גזי חממה</a:t>
            </a:r>
          </a:p>
          <a:p>
            <a:pPr marL="0" lvl="1" indent="0" algn="r" rtl="1">
              <a:buNone/>
            </a:pPr>
            <a:r>
              <a:rPr lang="he-IL" sz="2400" dirty="0"/>
              <a:t>רכבים חשמליים מפחיתים את פליטת גזי החממה, דבר שמסייע במאבק בשינויי האקלים.</a:t>
            </a:r>
          </a:p>
          <a:p>
            <a:pPr marL="0" indent="0" algn="r" rtl="1">
              <a:spcBef>
                <a:spcPts val="2500"/>
              </a:spcBef>
              <a:buNone/>
            </a:pPr>
            <a:r>
              <a:rPr lang="he-IL" sz="2400" b="1" dirty="0"/>
              <a:t>הפחתת רעש</a:t>
            </a:r>
          </a:p>
          <a:p>
            <a:pPr marL="0" lvl="1" indent="0" algn="r" rtl="1">
              <a:buNone/>
            </a:pPr>
            <a:r>
              <a:rPr lang="he-IL" sz="2400" dirty="0"/>
              <a:t>רכבים חשמליים פועלים בשקט, דבר שמפחית את זיהום הרעש בערים ובשכונות.</a:t>
            </a:r>
            <a:endParaRPr lang="en-IL" sz="2400" dirty="0"/>
          </a:p>
        </p:txBody>
      </p:sp>
      <p:pic>
        <p:nvPicPr>
          <p:cNvPr id="5" name="Content Placeholder 4" descr="טעינת רכב חשמלי אנרגיה מתחדשת בתחנת טעינה לרכב חשמלי">
            <a:extLst>
              <a:ext uri="{FF2B5EF4-FFF2-40B4-BE49-F238E27FC236}">
                <a16:creationId xmlns:a16="http://schemas.microsoft.com/office/drawing/2014/main" id="{9D5B2452-13A4-4477-B591-086B9AB162D1}"/>
              </a:ext>
            </a:extLst>
          </p:cNvPr>
          <p:cNvPicPr>
            <a:picLocks noGrp="1" noChangeAspect="1"/>
          </p:cNvPicPr>
          <p:nvPr>
            <p:ph sz="half" idx="1"/>
          </p:nvPr>
        </p:nvPicPr>
        <p:blipFill>
          <a:blip r:embed="rId3"/>
          <a:srcRect l="9538" r="39052"/>
          <a:stretch/>
        </p:blipFill>
        <p:spPr>
          <a:xfrm>
            <a:off x="7345680" y="10"/>
            <a:ext cx="4846320" cy="6857990"/>
          </a:xfrm>
          <a:prstGeom prst="rect">
            <a:avLst/>
          </a:prstGeom>
        </p:spPr>
      </p:pic>
    </p:spTree>
    <p:extLst>
      <p:ext uri="{BB962C8B-B14F-4D97-AF65-F5344CB8AC3E}">
        <p14:creationId xmlns:p14="http://schemas.microsoft.com/office/powerpoint/2010/main" val="2424453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B6CB98-56F5-2D7C-C8AF-1E68B6FB15FF}"/>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פתרונות לאגירת אנרגיה ביתית</a:t>
            </a:r>
          </a:p>
        </p:txBody>
      </p:sp>
      <p:sp>
        <p:nvSpPr>
          <p:cNvPr id="4" name="Content Placeholder 3">
            <a:extLst>
              <a:ext uri="{FF2B5EF4-FFF2-40B4-BE49-F238E27FC236}">
                <a16:creationId xmlns:a16="http://schemas.microsoft.com/office/drawing/2014/main" id="{74DCD886-255D-699D-FCBB-695B4965CB8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he-IL" sz="1400" b="1"/>
              <a:t>סוללות לאגירת אנרגיה</a:t>
            </a:r>
          </a:p>
          <a:p>
            <a:pPr marL="0" lvl="1" indent="0">
              <a:buNone/>
            </a:pPr>
            <a:r>
              <a:rPr lang="he-IL" sz="1400"/>
              <a:t>סוללות לאגירת אנרגיה מאפשרות לשמור אנרגיה לשימוש מאוחר יותר, משפרות את עצמאי האנרגיה של הבית.</a:t>
            </a:r>
          </a:p>
          <a:p>
            <a:pPr marL="0" indent="0">
              <a:spcBef>
                <a:spcPts val="2500"/>
              </a:spcBef>
              <a:buNone/>
            </a:pPr>
            <a:r>
              <a:rPr lang="he-IL" sz="1400" b="1"/>
              <a:t>מערכות סולאריות</a:t>
            </a:r>
          </a:p>
          <a:p>
            <a:pPr marL="0" lvl="1" indent="0">
              <a:buNone/>
            </a:pPr>
            <a:r>
              <a:rPr lang="he-IL" sz="1400"/>
              <a:t>מערכות סולאריות לוכדות אור שמש וממירות אותו לאנרגיה חשמלית, מפחיתות את עלויות האנרגיה בבית.</a:t>
            </a:r>
          </a:p>
          <a:p>
            <a:pPr marL="0" indent="0">
              <a:spcBef>
                <a:spcPts val="2500"/>
              </a:spcBef>
              <a:buNone/>
            </a:pPr>
            <a:r>
              <a:rPr lang="he-IL" sz="1400" b="1"/>
              <a:t>התקנה ושימוש</a:t>
            </a:r>
          </a:p>
          <a:p>
            <a:pPr marL="0" lvl="1" indent="0">
              <a:buNone/>
            </a:pPr>
            <a:r>
              <a:rPr lang="he-IL" sz="1400"/>
              <a:t>ישנן דרכים שונות להתקין ולשלב פתרונות לאגירת אנרגיה בבית, כולל התקנה מקצועית או </a:t>
            </a:r>
            <a:r>
              <a:rPr lang="de-DE" sz="1400"/>
              <a:t>DIY.</a:t>
            </a:r>
            <a:endParaRPr lang="en-IL" sz="1400"/>
          </a:p>
        </p:txBody>
      </p:sp>
      <p:pic>
        <p:nvPicPr>
          <p:cNvPr id="5" name="Content Placeholder 4" descr="פאנלים סולאריים ניידים על גדר גינה עם טעינת סוללה, אזור כפרי, יום קיץ שטוף שמש, הפקת אנרגיה ירוקה בת קיימא לשימוש פרטי או אמצעי זהירות האפלה">
            <a:extLst>
              <a:ext uri="{FF2B5EF4-FFF2-40B4-BE49-F238E27FC236}">
                <a16:creationId xmlns:a16="http://schemas.microsoft.com/office/drawing/2014/main" id="{E3134FBE-889F-4F78-9C98-E969FD6B3A2F}"/>
              </a:ext>
            </a:extLst>
          </p:cNvPr>
          <p:cNvPicPr>
            <a:picLocks noGrp="1" noChangeAspect="1"/>
          </p:cNvPicPr>
          <p:nvPr>
            <p:ph sz="half" idx="1"/>
          </p:nvPr>
        </p:nvPicPr>
        <p:blipFill>
          <a:blip r:embed="rId3"/>
          <a:srcRect l="35023" r="17806" b="-1"/>
          <a:stretch/>
        </p:blipFill>
        <p:spPr>
          <a:xfrm>
            <a:off x="7345680" y="10"/>
            <a:ext cx="4846320" cy="6857990"/>
          </a:xfrm>
          <a:prstGeom prst="rect">
            <a:avLst/>
          </a:prstGeom>
        </p:spPr>
      </p:pic>
    </p:spTree>
    <p:extLst>
      <p:ext uri="{BB962C8B-B14F-4D97-AF65-F5344CB8AC3E}">
        <p14:creationId xmlns:p14="http://schemas.microsoft.com/office/powerpoint/2010/main" val="4062958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57A95CBD-40D2-0950-4C90-986680E28768}"/>
              </a:ext>
            </a:extLst>
          </p:cNvPr>
          <p:cNvSpPr>
            <a:spLocks noGrp="1"/>
          </p:cNvSpPr>
          <p:nvPr>
            <p:ph type="title"/>
          </p:nvPr>
        </p:nvSpPr>
        <p:spPr>
          <a:xfrm>
            <a:off x="614678" y="1543849"/>
            <a:ext cx="4145582" cy="4638825"/>
          </a:xfrm>
        </p:spPr>
        <p:txBody>
          <a:bodyPr anchor="t">
            <a:normAutofit/>
          </a:bodyPr>
          <a:lstStyle/>
          <a:p>
            <a:r>
              <a:rPr lang="en-IL"/>
              <a:t>כיצד השילוב של רכב חשמלי ואגירת אנרגיה תורם לחסכון</a:t>
            </a:r>
          </a:p>
        </p:txBody>
      </p:sp>
      <p:sp>
        <p:nvSpPr>
          <p:cNvPr id="3" name="Content Placeholder 2">
            <a:extLst>
              <a:ext uri="{FF2B5EF4-FFF2-40B4-BE49-F238E27FC236}">
                <a16:creationId xmlns:a16="http://schemas.microsoft.com/office/drawing/2014/main" id="{24BE0CE1-F413-CACD-1681-8ADF6E75A0D9}"/>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32120" y="1543849"/>
            <a:ext cx="5681358" cy="4818068"/>
          </a:xfrm>
        </p:spPr>
        <p:txBody>
          <a:bodyPr>
            <a:normAutofit/>
          </a:bodyPr>
          <a:lstStyle/>
          <a:p>
            <a:pPr marL="0" indent="0">
              <a:spcBef>
                <a:spcPts val="2500"/>
              </a:spcBef>
              <a:buNone/>
            </a:pPr>
            <a:r>
              <a:rPr lang="he-IL" sz="1400" b="1"/>
              <a:t>חיסכון בעלויות האנרגיה</a:t>
            </a:r>
          </a:p>
          <a:p>
            <a:pPr marL="0" lvl="1" indent="0">
              <a:buNone/>
            </a:pPr>
            <a:r>
              <a:rPr lang="he-IL" sz="1400"/>
              <a:t>שילוב רכב חשמלי עם אגירת אנרגיה מספק חיסכון ניכר על הוצאות החשמל, במיוחד בשימוש ביתי.</a:t>
            </a:r>
          </a:p>
          <a:p>
            <a:pPr marL="0" indent="0">
              <a:spcBef>
                <a:spcPts val="2500"/>
              </a:spcBef>
              <a:buNone/>
            </a:pPr>
            <a:r>
              <a:rPr lang="he-IL" sz="1400" b="1"/>
              <a:t>טעינת הבית מרכב חשמלי</a:t>
            </a:r>
          </a:p>
          <a:p>
            <a:pPr marL="0" lvl="1" indent="0">
              <a:buNone/>
            </a:pPr>
            <a:r>
              <a:rPr lang="he-IL" sz="1400"/>
              <a:t>רכב חשמלי יכול לשמש כמקור טעינה לבית, מה שמפחית את התלות בחשמל מהרשת.</a:t>
            </a:r>
          </a:p>
          <a:p>
            <a:pPr marL="0" indent="0">
              <a:spcBef>
                <a:spcPts val="2500"/>
              </a:spcBef>
              <a:buNone/>
            </a:pPr>
            <a:r>
              <a:rPr lang="he-IL" sz="1400" b="1"/>
              <a:t>אגירת אנרגיה</a:t>
            </a:r>
          </a:p>
          <a:p>
            <a:pPr marL="0" lvl="1" indent="0">
              <a:buNone/>
            </a:pPr>
            <a:r>
              <a:rPr lang="he-IL" sz="1400"/>
              <a:t>אגירת אנרגיה מאפשרת לנצל מקורות אנרגיה מתחדשים ולשפר את היעילות האנרגטית של הבית.</a:t>
            </a:r>
            <a:endParaRPr lang="en-IL" sz="1400"/>
          </a:p>
        </p:txBody>
      </p:sp>
    </p:spTree>
    <p:extLst>
      <p:ext uri="{BB962C8B-B14F-4D97-AF65-F5344CB8AC3E}">
        <p14:creationId xmlns:p14="http://schemas.microsoft.com/office/powerpoint/2010/main" val="3320868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93751841-F64D-9F82-78D0-FABAF43A7420}"/>
              </a:ext>
            </a:extLst>
          </p:cNvPr>
          <p:cNvSpPr>
            <a:spLocks noGrp="1"/>
          </p:cNvSpPr>
          <p:nvPr>
            <p:ph type="title"/>
          </p:nvPr>
        </p:nvSpPr>
        <p:spPr>
          <a:xfrm>
            <a:off x="612648" y="1847088"/>
            <a:ext cx="7344336" cy="1133856"/>
          </a:xfrm>
        </p:spPr>
        <p:txBody>
          <a:bodyPr anchor="b">
            <a:normAutofit/>
          </a:bodyPr>
          <a:lstStyle/>
          <a:p>
            <a:r>
              <a:rPr lang="en-IL" sz="6000"/>
              <a:t>מסקנה</a:t>
            </a:r>
          </a:p>
        </p:txBody>
      </p:sp>
      <p:graphicFrame>
        <p:nvGraphicFramePr>
          <p:cNvPr id="9" name="Content Placeholder 2">
            <a:extLst>
              <a:ext uri="{FF2B5EF4-FFF2-40B4-BE49-F238E27FC236}">
                <a16:creationId xmlns:a16="http://schemas.microsoft.com/office/drawing/2014/main" id="{C3221DB5-21B6-E803-7AB9-2EDCE1A275B7}"/>
              </a:ext>
            </a:extLst>
          </p:cNvPr>
          <p:cNvGraphicFramePr>
            <a:graphicFrameLocks noGrp="1"/>
          </p:cNvGraphicFramePr>
          <p:nvPr>
            <p:ph idx="1"/>
            <p:extLst>
              <p:ext uri="{D42A27DB-BD31-4B8C-83A1-F6EECF244321}">
                <p14:modId xmlns:p14="http://schemas.microsoft.com/office/powerpoint/2010/main" val="1180939473"/>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8859170"/>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3E5496C-D30F-809C-AFAC-62CD7B1A99C3}"/>
              </a:ext>
            </a:extLst>
          </p:cNvPr>
          <p:cNvSpPr>
            <a:spLocks noGrp="1"/>
          </p:cNvSpPr>
          <p:nvPr>
            <p:ph type="ctrTitle"/>
          </p:nvPr>
        </p:nvSpPr>
        <p:spPr>
          <a:xfrm>
            <a:off x="277090" y="1814321"/>
            <a:ext cx="12334009" cy="4560920"/>
          </a:xfrm>
        </p:spPr>
        <p:txBody>
          <a:bodyPr anchor="b">
            <a:normAutofit/>
          </a:bodyPr>
          <a:lstStyle/>
          <a:p>
            <a:pPr algn="l"/>
            <a:r>
              <a:rPr lang="en-IL" sz="7400" dirty="0" err="1"/>
              <a:t>דירוג</a:t>
            </a:r>
            <a:r>
              <a:rPr lang="en-IL" sz="7400" dirty="0"/>
              <a:t> </a:t>
            </a:r>
            <a:r>
              <a:rPr lang="en-IL" sz="7400" dirty="0" err="1"/>
              <a:t>אנרגטי</a:t>
            </a:r>
            <a:r>
              <a:rPr lang="en-IL" sz="7400" dirty="0"/>
              <a:t> של </a:t>
            </a:r>
            <a:r>
              <a:rPr lang="en-IL" sz="7400" dirty="0" err="1"/>
              <a:t>מוצרי</a:t>
            </a:r>
            <a:r>
              <a:rPr lang="en-IL" sz="7400" dirty="0"/>
              <a:t> חשמל</a:t>
            </a:r>
          </a:p>
        </p:txBody>
      </p:sp>
    </p:spTree>
    <p:extLst>
      <p:ext uri="{BB962C8B-B14F-4D97-AF65-F5344CB8AC3E}">
        <p14:creationId xmlns:p14="http://schemas.microsoft.com/office/powerpoint/2010/main" val="26082538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83C98-4689-CD20-1CB0-94F8D560D45B}"/>
              </a:ext>
            </a:extLst>
          </p:cNvPr>
          <p:cNvSpPr>
            <a:spLocks noGrp="1"/>
          </p:cNvSpPr>
          <p:nvPr>
            <p:ph type="title"/>
          </p:nvPr>
        </p:nvSpPr>
        <p:spPr>
          <a:xfrm>
            <a:off x="5268991" y="77634"/>
            <a:ext cx="6581139" cy="873836"/>
          </a:xfrm>
        </p:spPr>
        <p:txBody>
          <a:bodyPr vert="horz" lIns="91440" tIns="45720" rIns="91440" bIns="45720" rtlCol="0" anchor="b">
            <a:normAutofit/>
          </a:bodyPr>
          <a:lstStyle/>
          <a:p>
            <a:pPr algn="r" rtl="1"/>
            <a:r>
              <a:rPr lang="en-US" b="1" kern="1200" dirty="0" err="1">
                <a:solidFill>
                  <a:schemeClr val="tx1"/>
                </a:solidFill>
                <a:latin typeface="Times New Roman" panose="02020603050405020304" pitchFamily="18" charset="0"/>
                <a:cs typeface="Times New Roman" panose="02020603050405020304" pitchFamily="18" charset="0"/>
              </a:rPr>
              <a:t>מהו</a:t>
            </a:r>
            <a:r>
              <a:rPr lang="en-US" b="1" kern="1200" dirty="0">
                <a:solidFill>
                  <a:schemeClr val="tx1"/>
                </a:solidFill>
                <a:latin typeface="Times New Roman" panose="02020603050405020304" pitchFamily="18" charset="0"/>
                <a:cs typeface="Times New Roman" panose="02020603050405020304" pitchFamily="18" charset="0"/>
              </a:rPr>
              <a:t> </a:t>
            </a:r>
            <a:r>
              <a:rPr lang="en-US" b="1" kern="1200" dirty="0" err="1">
                <a:solidFill>
                  <a:schemeClr val="tx1"/>
                </a:solidFill>
                <a:latin typeface="Times New Roman" panose="02020603050405020304" pitchFamily="18" charset="0"/>
                <a:cs typeface="Times New Roman" panose="02020603050405020304" pitchFamily="18" charset="0"/>
              </a:rPr>
              <a:t>דירוג</a:t>
            </a:r>
            <a:r>
              <a:rPr lang="en-US" b="1" kern="1200" dirty="0">
                <a:solidFill>
                  <a:schemeClr val="tx1"/>
                </a:solidFill>
                <a:latin typeface="Times New Roman" panose="02020603050405020304" pitchFamily="18" charset="0"/>
                <a:cs typeface="Times New Roman" panose="02020603050405020304" pitchFamily="18" charset="0"/>
              </a:rPr>
              <a:t> </a:t>
            </a:r>
            <a:r>
              <a:rPr lang="en-US" b="1" kern="1200" dirty="0" err="1">
                <a:solidFill>
                  <a:schemeClr val="tx1"/>
                </a:solidFill>
                <a:latin typeface="Times New Roman" panose="02020603050405020304" pitchFamily="18" charset="0"/>
                <a:cs typeface="Times New Roman" panose="02020603050405020304" pitchFamily="18" charset="0"/>
              </a:rPr>
              <a:t>אנרגטי</a:t>
            </a:r>
            <a:r>
              <a:rPr lang="en-US" b="1" kern="1200" dirty="0">
                <a:solidFill>
                  <a:schemeClr val="tx1"/>
                </a:solidFill>
                <a:latin typeface="Times New Roman" panose="02020603050405020304" pitchFamily="18" charset="0"/>
                <a:cs typeface="Times New Roman" panose="02020603050405020304" pitchFamily="18" charset="0"/>
              </a:rPr>
              <a:t> </a:t>
            </a:r>
            <a:r>
              <a:rPr lang="en-US" b="1" kern="1200" dirty="0" err="1">
                <a:solidFill>
                  <a:schemeClr val="tx1"/>
                </a:solidFill>
                <a:latin typeface="Times New Roman" panose="02020603050405020304" pitchFamily="18" charset="0"/>
                <a:cs typeface="Times New Roman" panose="02020603050405020304" pitchFamily="18" charset="0"/>
              </a:rPr>
              <a:t>ואיך</a:t>
            </a:r>
            <a:r>
              <a:rPr lang="en-US" b="1" kern="1200" dirty="0">
                <a:solidFill>
                  <a:schemeClr val="tx1"/>
                </a:solidFill>
                <a:latin typeface="Times New Roman" panose="02020603050405020304" pitchFamily="18" charset="0"/>
                <a:cs typeface="Times New Roman" panose="02020603050405020304" pitchFamily="18" charset="0"/>
              </a:rPr>
              <a:t> </a:t>
            </a:r>
            <a:r>
              <a:rPr lang="en-US" b="1" kern="1200" dirty="0" err="1">
                <a:solidFill>
                  <a:schemeClr val="tx1"/>
                </a:solidFill>
                <a:latin typeface="Times New Roman" panose="02020603050405020304" pitchFamily="18" charset="0"/>
                <a:cs typeface="Times New Roman" panose="02020603050405020304" pitchFamily="18" charset="0"/>
              </a:rPr>
              <a:t>הוא</a:t>
            </a:r>
            <a:r>
              <a:rPr lang="en-US" b="1" kern="1200" dirty="0">
                <a:solidFill>
                  <a:schemeClr val="tx1"/>
                </a:solidFill>
                <a:latin typeface="Times New Roman" panose="02020603050405020304" pitchFamily="18" charset="0"/>
                <a:cs typeface="Times New Roman" panose="02020603050405020304" pitchFamily="18" charset="0"/>
              </a:rPr>
              <a:t> </a:t>
            </a:r>
            <a:r>
              <a:rPr lang="en-US" b="1" kern="1200" dirty="0" err="1">
                <a:solidFill>
                  <a:schemeClr val="tx1"/>
                </a:solidFill>
                <a:latin typeface="Times New Roman" panose="02020603050405020304" pitchFamily="18" charset="0"/>
                <a:cs typeface="Times New Roman" panose="02020603050405020304" pitchFamily="18" charset="0"/>
              </a:rPr>
              <a:t>נקבע</a:t>
            </a:r>
            <a:endParaRPr lang="en-US" b="1" kern="1200"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4" descr="אובייקט תווית יעילות אנרגטית תלת מימדית על מושג חיסכון באנרגיה על רקע לבן מבודד.">
            <a:extLst>
              <a:ext uri="{FF2B5EF4-FFF2-40B4-BE49-F238E27FC236}">
                <a16:creationId xmlns:a16="http://schemas.microsoft.com/office/drawing/2014/main" id="{B56AAE00-0F1C-462C-A702-075705890D05}"/>
              </a:ext>
            </a:extLst>
          </p:cNvPr>
          <p:cNvPicPr>
            <a:picLocks noGrp="1" noChangeAspect="1"/>
          </p:cNvPicPr>
          <p:nvPr>
            <p:ph sz="half" idx="1"/>
          </p:nvPr>
        </p:nvPicPr>
        <p:blipFill>
          <a:blip r:embed="rId3"/>
          <a:srcRect l="54821" r="9379"/>
          <a:stretch/>
        </p:blipFill>
        <p:spPr>
          <a:xfrm>
            <a:off x="-69685" y="-333632"/>
            <a:ext cx="4910308" cy="6857990"/>
          </a:xfrm>
          <a:prstGeom prst="rect">
            <a:avLst/>
          </a:prstGeom>
        </p:spPr>
      </p:pic>
      <p:sp>
        <p:nvSpPr>
          <p:cNvPr id="4" name="Content Placeholder 3">
            <a:extLst>
              <a:ext uri="{FF2B5EF4-FFF2-40B4-BE49-F238E27FC236}">
                <a16:creationId xmlns:a16="http://schemas.microsoft.com/office/drawing/2014/main" id="{9BBDD647-3101-0692-2DAD-05193A0CEB9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50724" y="1272746"/>
            <a:ext cx="7512908" cy="5036614"/>
          </a:xfrm>
        </p:spPr>
        <p:txBody>
          <a:bodyPr>
            <a:noAutofit/>
          </a:bodyPr>
          <a:lstStyle/>
          <a:p>
            <a:pPr marL="0" indent="0" algn="r" rtl="1">
              <a:spcBef>
                <a:spcPts val="2500"/>
              </a:spcBef>
              <a:buNone/>
            </a:pPr>
            <a:r>
              <a:rPr lang="he-IL" sz="2800" b="1" dirty="0">
                <a:latin typeface="Times New Roman" panose="02020603050405020304" pitchFamily="18" charset="0"/>
                <a:cs typeface="Times New Roman" panose="02020603050405020304" pitchFamily="18" charset="0"/>
              </a:rPr>
              <a:t>הגדרת דירוג אנרגטי</a:t>
            </a:r>
          </a:p>
          <a:p>
            <a:pPr marL="0" lvl="1" indent="0" algn="r" rtl="1">
              <a:buNone/>
            </a:pPr>
            <a:r>
              <a:rPr lang="he-IL" sz="2800" dirty="0">
                <a:latin typeface="Times New Roman" panose="02020603050405020304" pitchFamily="18" charset="0"/>
                <a:cs typeface="Times New Roman" panose="02020603050405020304" pitchFamily="18" charset="0"/>
              </a:rPr>
              <a:t>דירוג אנרגטי הוא מערכת שמדרגת מכשירים בהתבסס על צריכת האנרגיה שלהם, כדי לעזור לצרכנים לבחור ביעילות.</a:t>
            </a:r>
          </a:p>
          <a:p>
            <a:pPr marL="0" indent="0" algn="r" rtl="1">
              <a:spcBef>
                <a:spcPts val="2500"/>
              </a:spcBef>
              <a:buNone/>
            </a:pPr>
            <a:r>
              <a:rPr lang="he-IL" sz="2800" b="1" dirty="0">
                <a:latin typeface="Times New Roman" panose="02020603050405020304" pitchFamily="18" charset="0"/>
                <a:cs typeface="Times New Roman" panose="02020603050405020304" pitchFamily="18" charset="0"/>
              </a:rPr>
              <a:t>חשיבות דירוג אנרגטי</a:t>
            </a:r>
          </a:p>
          <a:p>
            <a:pPr marL="0" lvl="1" indent="0" algn="r" rtl="1">
              <a:buNone/>
            </a:pPr>
            <a:r>
              <a:rPr lang="he-IL" sz="2800" dirty="0">
                <a:latin typeface="Times New Roman" panose="02020603050405020304" pitchFamily="18" charset="0"/>
                <a:cs typeface="Times New Roman" panose="02020603050405020304" pitchFamily="18" charset="0"/>
              </a:rPr>
              <a:t>דירוג גבוה יותר מצביע על חיסכון באנרגיה, מה שיכול להוזיל את החשבונות ולסייע בשמירה על הסביבה.</a:t>
            </a:r>
          </a:p>
          <a:p>
            <a:pPr marL="0" indent="0" algn="r" rtl="1">
              <a:spcBef>
                <a:spcPts val="2500"/>
              </a:spcBef>
              <a:buNone/>
            </a:pPr>
            <a:r>
              <a:rPr lang="he-IL" sz="2800" b="1" dirty="0">
                <a:latin typeface="Times New Roman" panose="02020603050405020304" pitchFamily="18" charset="0"/>
                <a:cs typeface="Times New Roman" panose="02020603050405020304" pitchFamily="18" charset="0"/>
              </a:rPr>
              <a:t>קריטריונים לדירוג</a:t>
            </a:r>
          </a:p>
          <a:p>
            <a:pPr marL="0" lvl="1" indent="0" algn="r" rtl="1">
              <a:buNone/>
            </a:pPr>
            <a:r>
              <a:rPr lang="he-IL" sz="2800" dirty="0">
                <a:latin typeface="Times New Roman" panose="02020603050405020304" pitchFamily="18" charset="0"/>
                <a:cs typeface="Times New Roman" panose="02020603050405020304" pitchFamily="18" charset="0"/>
              </a:rPr>
              <a:t>הדירוג נקבע על ידי הבדלים בצריכה וביצועים, מה שמאפשר השוואה בין מכשירים שונים בשוק.</a:t>
            </a:r>
            <a:endParaRPr lang="en-IL"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57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FDB8CE-B6FA-E7B7-DDDA-785A0652B186}"/>
              </a:ext>
            </a:extLst>
          </p:cNvPr>
          <p:cNvSpPr>
            <a:spLocks noGrp="1"/>
          </p:cNvSpPr>
          <p:nvPr>
            <p:ph type="title"/>
          </p:nvPr>
        </p:nvSpPr>
        <p:spPr>
          <a:xfrm>
            <a:off x="0" y="-423508"/>
            <a:ext cx="8436102" cy="1529932"/>
          </a:xfrm>
        </p:spPr>
        <p:txBody>
          <a:bodyPr vert="horz" lIns="91440" tIns="45720" rIns="91440" bIns="45720" rtlCol="0" anchor="b">
            <a:normAutofit/>
          </a:bodyPr>
          <a:lstStyle/>
          <a:p>
            <a:r>
              <a:rPr lang="en-US" b="1" kern="1200" dirty="0" err="1">
                <a:solidFill>
                  <a:schemeClr val="tx1"/>
                </a:solidFill>
                <a:latin typeface="Times New Roman" panose="02020603050405020304" pitchFamily="18" charset="0"/>
                <a:cs typeface="Times New Roman" panose="02020603050405020304" pitchFamily="18" charset="0"/>
              </a:rPr>
              <a:t>איך</a:t>
            </a:r>
            <a:r>
              <a:rPr lang="en-US" b="1" kern="1200" dirty="0">
                <a:solidFill>
                  <a:schemeClr val="tx1"/>
                </a:solidFill>
                <a:latin typeface="Times New Roman" panose="02020603050405020304" pitchFamily="18" charset="0"/>
                <a:cs typeface="Times New Roman" panose="02020603050405020304" pitchFamily="18" charset="0"/>
              </a:rPr>
              <a:t> </a:t>
            </a:r>
            <a:r>
              <a:rPr lang="en-US" b="1" kern="1200" dirty="0" err="1">
                <a:solidFill>
                  <a:schemeClr val="tx1"/>
                </a:solidFill>
                <a:latin typeface="Times New Roman" panose="02020603050405020304" pitchFamily="18" charset="0"/>
                <a:cs typeface="Times New Roman" panose="02020603050405020304" pitchFamily="18" charset="0"/>
              </a:rPr>
              <a:t>לקרוא</a:t>
            </a:r>
            <a:r>
              <a:rPr lang="en-US" b="1" kern="1200" dirty="0">
                <a:solidFill>
                  <a:schemeClr val="tx1"/>
                </a:solidFill>
                <a:latin typeface="Times New Roman" panose="02020603050405020304" pitchFamily="18" charset="0"/>
                <a:cs typeface="Times New Roman" panose="02020603050405020304" pitchFamily="18" charset="0"/>
              </a:rPr>
              <a:t> </a:t>
            </a:r>
            <a:r>
              <a:rPr lang="en-US" b="1" kern="1200" dirty="0" err="1">
                <a:solidFill>
                  <a:schemeClr val="tx1"/>
                </a:solidFill>
                <a:latin typeface="Times New Roman" panose="02020603050405020304" pitchFamily="18" charset="0"/>
                <a:cs typeface="Times New Roman" panose="02020603050405020304" pitchFamily="18" charset="0"/>
              </a:rPr>
              <a:t>ולהבין</a:t>
            </a:r>
            <a:r>
              <a:rPr lang="en-US" b="1" kern="1200" dirty="0">
                <a:solidFill>
                  <a:schemeClr val="tx1"/>
                </a:solidFill>
                <a:latin typeface="Times New Roman" panose="02020603050405020304" pitchFamily="18" charset="0"/>
                <a:cs typeface="Times New Roman" panose="02020603050405020304" pitchFamily="18" charset="0"/>
              </a:rPr>
              <a:t> </a:t>
            </a:r>
            <a:r>
              <a:rPr lang="en-US" b="1" kern="1200" dirty="0" err="1">
                <a:solidFill>
                  <a:schemeClr val="tx1"/>
                </a:solidFill>
                <a:latin typeface="Times New Roman" panose="02020603050405020304" pitchFamily="18" charset="0"/>
                <a:cs typeface="Times New Roman" panose="02020603050405020304" pitchFamily="18" charset="0"/>
              </a:rPr>
              <a:t>את</a:t>
            </a:r>
            <a:r>
              <a:rPr lang="en-US" b="1" kern="1200" dirty="0">
                <a:solidFill>
                  <a:schemeClr val="tx1"/>
                </a:solidFill>
                <a:latin typeface="Times New Roman" panose="02020603050405020304" pitchFamily="18" charset="0"/>
                <a:cs typeface="Times New Roman" panose="02020603050405020304" pitchFamily="18" charset="0"/>
              </a:rPr>
              <a:t> </a:t>
            </a:r>
            <a:r>
              <a:rPr lang="en-US" b="1" kern="1200" dirty="0" err="1">
                <a:solidFill>
                  <a:schemeClr val="tx1"/>
                </a:solidFill>
                <a:latin typeface="Times New Roman" panose="02020603050405020304" pitchFamily="18" charset="0"/>
                <a:cs typeface="Times New Roman" panose="02020603050405020304" pitchFamily="18" charset="0"/>
              </a:rPr>
              <a:t>מדבקת</a:t>
            </a:r>
            <a:r>
              <a:rPr lang="en-US" b="1" kern="1200" dirty="0">
                <a:solidFill>
                  <a:schemeClr val="tx1"/>
                </a:solidFill>
                <a:latin typeface="Times New Roman" panose="02020603050405020304" pitchFamily="18" charset="0"/>
                <a:cs typeface="Times New Roman" panose="02020603050405020304" pitchFamily="18" charset="0"/>
              </a:rPr>
              <a:t> </a:t>
            </a:r>
            <a:r>
              <a:rPr lang="en-US" b="1" kern="1200" dirty="0" err="1">
                <a:solidFill>
                  <a:schemeClr val="tx1"/>
                </a:solidFill>
                <a:latin typeface="Times New Roman" panose="02020603050405020304" pitchFamily="18" charset="0"/>
                <a:cs typeface="Times New Roman" panose="02020603050405020304" pitchFamily="18" charset="0"/>
              </a:rPr>
              <a:t>האנרגיה</a:t>
            </a:r>
            <a:endParaRPr lang="en-US" b="1" kern="1200"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761A5355-A901-0963-78F0-763BA2DE366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0" y="1529932"/>
            <a:ext cx="7345680" cy="4096512"/>
          </a:xfrm>
        </p:spPr>
        <p:txBody>
          <a:bodyPr>
            <a:noAutofit/>
          </a:bodyPr>
          <a:lstStyle/>
          <a:p>
            <a:pPr marL="0" indent="0" algn="r" rtl="1">
              <a:spcBef>
                <a:spcPts val="2500"/>
              </a:spcBef>
              <a:buNone/>
            </a:pPr>
            <a:r>
              <a:rPr lang="he-IL" sz="2400" b="1" dirty="0">
                <a:latin typeface="Times New Roman" panose="02020603050405020304" pitchFamily="18" charset="0"/>
                <a:cs typeface="Times New Roman" panose="02020603050405020304" pitchFamily="18" charset="0"/>
              </a:rPr>
              <a:t>מידע חיוני</a:t>
            </a:r>
          </a:p>
          <a:p>
            <a:pPr marL="0" lvl="1" indent="0" algn="r" rtl="1">
              <a:buNone/>
            </a:pPr>
            <a:r>
              <a:rPr lang="he-IL" sz="2400" dirty="0">
                <a:latin typeface="Times New Roman" panose="02020603050405020304" pitchFamily="18" charset="0"/>
                <a:cs typeface="Times New Roman" panose="02020603050405020304" pitchFamily="18" charset="0"/>
              </a:rPr>
              <a:t>מדבקת האנרגיה מכילה מידע חשוב על צריכת החשמל של מכשירים, עוזרת למשתמשים להבין את ההשפעה על החשבון.</a:t>
            </a:r>
          </a:p>
          <a:p>
            <a:pPr marL="0" indent="0" algn="r" rtl="1">
              <a:spcBef>
                <a:spcPts val="2500"/>
              </a:spcBef>
              <a:buNone/>
            </a:pPr>
            <a:r>
              <a:rPr lang="he-IL" sz="2400" b="1" dirty="0">
                <a:latin typeface="Times New Roman" panose="02020603050405020304" pitchFamily="18" charset="0"/>
                <a:cs typeface="Times New Roman" panose="02020603050405020304" pitchFamily="18" charset="0"/>
              </a:rPr>
              <a:t>נתוני צריכה שנתיים</a:t>
            </a:r>
          </a:p>
          <a:p>
            <a:pPr marL="0" lvl="1" indent="0" algn="r" rtl="1">
              <a:buNone/>
            </a:pPr>
            <a:r>
              <a:rPr lang="he-IL" sz="2400" dirty="0">
                <a:latin typeface="Times New Roman" panose="02020603050405020304" pitchFamily="18" charset="0"/>
                <a:cs typeface="Times New Roman" panose="02020603050405020304" pitchFamily="18" charset="0"/>
              </a:rPr>
              <a:t>הנתונים השנתיים במדבקת האנרגיה מציינים את כמות החשמל שהמכשיר צורך במהלך השנה, דבר המאפשר תכנון תקציבי טוב יותר.</a:t>
            </a:r>
          </a:p>
          <a:p>
            <a:pPr marL="0" indent="0" algn="r" rtl="1">
              <a:spcBef>
                <a:spcPts val="2500"/>
              </a:spcBef>
              <a:buNone/>
            </a:pPr>
            <a:r>
              <a:rPr lang="he-IL" sz="2400" b="1" dirty="0">
                <a:latin typeface="Times New Roman" panose="02020603050405020304" pitchFamily="18" charset="0"/>
                <a:cs typeface="Times New Roman" panose="02020603050405020304" pitchFamily="18" charset="0"/>
              </a:rPr>
              <a:t>דירוג אנרגטי</a:t>
            </a:r>
          </a:p>
          <a:p>
            <a:pPr marL="0" lvl="1" indent="0" algn="r" rtl="1">
              <a:buNone/>
            </a:pPr>
            <a:r>
              <a:rPr lang="he-IL" sz="2400" dirty="0">
                <a:latin typeface="Times New Roman" panose="02020603050405020304" pitchFamily="18" charset="0"/>
                <a:cs typeface="Times New Roman" panose="02020603050405020304" pitchFamily="18" charset="0"/>
              </a:rPr>
              <a:t>דירוג האנרגיה על המדבקה מציין את היעילות של המכשיר, אשר יכול להשפיע על הבחירות של צרכנים.</a:t>
            </a:r>
            <a:endParaRPr lang="en-IL" sz="2400" dirty="0">
              <a:latin typeface="Times New Roman" panose="02020603050405020304" pitchFamily="18" charset="0"/>
              <a:cs typeface="Times New Roman" panose="02020603050405020304" pitchFamily="18" charset="0"/>
            </a:endParaRPr>
          </a:p>
        </p:txBody>
      </p:sp>
      <p:pic>
        <p:nvPicPr>
          <p:cNvPr id="5" name="Content Placeholder 4" descr="סמל בית חסכוני באנרגיה יושב על רקע לבן. קומפוזיציה אופקית עם מיקוד סלקטיבי ומרחב העתקה. תפיסת יעילות אנרגטית.">
            <a:extLst>
              <a:ext uri="{FF2B5EF4-FFF2-40B4-BE49-F238E27FC236}">
                <a16:creationId xmlns:a16="http://schemas.microsoft.com/office/drawing/2014/main" id="{ED7B73B2-6C7C-4209-A85E-956B9546BC96}"/>
              </a:ext>
            </a:extLst>
          </p:cNvPr>
          <p:cNvPicPr>
            <a:picLocks noGrp="1" noChangeAspect="1"/>
          </p:cNvPicPr>
          <p:nvPr>
            <p:ph sz="half" idx="1"/>
          </p:nvPr>
        </p:nvPicPr>
        <p:blipFill>
          <a:blip r:embed="rId3"/>
          <a:srcRect l="26681" r="30213" b="2"/>
          <a:stretch/>
        </p:blipFill>
        <p:spPr>
          <a:xfrm>
            <a:off x="7345680" y="0"/>
            <a:ext cx="4846320" cy="6857990"/>
          </a:xfrm>
          <a:prstGeom prst="rect">
            <a:avLst/>
          </a:prstGeom>
        </p:spPr>
      </p:pic>
    </p:spTree>
    <p:extLst>
      <p:ext uri="{BB962C8B-B14F-4D97-AF65-F5344CB8AC3E}">
        <p14:creationId xmlns:p14="http://schemas.microsoft.com/office/powerpoint/2010/main" val="1678687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7F1B8-5F4F-EE71-DDA4-D0C10B3573F5}"/>
              </a:ext>
            </a:extLst>
          </p:cNvPr>
          <p:cNvSpPr>
            <a:spLocks noGrp="1"/>
          </p:cNvSpPr>
          <p:nvPr>
            <p:ph type="title"/>
          </p:nvPr>
        </p:nvSpPr>
        <p:spPr>
          <a:xfrm>
            <a:off x="0" y="137160"/>
            <a:ext cx="6520689" cy="1527048"/>
          </a:xfrm>
        </p:spPr>
        <p:txBody>
          <a:bodyPr vert="horz" lIns="91440" tIns="45720" rIns="91440" bIns="45720" rtlCol="0" anchor="b">
            <a:normAutofit/>
          </a:bodyPr>
          <a:lstStyle/>
          <a:p>
            <a:r>
              <a:rPr lang="en-US" b="1" kern="1200" dirty="0" err="1">
                <a:solidFill>
                  <a:schemeClr val="tx1"/>
                </a:solidFill>
                <a:latin typeface="Times New Roman" panose="02020603050405020304" pitchFamily="18" charset="0"/>
                <a:cs typeface="Times New Roman" panose="02020603050405020304" pitchFamily="18" charset="0"/>
              </a:rPr>
              <a:t>בחירת</a:t>
            </a:r>
            <a:r>
              <a:rPr lang="en-US" b="1" kern="1200" dirty="0">
                <a:solidFill>
                  <a:schemeClr val="tx1"/>
                </a:solidFill>
                <a:latin typeface="Times New Roman" panose="02020603050405020304" pitchFamily="18" charset="0"/>
                <a:cs typeface="Times New Roman" panose="02020603050405020304" pitchFamily="18" charset="0"/>
              </a:rPr>
              <a:t> </a:t>
            </a:r>
            <a:r>
              <a:rPr lang="en-US" b="1" kern="1200" dirty="0" err="1">
                <a:solidFill>
                  <a:schemeClr val="tx1"/>
                </a:solidFill>
                <a:latin typeface="Times New Roman" panose="02020603050405020304" pitchFamily="18" charset="0"/>
                <a:cs typeface="Times New Roman" panose="02020603050405020304" pitchFamily="18" charset="0"/>
              </a:rPr>
              <a:t>מכשירי</a:t>
            </a:r>
            <a:r>
              <a:rPr lang="en-US" b="1" kern="1200" dirty="0">
                <a:solidFill>
                  <a:schemeClr val="tx1"/>
                </a:solidFill>
                <a:latin typeface="Times New Roman" panose="02020603050405020304" pitchFamily="18" charset="0"/>
                <a:cs typeface="Times New Roman" panose="02020603050405020304" pitchFamily="18" charset="0"/>
              </a:rPr>
              <a:t> חשמל </a:t>
            </a:r>
            <a:r>
              <a:rPr lang="en-US" b="1" kern="1200" dirty="0" err="1">
                <a:solidFill>
                  <a:schemeClr val="tx1"/>
                </a:solidFill>
                <a:latin typeface="Times New Roman" panose="02020603050405020304" pitchFamily="18" charset="0"/>
                <a:cs typeface="Times New Roman" panose="02020603050405020304" pitchFamily="18" charset="0"/>
              </a:rPr>
              <a:t>חסכוניים</a:t>
            </a:r>
            <a:endParaRPr lang="en-US" b="1" kern="1200"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E761BB38-1662-B9D0-DCB6-60FFA11C04A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0" y="2212848"/>
            <a:ext cx="5818631" cy="4096512"/>
          </a:xfrm>
        </p:spPr>
        <p:txBody>
          <a:bodyPr>
            <a:noAutofit/>
          </a:bodyPr>
          <a:lstStyle/>
          <a:p>
            <a:pPr marL="0" indent="0" algn="r" rtl="1">
              <a:spcBef>
                <a:spcPts val="2500"/>
              </a:spcBef>
              <a:buNone/>
            </a:pPr>
            <a:r>
              <a:rPr lang="he-IL" sz="2800" b="1" dirty="0">
                <a:latin typeface="Times New Roman" panose="02020603050405020304" pitchFamily="18" charset="0"/>
                <a:cs typeface="Times New Roman" panose="02020603050405020304" pitchFamily="18" charset="0"/>
              </a:rPr>
              <a:t>דירוג אנרגטי גבוה</a:t>
            </a:r>
          </a:p>
          <a:p>
            <a:pPr marL="0" lvl="1" indent="0" algn="r" rtl="1">
              <a:buNone/>
            </a:pPr>
            <a:r>
              <a:rPr lang="he-IL" sz="2800" dirty="0">
                <a:latin typeface="Times New Roman" panose="02020603050405020304" pitchFamily="18" charset="0"/>
                <a:cs typeface="Times New Roman" panose="02020603050405020304" pitchFamily="18" charset="0"/>
              </a:rPr>
              <a:t>מכשירים עם דירוג אנרגטי גבוה מסייעים לחסוך כסף בחשבון החשמל. השקעה במוצרים אלה היא חכמה וחסכונית.</a:t>
            </a:r>
          </a:p>
          <a:p>
            <a:pPr marL="0" indent="0" algn="r" rtl="1">
              <a:spcBef>
                <a:spcPts val="2500"/>
              </a:spcBef>
              <a:buNone/>
            </a:pPr>
            <a:r>
              <a:rPr lang="he-IL" sz="2800" b="1" dirty="0">
                <a:latin typeface="Times New Roman" panose="02020603050405020304" pitchFamily="18" charset="0"/>
                <a:cs typeface="Times New Roman" panose="02020603050405020304" pitchFamily="18" charset="0"/>
              </a:rPr>
              <a:t>שמירה על הסביבה</a:t>
            </a:r>
          </a:p>
          <a:p>
            <a:pPr marL="0" lvl="1" indent="0" algn="r" rtl="1">
              <a:buNone/>
            </a:pPr>
            <a:r>
              <a:rPr lang="he-IL" sz="2800" dirty="0">
                <a:latin typeface="Times New Roman" panose="02020603050405020304" pitchFamily="18" charset="0"/>
                <a:cs typeface="Times New Roman" panose="02020603050405020304" pitchFamily="18" charset="0"/>
              </a:rPr>
              <a:t>בחירת מכשירים חסכוניים תורמת גם לשמירה על הסביבה על ידי הפחתת פליטת הפחמן.</a:t>
            </a:r>
            <a:endParaRPr lang="en-IL" sz="2800" dirty="0">
              <a:latin typeface="Times New Roman" panose="02020603050405020304" pitchFamily="18" charset="0"/>
              <a:cs typeface="Times New Roman" panose="02020603050405020304" pitchFamily="18" charset="0"/>
            </a:endParaRPr>
          </a:p>
        </p:txBody>
      </p:sp>
      <p:pic>
        <p:nvPicPr>
          <p:cNvPr id="5" name="Content Placeholder 4" descr="בית חסכוני באנרגיה עם תרשים יעילות אנרגטית היושב מול רקע לא ממוקד. קומפוזיציה אופקית עם מיקוד סלקטיבי ומרחב העתקה. תפיסת יעילות אנרגטית.">
            <a:extLst>
              <a:ext uri="{FF2B5EF4-FFF2-40B4-BE49-F238E27FC236}">
                <a16:creationId xmlns:a16="http://schemas.microsoft.com/office/drawing/2014/main" id="{F289F81C-C38F-41CF-A1EF-7C14E9570C50}"/>
              </a:ext>
            </a:extLst>
          </p:cNvPr>
          <p:cNvPicPr>
            <a:picLocks noGrp="1" noChangeAspect="1"/>
          </p:cNvPicPr>
          <p:nvPr>
            <p:ph sz="half" idx="1"/>
          </p:nvPr>
        </p:nvPicPr>
        <p:blipFill>
          <a:blip r:embed="rId3"/>
          <a:srcRect l="19179" r="24133" b="2"/>
          <a:stretch/>
        </p:blipFill>
        <p:spPr>
          <a:xfrm>
            <a:off x="5818632" y="-1"/>
            <a:ext cx="6373368" cy="6857999"/>
          </a:xfrm>
          <a:prstGeom prst="rect">
            <a:avLst/>
          </a:prstGeom>
        </p:spPr>
      </p:pic>
    </p:spTree>
    <p:extLst>
      <p:ext uri="{BB962C8B-B14F-4D97-AF65-F5344CB8AC3E}">
        <p14:creationId xmlns:p14="http://schemas.microsoft.com/office/powerpoint/2010/main" val="1140882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2BD6F-085A-A51B-FFAA-4DDC2DECCA00}"/>
              </a:ext>
            </a:extLst>
          </p:cNvPr>
          <p:cNvSpPr>
            <a:spLocks noGrp="1"/>
          </p:cNvSpPr>
          <p:nvPr>
            <p:ph type="title"/>
          </p:nvPr>
        </p:nvSpPr>
        <p:spPr>
          <a:xfrm>
            <a:off x="614680" y="603504"/>
            <a:ext cx="4361688" cy="1527048"/>
          </a:xfrm>
        </p:spPr>
        <p:txBody>
          <a:bodyPr vert="horz" lIns="91440" tIns="45720" rIns="91440" bIns="45720" rtlCol="0" anchor="b">
            <a:normAutofit/>
          </a:bodyPr>
          <a:lstStyle/>
          <a:p>
            <a:pPr algn="r" rtl="1"/>
            <a:r>
              <a:rPr lang="en-US" sz="3300" b="1" i="0" kern="1200" dirty="0" err="1">
                <a:solidFill>
                  <a:schemeClr val="tx1"/>
                </a:solidFill>
                <a:effectLst/>
                <a:latin typeface="+mj-lt"/>
                <a:ea typeface="+mj-ea"/>
                <a:cs typeface="+mj-cs"/>
                <a:hlinkClick r:id="rId2"/>
              </a:rPr>
              <a:t>מהו</a:t>
            </a:r>
            <a:r>
              <a:rPr lang="en-US" sz="3300" b="1" i="0" kern="1200" dirty="0">
                <a:solidFill>
                  <a:schemeClr val="tx1"/>
                </a:solidFill>
                <a:effectLst/>
                <a:latin typeface="+mj-lt"/>
                <a:ea typeface="+mj-ea"/>
                <a:cs typeface="+mj-cs"/>
                <a:hlinkClick r:id="rId2"/>
              </a:rPr>
              <a:t> </a:t>
            </a:r>
            <a:r>
              <a:rPr lang="en-US" sz="3300" b="1" i="0" kern="1200" dirty="0" err="1">
                <a:solidFill>
                  <a:schemeClr val="tx1"/>
                </a:solidFill>
                <a:effectLst/>
                <a:latin typeface="+mj-lt"/>
                <a:ea typeface="+mj-ea"/>
                <a:cs typeface="+mj-cs"/>
                <a:hlinkClick r:id="rId2"/>
              </a:rPr>
              <a:t>דירוג</a:t>
            </a:r>
            <a:r>
              <a:rPr lang="en-US" sz="3300" b="1" i="0" kern="1200" dirty="0">
                <a:solidFill>
                  <a:schemeClr val="tx1"/>
                </a:solidFill>
                <a:effectLst/>
                <a:latin typeface="+mj-lt"/>
                <a:ea typeface="+mj-ea"/>
                <a:cs typeface="+mj-cs"/>
                <a:hlinkClick r:id="rId2"/>
              </a:rPr>
              <a:t> </a:t>
            </a:r>
            <a:r>
              <a:rPr lang="en-US" sz="3300" b="1" i="0" kern="1200" dirty="0" err="1">
                <a:solidFill>
                  <a:schemeClr val="tx1"/>
                </a:solidFill>
                <a:effectLst/>
                <a:latin typeface="+mj-lt"/>
                <a:ea typeface="+mj-ea"/>
                <a:cs typeface="+mj-cs"/>
                <a:hlinkClick r:id="rId2"/>
              </a:rPr>
              <a:t>אנרגטי</a:t>
            </a:r>
            <a:r>
              <a:rPr lang="en-US" sz="3300" b="1" i="0" kern="1200" dirty="0">
                <a:solidFill>
                  <a:schemeClr val="tx1"/>
                </a:solidFill>
                <a:effectLst/>
                <a:latin typeface="+mj-lt"/>
                <a:ea typeface="+mj-ea"/>
                <a:cs typeface="+mj-cs"/>
                <a:hlinkClick r:id="rId2"/>
              </a:rPr>
              <a:t> </a:t>
            </a:r>
            <a:r>
              <a:rPr lang="en-US" sz="3300" b="1" i="0" kern="1200" dirty="0" err="1">
                <a:solidFill>
                  <a:schemeClr val="tx1"/>
                </a:solidFill>
                <a:effectLst/>
                <a:latin typeface="+mj-lt"/>
                <a:ea typeface="+mj-ea"/>
                <a:cs typeface="+mj-cs"/>
                <a:hlinkClick r:id="rId2"/>
              </a:rPr>
              <a:t>ומה</a:t>
            </a:r>
            <a:r>
              <a:rPr lang="en-US" sz="3300" b="1" i="0" kern="1200" dirty="0">
                <a:solidFill>
                  <a:schemeClr val="tx1"/>
                </a:solidFill>
                <a:effectLst/>
                <a:latin typeface="+mj-lt"/>
                <a:ea typeface="+mj-ea"/>
                <a:cs typeface="+mj-cs"/>
                <a:hlinkClick r:id="rId2"/>
              </a:rPr>
              <a:t> </a:t>
            </a:r>
            <a:r>
              <a:rPr lang="en-US" sz="3300" b="1" i="0" kern="1200" dirty="0" err="1">
                <a:solidFill>
                  <a:schemeClr val="tx1"/>
                </a:solidFill>
                <a:effectLst/>
                <a:latin typeface="+mj-lt"/>
                <a:ea typeface="+mj-ea"/>
                <a:cs typeface="+mj-cs"/>
                <a:hlinkClick r:id="rId2"/>
              </a:rPr>
              <a:t>חשוב</a:t>
            </a:r>
            <a:r>
              <a:rPr lang="en-US" sz="3300" b="1" i="0" kern="1200" dirty="0">
                <a:solidFill>
                  <a:schemeClr val="tx1"/>
                </a:solidFill>
                <a:effectLst/>
                <a:latin typeface="+mj-lt"/>
                <a:ea typeface="+mj-ea"/>
                <a:cs typeface="+mj-cs"/>
                <a:hlinkClick r:id="rId2"/>
              </a:rPr>
              <a:t> </a:t>
            </a:r>
            <a:r>
              <a:rPr lang="en-US" sz="3300" b="1" i="0" kern="1200" dirty="0" err="1">
                <a:solidFill>
                  <a:schemeClr val="tx1"/>
                </a:solidFill>
                <a:effectLst/>
                <a:latin typeface="+mj-lt"/>
                <a:ea typeface="+mj-ea"/>
                <a:cs typeface="+mj-cs"/>
                <a:hlinkClick r:id="rId2"/>
              </a:rPr>
              <a:t>לדעת</a:t>
            </a:r>
            <a:r>
              <a:rPr lang="en-US" sz="3300" b="1" i="0" kern="1200" dirty="0">
                <a:solidFill>
                  <a:schemeClr val="tx1"/>
                </a:solidFill>
                <a:effectLst/>
                <a:latin typeface="+mj-lt"/>
                <a:ea typeface="+mj-ea"/>
                <a:cs typeface="+mj-cs"/>
                <a:hlinkClick r:id="rId2"/>
              </a:rPr>
              <a:t>?</a:t>
            </a:r>
            <a:br>
              <a:rPr lang="en-US" sz="3300" b="1" i="0" kern="1200" dirty="0">
                <a:solidFill>
                  <a:schemeClr val="tx1"/>
                </a:solidFill>
                <a:effectLst/>
                <a:latin typeface="+mj-lt"/>
                <a:ea typeface="+mj-ea"/>
                <a:cs typeface="+mj-cs"/>
              </a:rPr>
            </a:br>
            <a:endParaRPr lang="en-US" sz="3300" b="1"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6844394B-BEF9-F4E0-F423-8E129FEC23D7}"/>
              </a:ext>
            </a:extLst>
          </p:cNvPr>
          <p:cNvSpPr>
            <a:spLocks noGrp="1"/>
          </p:cNvSpPr>
          <p:nvPr>
            <p:ph sz="half" idx="1"/>
          </p:nvPr>
        </p:nvSpPr>
        <p:spPr>
          <a:xfrm>
            <a:off x="614679" y="2212848"/>
            <a:ext cx="4361688" cy="4096512"/>
          </a:xfrm>
        </p:spPr>
        <p:txBody>
          <a:bodyPr vert="horz" lIns="91440" tIns="45720" rIns="91440" bIns="45720" rtlCol="0">
            <a:normAutofit/>
          </a:bodyPr>
          <a:lstStyle/>
          <a:p>
            <a:pPr algn="r" rtl="1"/>
            <a:r>
              <a:rPr lang="he-IL" sz="1800" dirty="0">
                <a:hlinkClick r:id="rId3"/>
              </a:rPr>
              <a:t>אתר נוסף</a:t>
            </a:r>
            <a:endParaRPr lang="en-US" sz="1800" dirty="0"/>
          </a:p>
        </p:txBody>
      </p:sp>
      <p:pic>
        <p:nvPicPr>
          <p:cNvPr id="1026" name="Picture 2" descr="דירוג אנרגטי מכונת כביסה">
            <a:extLst>
              <a:ext uri="{FF2B5EF4-FFF2-40B4-BE49-F238E27FC236}">
                <a16:creationId xmlns:a16="http://schemas.microsoft.com/office/drawing/2014/main" id="{E6BC8FF1-3575-7F75-80CA-230354AF4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648" r="20318" b="-2"/>
          <a:stretch/>
        </p:blipFill>
        <p:spPr bwMode="auto">
          <a:xfrm>
            <a:off x="5818632" y="-1"/>
            <a:ext cx="637336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05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4103-3DB2-1F23-470C-546E5C83AA1E}"/>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D67522BA-2E15-ACD0-CDF8-7E457154BC22}"/>
              </a:ext>
            </a:extLst>
          </p:cNvPr>
          <p:cNvSpPr>
            <a:spLocks noGrp="1"/>
          </p:cNvSpPr>
          <p:nvPr>
            <p:ph sz="half" idx="1"/>
          </p:nvPr>
        </p:nvSpPr>
        <p:spPr/>
        <p:txBody>
          <a:bodyPr/>
          <a:lstStyle/>
          <a:p>
            <a:endParaRPr lang="en-IL"/>
          </a:p>
        </p:txBody>
      </p:sp>
      <p:sp>
        <p:nvSpPr>
          <p:cNvPr id="4" name="Content Placeholder 3">
            <a:extLst>
              <a:ext uri="{FF2B5EF4-FFF2-40B4-BE49-F238E27FC236}">
                <a16:creationId xmlns:a16="http://schemas.microsoft.com/office/drawing/2014/main" id="{E6FB5819-0EF1-9D5C-1A7B-38293FADAB75}"/>
              </a:ext>
            </a:extLst>
          </p:cNvPr>
          <p:cNvSpPr>
            <a:spLocks noGrp="1"/>
          </p:cNvSpPr>
          <p:nvPr>
            <p:ph sz="half" idx="2"/>
          </p:nvPr>
        </p:nvSpPr>
        <p:spPr/>
        <p:txBody>
          <a:bodyPr/>
          <a:lstStyle/>
          <a:p>
            <a:endParaRPr lang="en-IL"/>
          </a:p>
        </p:txBody>
      </p:sp>
      <p:pic>
        <p:nvPicPr>
          <p:cNvPr id="2050" name="Picture 2">
            <a:hlinkClick r:id="rId2"/>
            <a:extLst>
              <a:ext uri="{FF2B5EF4-FFF2-40B4-BE49-F238E27FC236}">
                <a16:creationId xmlns:a16="http://schemas.microsoft.com/office/drawing/2014/main" id="{514F560D-599F-DC82-3820-32DB4903F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679"/>
            <a:ext cx="12192000" cy="812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48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2842DEE-60C5-7360-39AA-BCEFFDA820E4}"/>
              </a:ext>
            </a:extLst>
          </p:cNvPr>
          <p:cNvSpPr>
            <a:spLocks noGrp="1"/>
          </p:cNvSpPr>
          <p:nvPr>
            <p:ph type="ctrTitle"/>
          </p:nvPr>
        </p:nvSpPr>
        <p:spPr>
          <a:xfrm>
            <a:off x="277090" y="1814321"/>
            <a:ext cx="12334009" cy="4560920"/>
          </a:xfrm>
        </p:spPr>
        <p:txBody>
          <a:bodyPr anchor="b">
            <a:normAutofit/>
          </a:bodyPr>
          <a:lstStyle/>
          <a:p>
            <a:pPr algn="l"/>
            <a:r>
              <a:rPr lang="en-IL" sz="7400" dirty="0" err="1"/>
              <a:t>שימוש</a:t>
            </a:r>
            <a:r>
              <a:rPr lang="en-IL" sz="7400" dirty="0"/>
              <a:t> </a:t>
            </a:r>
            <a:r>
              <a:rPr lang="en-IL" sz="7400" dirty="0" err="1"/>
              <a:t>נכון</a:t>
            </a:r>
            <a:r>
              <a:rPr lang="en-IL" sz="7400" dirty="0"/>
              <a:t> </a:t>
            </a:r>
            <a:r>
              <a:rPr lang="en-IL" sz="7400" dirty="0" err="1"/>
              <a:t>במכשירי</a:t>
            </a:r>
            <a:r>
              <a:rPr lang="en-IL" sz="7400" dirty="0"/>
              <a:t> חשמל</a:t>
            </a:r>
          </a:p>
        </p:txBody>
      </p:sp>
    </p:spTree>
    <p:extLst>
      <p:ext uri="{BB962C8B-B14F-4D97-AF65-F5344CB8AC3E}">
        <p14:creationId xmlns:p14="http://schemas.microsoft.com/office/powerpoint/2010/main" val="5660656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2834</TotalTime>
  <Words>1815</Words>
  <Application>Microsoft Office PowerPoint</Application>
  <PresentationFormat>Widescreen</PresentationFormat>
  <Paragraphs>187</Paragraphs>
  <Slides>27</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Neue Haas Grotesk Text Pro</vt:lpstr>
      <vt:lpstr>Segoe UI</vt:lpstr>
      <vt:lpstr>Times New Roman</vt:lpstr>
      <vt:lpstr>VanillaVTI</vt:lpstr>
      <vt:lpstr>מכשירי חשמל ביתיים – צרכנות נבונה וחסכון</vt:lpstr>
      <vt:lpstr>נושאים מרכזיים במפגש</vt:lpstr>
      <vt:lpstr>דירוג אנרגטי של מוצרי חשמל</vt:lpstr>
      <vt:lpstr>מהו דירוג אנרגטי ואיך הוא נקבע</vt:lpstr>
      <vt:lpstr>איך לקרוא ולהבין את מדבקת האנרגיה</vt:lpstr>
      <vt:lpstr>בחירת מכשירי חשמל חסכוניים</vt:lpstr>
      <vt:lpstr>מהו דירוג אנרגטי ומה חשוב לדעת? </vt:lpstr>
      <vt:lpstr>PowerPoint Presentation</vt:lpstr>
      <vt:lpstr>שימוש נכון במכשירי חשמל</vt:lpstr>
      <vt:lpstr>טיפים לשימוש חסכוני במקרר</vt:lpstr>
      <vt:lpstr>שימוש יעיל במכונת כביסה</vt:lpstr>
      <vt:lpstr>הפעלת תנור וציוד מטבח בצורה חסכונית</vt:lpstr>
      <vt:lpstr>תחזוקה מונעת וטיפים להארכת חיי המוצרים</vt:lpstr>
      <vt:lpstr>תחזוקה תקופתית למכשירי חשמל</vt:lpstr>
      <vt:lpstr>ניקוי וטיפול נכון במכשירים</vt:lpstr>
      <vt:lpstr>זיהוי ותיקון תקלות בזמן</vt:lpstr>
      <vt:lpstr>PowerPoint Presentation</vt:lpstr>
      <vt:lpstr>הפחתת צריכה ושימוש חוזר</vt:lpstr>
      <vt:lpstr>כלים וטיפים להפחתת צריכת חשמל</vt:lpstr>
      <vt:lpstr>https://kids.gov.il/energynew/18216/1 </vt:lpstr>
      <vt:lpstr>שימוש חוזר במכשירי חשמל ישנים</vt:lpstr>
      <vt:lpstr>רעיונות למיחזור ותחזוקה חוזרת</vt:lpstr>
      <vt:lpstr>רכב חשמלי ואגירת אנרגיה</vt:lpstr>
      <vt:lpstr>יתרונות הרכב החשמלי</vt:lpstr>
      <vt:lpstr>פתרונות לאגירת אנרגיה ביתית</vt:lpstr>
      <vt:lpstr>כיצד השילוב של רכב חשמלי ואגירת אנרגיה תורם לחסכון</vt:lpstr>
      <vt:lpstr>מסקנה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smadar keren</dc:creator>
  <cp:lastModifiedBy>smadar keren</cp:lastModifiedBy>
  <cp:revision>4</cp:revision>
  <dcterms:created xsi:type="dcterms:W3CDTF">2025-04-19T19:39:45Z</dcterms:created>
  <dcterms:modified xsi:type="dcterms:W3CDTF">2025-04-22T18:48:12Z</dcterms:modified>
</cp:coreProperties>
</file>