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1" r:id="rId2"/>
    <p:sldId id="2584" r:id="rId3"/>
    <p:sldId id="2585" r:id="rId4"/>
    <p:sldId id="2586" r:id="rId5"/>
    <p:sldId id="2587" r:id="rId6"/>
    <p:sldId id="2588" r:id="rId7"/>
    <p:sldId id="2562" r:id="rId8"/>
    <p:sldId id="2579" r:id="rId9"/>
    <p:sldId id="2580" r:id="rId10"/>
    <p:sldId id="2581" r:id="rId11"/>
    <p:sldId id="2563" r:id="rId12"/>
    <p:sldId id="2564" r:id="rId13"/>
    <p:sldId id="2582" r:id="rId14"/>
    <p:sldId id="2565" r:id="rId15"/>
    <p:sldId id="2566" r:id="rId16"/>
    <p:sldId id="2567" r:id="rId17"/>
    <p:sldId id="2583" r:id="rId18"/>
    <p:sldId id="2568" r:id="rId19"/>
    <p:sldId id="2569" r:id="rId20"/>
    <p:sldId id="2570" r:id="rId21"/>
    <p:sldId id="2571" r:id="rId22"/>
    <p:sldId id="2572" r:id="rId23"/>
    <p:sldId id="2573" r:id="rId24"/>
    <p:sldId id="2574" r:id="rId25"/>
    <p:sldId id="2575" r:id="rId26"/>
    <p:sldId id="2576" r:id="rId27"/>
    <p:sldId id="2577" r:id="rId28"/>
    <p:sldId id="2578" r:id="rId29"/>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ים חמים – חיסכון ושימוש יעיל" id="{40B6F179-599C-42CD-BE63-62D0D0A21784}">
          <p14:sldIdLst>
            <p14:sldId id="2561"/>
            <p14:sldId id="2584"/>
            <p14:sldId id="2585"/>
            <p14:sldId id="2586"/>
            <p14:sldId id="2587"/>
            <p14:sldId id="2588"/>
            <p14:sldId id="2562"/>
            <p14:sldId id="2579"/>
            <p14:sldId id="2580"/>
            <p14:sldId id="2581"/>
          </p14:sldIdLst>
        </p14:section>
        <p14:section name="חימום מים סולארי" id="{4CB2E7C5-CE7E-4342-825D-47D93061FB21}">
          <p14:sldIdLst>
            <p14:sldId id="2563"/>
            <p14:sldId id="2564"/>
            <p14:sldId id="2582"/>
            <p14:sldId id="2565"/>
            <p14:sldId id="2566"/>
          </p14:sldIdLst>
        </p14:section>
        <p14:section name="שימוש חכם במים חמים" id="{D061E202-44E9-4E5E-9FC3-794D42DCA409}">
          <p14:sldIdLst>
            <p14:sldId id="2567"/>
            <p14:sldId id="2583"/>
            <p14:sldId id="2568"/>
            <p14:sldId id="2569"/>
            <p14:sldId id="2570"/>
            <p14:sldId id="2571"/>
            <p14:sldId id="2572"/>
            <p14:sldId id="2573"/>
          </p14:sldIdLst>
        </p14:section>
        <p14:section name="בידוד צנרת מים חמים" id="{A6422159-A655-4705-8CD8-37F24327540C}">
          <p14:sldIdLst>
            <p14:sldId id="2574"/>
            <p14:sldId id="2575"/>
            <p14:sldId id="2576"/>
            <p14:sldId id="2577"/>
          </p14:sldIdLst>
        </p14:section>
        <p14:section name="מסקנה" id="{64886AEC-DC62-4D2F-82B0-098D351443C5}">
          <p14:sldIdLst>
            <p14:sldId id="25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2" d="100"/>
          <a:sy n="52" d="100"/>
        </p:scale>
        <p:origin x="1228" y="26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74BF9-4482-4411-8161-1D2E8FAF6499}"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2353006B-0387-44F6-8034-5CC805C0740F}">
      <dgm:prSet/>
      <dgm:spPr/>
      <dgm:t>
        <a:bodyPr/>
        <a:lstStyle/>
        <a:p>
          <a:pPr>
            <a:lnSpc>
              <a:spcPct val="100000"/>
            </a:lnSpc>
            <a:defRPr b="1"/>
          </a:pPr>
          <a:r>
            <a:rPr lang="he-IL"/>
            <a:t>חימום סולארי</a:t>
          </a:r>
          <a:endParaRPr lang="en-US"/>
        </a:p>
      </dgm:t>
    </dgm:pt>
    <dgm:pt modelId="{B3C80CBF-43AD-400B-A778-F4430CDA99C8}" type="parTrans" cxnId="{2087E297-9221-43DD-B3A9-406BE1FA550F}">
      <dgm:prSet/>
      <dgm:spPr/>
      <dgm:t>
        <a:bodyPr/>
        <a:lstStyle/>
        <a:p>
          <a:endParaRPr lang="en-US"/>
        </a:p>
      </dgm:t>
    </dgm:pt>
    <dgm:pt modelId="{FCBF729D-D6E7-40FF-B6FB-3A8702AA8EB4}" type="sibTrans" cxnId="{2087E297-9221-43DD-B3A9-406BE1FA550F}">
      <dgm:prSet/>
      <dgm:spPr/>
      <dgm:t>
        <a:bodyPr/>
        <a:lstStyle/>
        <a:p>
          <a:pPr>
            <a:lnSpc>
              <a:spcPct val="100000"/>
            </a:lnSpc>
            <a:defRPr b="1"/>
          </a:pPr>
          <a:endParaRPr lang="en-US"/>
        </a:p>
      </dgm:t>
    </dgm:pt>
    <dgm:pt modelId="{DB71C1BA-1DCA-4CCA-BEBC-3580813B9D27}">
      <dgm:prSet/>
      <dgm:spPr/>
      <dgm:t>
        <a:bodyPr/>
        <a:lstStyle/>
        <a:p>
          <a:pPr>
            <a:lnSpc>
              <a:spcPct val="100000"/>
            </a:lnSpc>
          </a:pPr>
          <a:r>
            <a:rPr lang="he-IL"/>
            <a:t>חימום סולארי הוא פתרון יעיל וחסכוני לשימוש במקורות אנרגיה מתחדשים, שמפחית את עלויות החשמל.</a:t>
          </a:r>
          <a:endParaRPr lang="en-US"/>
        </a:p>
      </dgm:t>
    </dgm:pt>
    <dgm:pt modelId="{58B42E81-CA48-44A7-9FBE-36FD5708C3CD}" type="parTrans" cxnId="{E00A80F3-0427-49B8-89C9-F89AF48026B6}">
      <dgm:prSet/>
      <dgm:spPr/>
      <dgm:t>
        <a:bodyPr/>
        <a:lstStyle/>
        <a:p>
          <a:endParaRPr lang="en-US"/>
        </a:p>
      </dgm:t>
    </dgm:pt>
    <dgm:pt modelId="{9C5C5548-BA1F-4685-A86C-937DBB440A93}" type="sibTrans" cxnId="{E00A80F3-0427-49B8-89C9-F89AF48026B6}">
      <dgm:prSet/>
      <dgm:spPr/>
      <dgm:t>
        <a:bodyPr/>
        <a:lstStyle/>
        <a:p>
          <a:endParaRPr lang="en-US"/>
        </a:p>
      </dgm:t>
    </dgm:pt>
    <dgm:pt modelId="{6AA5A483-0DD8-43C0-82CC-3BE2F949E9AF}">
      <dgm:prSet/>
      <dgm:spPr/>
      <dgm:t>
        <a:bodyPr/>
        <a:lstStyle/>
        <a:p>
          <a:pPr>
            <a:lnSpc>
              <a:spcPct val="100000"/>
            </a:lnSpc>
            <a:defRPr b="1"/>
          </a:pPr>
          <a:r>
            <a:rPr lang="he-IL"/>
            <a:t>שימוש חכם באנרגיה</a:t>
          </a:r>
          <a:endParaRPr lang="en-US"/>
        </a:p>
      </dgm:t>
    </dgm:pt>
    <dgm:pt modelId="{35AA1F61-4A74-4869-BF86-79B7908E3543}" type="parTrans" cxnId="{98A4AD63-710A-4FAB-AF52-EB8863C6EE9C}">
      <dgm:prSet/>
      <dgm:spPr/>
      <dgm:t>
        <a:bodyPr/>
        <a:lstStyle/>
        <a:p>
          <a:endParaRPr lang="en-US"/>
        </a:p>
      </dgm:t>
    </dgm:pt>
    <dgm:pt modelId="{E27F3E6C-429B-4839-8D0C-C2AF2CF8CB35}" type="sibTrans" cxnId="{98A4AD63-710A-4FAB-AF52-EB8863C6EE9C}">
      <dgm:prSet/>
      <dgm:spPr/>
      <dgm:t>
        <a:bodyPr/>
        <a:lstStyle/>
        <a:p>
          <a:pPr>
            <a:lnSpc>
              <a:spcPct val="100000"/>
            </a:lnSpc>
            <a:defRPr b="1"/>
          </a:pPr>
          <a:endParaRPr lang="en-US"/>
        </a:p>
      </dgm:t>
    </dgm:pt>
    <dgm:pt modelId="{0D2AECEA-E5CB-4D1F-8CC0-121944F83250}">
      <dgm:prSet/>
      <dgm:spPr/>
      <dgm:t>
        <a:bodyPr/>
        <a:lstStyle/>
        <a:p>
          <a:pPr>
            <a:lnSpc>
              <a:spcPct val="100000"/>
            </a:lnSpc>
          </a:pPr>
          <a:r>
            <a:rPr lang="he-IL"/>
            <a:t>שימוש חכם באנרגיה מאפשר לנצל את המשאבים בצורה מיטבית, תוך חיסכון בעלויות ובאנרגיה.</a:t>
          </a:r>
          <a:endParaRPr lang="en-US"/>
        </a:p>
      </dgm:t>
    </dgm:pt>
    <dgm:pt modelId="{D35EC46D-7069-4AD8-BF5D-A20A4F9230CD}" type="parTrans" cxnId="{4614F100-21F8-47DF-9DE7-E9E349FAE387}">
      <dgm:prSet/>
      <dgm:spPr/>
      <dgm:t>
        <a:bodyPr/>
        <a:lstStyle/>
        <a:p>
          <a:endParaRPr lang="en-US"/>
        </a:p>
      </dgm:t>
    </dgm:pt>
    <dgm:pt modelId="{A0C9F410-5CF2-4647-BA39-B275EB6EA6EC}" type="sibTrans" cxnId="{4614F100-21F8-47DF-9DE7-E9E349FAE387}">
      <dgm:prSet/>
      <dgm:spPr/>
      <dgm:t>
        <a:bodyPr/>
        <a:lstStyle/>
        <a:p>
          <a:endParaRPr lang="en-US"/>
        </a:p>
      </dgm:t>
    </dgm:pt>
    <dgm:pt modelId="{8BD8908C-2940-441F-B7B7-EBDED32F4C7D}">
      <dgm:prSet/>
      <dgm:spPr/>
      <dgm:t>
        <a:bodyPr/>
        <a:lstStyle/>
        <a:p>
          <a:pPr>
            <a:lnSpc>
              <a:spcPct val="100000"/>
            </a:lnSpc>
            <a:defRPr b="1"/>
          </a:pPr>
          <a:r>
            <a:rPr lang="he-IL"/>
            <a:t>בידוד ושיפוץ המערכת</a:t>
          </a:r>
          <a:endParaRPr lang="en-US"/>
        </a:p>
      </dgm:t>
    </dgm:pt>
    <dgm:pt modelId="{2F494D78-FDFC-4676-A82E-760BE773B2A0}" type="parTrans" cxnId="{C4A395F4-562E-409D-8668-1E7984714D70}">
      <dgm:prSet/>
      <dgm:spPr/>
      <dgm:t>
        <a:bodyPr/>
        <a:lstStyle/>
        <a:p>
          <a:endParaRPr lang="en-US"/>
        </a:p>
      </dgm:t>
    </dgm:pt>
    <dgm:pt modelId="{F539E22A-E59F-49E4-A3CB-7504376CEE35}" type="sibTrans" cxnId="{C4A395F4-562E-409D-8668-1E7984714D70}">
      <dgm:prSet/>
      <dgm:spPr/>
      <dgm:t>
        <a:bodyPr/>
        <a:lstStyle/>
        <a:p>
          <a:endParaRPr lang="en-US"/>
        </a:p>
      </dgm:t>
    </dgm:pt>
    <dgm:pt modelId="{0CB066B8-1C59-47FE-80F1-63FEBF659621}">
      <dgm:prSet/>
      <dgm:spPr/>
      <dgm:t>
        <a:bodyPr/>
        <a:lstStyle/>
        <a:p>
          <a:pPr>
            <a:lnSpc>
              <a:spcPct val="100000"/>
            </a:lnSpc>
          </a:pPr>
          <a:r>
            <a:rPr lang="he-IL"/>
            <a:t>תיקון נזילות ובידוד הצנרת משפרים את היעילות האנרגטית של הבית, ומפחיתים את בזבוז האנרגיה.</a:t>
          </a:r>
          <a:endParaRPr lang="en-US"/>
        </a:p>
      </dgm:t>
    </dgm:pt>
    <dgm:pt modelId="{B99A7E48-475E-4FB3-8DB4-386FE8B1C16E}" type="parTrans" cxnId="{66C50126-CC17-44C8-BD44-BA107B6108E0}">
      <dgm:prSet/>
      <dgm:spPr/>
      <dgm:t>
        <a:bodyPr/>
        <a:lstStyle/>
        <a:p>
          <a:endParaRPr lang="en-US"/>
        </a:p>
      </dgm:t>
    </dgm:pt>
    <dgm:pt modelId="{6EEDA8EC-12E0-44B2-A87F-34EBB3292248}" type="sibTrans" cxnId="{66C50126-CC17-44C8-BD44-BA107B6108E0}">
      <dgm:prSet/>
      <dgm:spPr/>
      <dgm:t>
        <a:bodyPr/>
        <a:lstStyle/>
        <a:p>
          <a:endParaRPr lang="en-US"/>
        </a:p>
      </dgm:t>
    </dgm:pt>
    <dgm:pt modelId="{5FC04932-6379-4232-98BF-E4AEE2C611FB}" type="pres">
      <dgm:prSet presAssocID="{5A174BF9-4482-4411-8161-1D2E8FAF6499}" presName="Name0" presStyleCnt="0">
        <dgm:presLayoutVars>
          <dgm:dir/>
          <dgm:resizeHandles val="exact"/>
        </dgm:presLayoutVars>
      </dgm:prSet>
      <dgm:spPr/>
    </dgm:pt>
    <dgm:pt modelId="{CC2B308B-9F54-41E5-A40D-DCF1F3BFB279}" type="pres">
      <dgm:prSet presAssocID="{2353006B-0387-44F6-8034-5CC805C0740F}" presName="compNode" presStyleCnt="0"/>
      <dgm:spPr/>
    </dgm:pt>
    <dgm:pt modelId="{409DE13C-D1F5-4C9C-BED8-3F498ABB4C56}" type="pres">
      <dgm:prSet presAssocID="{2353006B-0387-44F6-8034-5CC805C0740F}" presName="pictRect" presStyleLbl="revTx" presStyleIdx="0" presStyleCnt="6">
        <dgm:presLayoutVars>
          <dgm:chMax val="0"/>
          <dgm:bulletEnabled/>
        </dgm:presLayoutVars>
      </dgm:prSet>
      <dgm:spPr/>
    </dgm:pt>
    <dgm:pt modelId="{25AF2738-D0A2-4AD5-BA1A-59CCCB23051F}" type="pres">
      <dgm:prSet presAssocID="{2353006B-0387-44F6-8034-5CC805C0740F}" presName="textRect" presStyleLbl="revTx" presStyleIdx="1" presStyleCnt="6">
        <dgm:presLayoutVars>
          <dgm:bulletEnabled/>
        </dgm:presLayoutVars>
      </dgm:prSet>
      <dgm:spPr/>
    </dgm:pt>
    <dgm:pt modelId="{8248E52A-026E-4A4F-98B1-ADED6D5FAA79}" type="pres">
      <dgm:prSet presAssocID="{FCBF729D-D6E7-40FF-B6FB-3A8702AA8EB4}" presName="sibTrans" presStyleLbl="sibTrans2D1" presStyleIdx="0" presStyleCnt="0"/>
      <dgm:spPr/>
    </dgm:pt>
    <dgm:pt modelId="{7258042A-D316-4870-8ACC-4CD219A2F041}" type="pres">
      <dgm:prSet presAssocID="{6AA5A483-0DD8-43C0-82CC-3BE2F949E9AF}" presName="compNode" presStyleCnt="0"/>
      <dgm:spPr/>
    </dgm:pt>
    <dgm:pt modelId="{57C96E7E-F2FD-4658-8995-7CB6E500EB4A}" type="pres">
      <dgm:prSet presAssocID="{6AA5A483-0DD8-43C0-82CC-3BE2F949E9AF}" presName="pictRect" presStyleLbl="revTx" presStyleIdx="2" presStyleCnt="6">
        <dgm:presLayoutVars>
          <dgm:chMax val="0"/>
          <dgm:bulletEnabled/>
        </dgm:presLayoutVars>
      </dgm:prSet>
      <dgm:spPr/>
    </dgm:pt>
    <dgm:pt modelId="{A3B9B527-9723-4F86-BAE7-5D848E1701AE}" type="pres">
      <dgm:prSet presAssocID="{6AA5A483-0DD8-43C0-82CC-3BE2F949E9AF}" presName="textRect" presStyleLbl="revTx" presStyleIdx="3" presStyleCnt="6">
        <dgm:presLayoutVars>
          <dgm:bulletEnabled/>
        </dgm:presLayoutVars>
      </dgm:prSet>
      <dgm:spPr/>
    </dgm:pt>
    <dgm:pt modelId="{E17F0873-3F96-4F09-87D8-D579835F875D}" type="pres">
      <dgm:prSet presAssocID="{E27F3E6C-429B-4839-8D0C-C2AF2CF8CB35}" presName="sibTrans" presStyleLbl="sibTrans2D1" presStyleIdx="0" presStyleCnt="0"/>
      <dgm:spPr/>
    </dgm:pt>
    <dgm:pt modelId="{CBA545E8-0E83-4C3A-A444-EF3570D37EA0}" type="pres">
      <dgm:prSet presAssocID="{8BD8908C-2940-441F-B7B7-EBDED32F4C7D}" presName="compNode" presStyleCnt="0"/>
      <dgm:spPr/>
    </dgm:pt>
    <dgm:pt modelId="{EAB597EB-9C70-4843-BC66-763F8CDF02AE}" type="pres">
      <dgm:prSet presAssocID="{8BD8908C-2940-441F-B7B7-EBDED32F4C7D}" presName="pictRect" presStyleLbl="revTx" presStyleIdx="4" presStyleCnt="6">
        <dgm:presLayoutVars>
          <dgm:chMax val="0"/>
          <dgm:bulletEnabled/>
        </dgm:presLayoutVars>
      </dgm:prSet>
      <dgm:spPr/>
    </dgm:pt>
    <dgm:pt modelId="{50DC397C-11E7-4667-9791-26E474BA79F8}" type="pres">
      <dgm:prSet presAssocID="{8BD8908C-2940-441F-B7B7-EBDED32F4C7D}" presName="textRect" presStyleLbl="revTx" presStyleIdx="5" presStyleCnt="6">
        <dgm:presLayoutVars>
          <dgm:bulletEnabled/>
        </dgm:presLayoutVars>
      </dgm:prSet>
      <dgm:spPr/>
    </dgm:pt>
  </dgm:ptLst>
  <dgm:cxnLst>
    <dgm:cxn modelId="{4614F100-21F8-47DF-9DE7-E9E349FAE387}" srcId="{6AA5A483-0DD8-43C0-82CC-3BE2F949E9AF}" destId="{0D2AECEA-E5CB-4D1F-8CC0-121944F83250}" srcOrd="0" destOrd="0" parTransId="{D35EC46D-7069-4AD8-BF5D-A20A4F9230CD}" sibTransId="{A0C9F410-5CF2-4647-BA39-B275EB6EA6EC}"/>
    <dgm:cxn modelId="{F25F2817-C45C-42EE-89BA-B7CE17B22940}" type="presOf" srcId="{8BD8908C-2940-441F-B7B7-EBDED32F4C7D}" destId="{EAB597EB-9C70-4843-BC66-763F8CDF02AE}" srcOrd="0" destOrd="0" presId="urn:microsoft.com/office/officeart/2024/3/layout/hArchList1"/>
    <dgm:cxn modelId="{E0827021-3D39-4625-B30E-F5AAAE7164C8}" type="presOf" srcId="{FCBF729D-D6E7-40FF-B6FB-3A8702AA8EB4}" destId="{8248E52A-026E-4A4F-98B1-ADED6D5FAA79}" srcOrd="0" destOrd="0" presId="urn:microsoft.com/office/officeart/2024/3/layout/hArchList1"/>
    <dgm:cxn modelId="{66C50126-CC17-44C8-BD44-BA107B6108E0}" srcId="{8BD8908C-2940-441F-B7B7-EBDED32F4C7D}" destId="{0CB066B8-1C59-47FE-80F1-63FEBF659621}" srcOrd="0" destOrd="0" parTransId="{B99A7E48-475E-4FB3-8DB4-386FE8B1C16E}" sibTransId="{6EEDA8EC-12E0-44B2-A87F-34EBB3292248}"/>
    <dgm:cxn modelId="{E397D061-F0DC-44A9-BD64-C7753562A517}" type="presOf" srcId="{5A174BF9-4482-4411-8161-1D2E8FAF6499}" destId="{5FC04932-6379-4232-98BF-E4AEE2C611FB}" srcOrd="0" destOrd="0" presId="urn:microsoft.com/office/officeart/2024/3/layout/hArchList1"/>
    <dgm:cxn modelId="{98A4AD63-710A-4FAB-AF52-EB8863C6EE9C}" srcId="{5A174BF9-4482-4411-8161-1D2E8FAF6499}" destId="{6AA5A483-0DD8-43C0-82CC-3BE2F949E9AF}" srcOrd="1" destOrd="0" parTransId="{35AA1F61-4A74-4869-BF86-79B7908E3543}" sibTransId="{E27F3E6C-429B-4839-8D0C-C2AF2CF8CB35}"/>
    <dgm:cxn modelId="{53F55469-54F7-4730-B0C1-C1626EA03A4F}" type="presOf" srcId="{6AA5A483-0DD8-43C0-82CC-3BE2F949E9AF}" destId="{57C96E7E-F2FD-4658-8995-7CB6E500EB4A}" srcOrd="0" destOrd="0" presId="urn:microsoft.com/office/officeart/2024/3/layout/hArchList1"/>
    <dgm:cxn modelId="{54837569-FD18-4CFD-8F03-8DC403533BCC}" type="presOf" srcId="{E27F3E6C-429B-4839-8D0C-C2AF2CF8CB35}" destId="{E17F0873-3F96-4F09-87D8-D579835F875D}" srcOrd="0" destOrd="0" presId="urn:microsoft.com/office/officeart/2024/3/layout/hArchList1"/>
    <dgm:cxn modelId="{91354279-A465-4863-BF85-E8A27371DD8F}" type="presOf" srcId="{0CB066B8-1C59-47FE-80F1-63FEBF659621}" destId="{50DC397C-11E7-4667-9791-26E474BA79F8}" srcOrd="0" destOrd="0" presId="urn:microsoft.com/office/officeart/2024/3/layout/hArchList1"/>
    <dgm:cxn modelId="{1C5B9F7A-8A32-43D6-9240-44FDA06A68AC}" type="presOf" srcId="{0D2AECEA-E5CB-4D1F-8CC0-121944F83250}" destId="{A3B9B527-9723-4F86-BAE7-5D848E1701AE}" srcOrd="0" destOrd="0" presId="urn:microsoft.com/office/officeart/2024/3/layout/hArchList1"/>
    <dgm:cxn modelId="{C5416C91-B305-4D96-9631-21C2020B36A2}" type="presOf" srcId="{2353006B-0387-44F6-8034-5CC805C0740F}" destId="{409DE13C-D1F5-4C9C-BED8-3F498ABB4C56}" srcOrd="0" destOrd="0" presId="urn:microsoft.com/office/officeart/2024/3/layout/hArchList1"/>
    <dgm:cxn modelId="{2087E297-9221-43DD-B3A9-406BE1FA550F}" srcId="{5A174BF9-4482-4411-8161-1D2E8FAF6499}" destId="{2353006B-0387-44F6-8034-5CC805C0740F}" srcOrd="0" destOrd="0" parTransId="{B3C80CBF-43AD-400B-A778-F4430CDA99C8}" sibTransId="{FCBF729D-D6E7-40FF-B6FB-3A8702AA8EB4}"/>
    <dgm:cxn modelId="{C686C4C9-3AD1-44A4-8558-9CFC7E8ECC92}" type="presOf" srcId="{DB71C1BA-1DCA-4CCA-BEBC-3580813B9D27}" destId="{25AF2738-D0A2-4AD5-BA1A-59CCCB23051F}" srcOrd="0" destOrd="0" presId="urn:microsoft.com/office/officeart/2024/3/layout/hArchList1"/>
    <dgm:cxn modelId="{E00A80F3-0427-49B8-89C9-F89AF48026B6}" srcId="{2353006B-0387-44F6-8034-5CC805C0740F}" destId="{DB71C1BA-1DCA-4CCA-BEBC-3580813B9D27}" srcOrd="0" destOrd="0" parTransId="{58B42E81-CA48-44A7-9FBE-36FD5708C3CD}" sibTransId="{9C5C5548-BA1F-4685-A86C-937DBB440A93}"/>
    <dgm:cxn modelId="{C4A395F4-562E-409D-8668-1E7984714D70}" srcId="{5A174BF9-4482-4411-8161-1D2E8FAF6499}" destId="{8BD8908C-2940-441F-B7B7-EBDED32F4C7D}" srcOrd="2" destOrd="0" parTransId="{2F494D78-FDFC-4676-A82E-760BE773B2A0}" sibTransId="{F539E22A-E59F-49E4-A3CB-7504376CEE35}"/>
    <dgm:cxn modelId="{31816594-84E2-4377-AD88-B8E694C30BA4}" type="presParOf" srcId="{5FC04932-6379-4232-98BF-E4AEE2C611FB}" destId="{CC2B308B-9F54-41E5-A40D-DCF1F3BFB279}" srcOrd="0" destOrd="0" presId="urn:microsoft.com/office/officeart/2024/3/layout/hArchList1"/>
    <dgm:cxn modelId="{C26BA314-BB44-4199-BE99-702B8BAFCEAF}" type="presParOf" srcId="{CC2B308B-9F54-41E5-A40D-DCF1F3BFB279}" destId="{409DE13C-D1F5-4C9C-BED8-3F498ABB4C56}" srcOrd="0" destOrd="0" presId="urn:microsoft.com/office/officeart/2024/3/layout/hArchList1"/>
    <dgm:cxn modelId="{E2D37CB3-1ED8-4BCE-8D7A-FF1F5919EF8C}" type="presParOf" srcId="{CC2B308B-9F54-41E5-A40D-DCF1F3BFB279}" destId="{25AF2738-D0A2-4AD5-BA1A-59CCCB23051F}" srcOrd="1" destOrd="0" presId="urn:microsoft.com/office/officeart/2024/3/layout/hArchList1"/>
    <dgm:cxn modelId="{284BE576-62F2-44BD-9F32-5182727636B3}" type="presParOf" srcId="{5FC04932-6379-4232-98BF-E4AEE2C611FB}" destId="{8248E52A-026E-4A4F-98B1-ADED6D5FAA79}" srcOrd="1" destOrd="0" presId="urn:microsoft.com/office/officeart/2024/3/layout/hArchList1"/>
    <dgm:cxn modelId="{4E47FB40-8FD6-4EBF-8C1A-4B0BD3681A98}" type="presParOf" srcId="{5FC04932-6379-4232-98BF-E4AEE2C611FB}" destId="{7258042A-D316-4870-8ACC-4CD219A2F041}" srcOrd="2" destOrd="0" presId="urn:microsoft.com/office/officeart/2024/3/layout/hArchList1"/>
    <dgm:cxn modelId="{206C700F-DFD2-49E6-B394-0D5E5E7DF7E3}" type="presParOf" srcId="{7258042A-D316-4870-8ACC-4CD219A2F041}" destId="{57C96E7E-F2FD-4658-8995-7CB6E500EB4A}" srcOrd="0" destOrd="0" presId="urn:microsoft.com/office/officeart/2024/3/layout/hArchList1"/>
    <dgm:cxn modelId="{7F876831-BD10-4B8F-9A85-436567FE968E}" type="presParOf" srcId="{7258042A-D316-4870-8ACC-4CD219A2F041}" destId="{A3B9B527-9723-4F86-BAE7-5D848E1701AE}" srcOrd="1" destOrd="0" presId="urn:microsoft.com/office/officeart/2024/3/layout/hArchList1"/>
    <dgm:cxn modelId="{28841E80-FDE0-4B3B-9FF2-77B654683052}" type="presParOf" srcId="{5FC04932-6379-4232-98BF-E4AEE2C611FB}" destId="{E17F0873-3F96-4F09-87D8-D579835F875D}" srcOrd="3" destOrd="0" presId="urn:microsoft.com/office/officeart/2024/3/layout/hArchList1"/>
    <dgm:cxn modelId="{186CF86C-8819-439E-B451-46BB13EA351A}" type="presParOf" srcId="{5FC04932-6379-4232-98BF-E4AEE2C611FB}" destId="{CBA545E8-0E83-4C3A-A444-EF3570D37EA0}" srcOrd="4" destOrd="0" presId="urn:microsoft.com/office/officeart/2024/3/layout/hArchList1"/>
    <dgm:cxn modelId="{C62ADDDE-F2BA-43D6-9226-9682B8D047FD}" type="presParOf" srcId="{CBA545E8-0E83-4C3A-A444-EF3570D37EA0}" destId="{EAB597EB-9C70-4843-BC66-763F8CDF02AE}" srcOrd="0" destOrd="0" presId="urn:microsoft.com/office/officeart/2024/3/layout/hArchList1"/>
    <dgm:cxn modelId="{F721EB4C-1505-424D-B775-E26181BC499E}" type="presParOf" srcId="{CBA545E8-0E83-4C3A-A444-EF3570D37EA0}" destId="{50DC397C-11E7-4667-9791-26E474BA79F8}"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DE13C-D1F5-4C9C-BED8-3F498ABB4C56}">
      <dsp:nvSpPr>
        <dsp:cNvPr id="0" name=""/>
        <dsp:cNvSpPr/>
      </dsp:nvSpPr>
      <dsp:spPr>
        <a:xfrm>
          <a:off x="0" y="0"/>
          <a:ext cx="3403282" cy="35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he-IL" sz="1800" kern="1200"/>
            <a:t>חימום סולארי</a:t>
          </a:r>
          <a:endParaRPr lang="en-US" sz="1800" kern="1200"/>
        </a:p>
      </dsp:txBody>
      <dsp:txXfrm>
        <a:off x="0" y="0"/>
        <a:ext cx="3403282" cy="355310"/>
      </dsp:txXfrm>
    </dsp:sp>
    <dsp:sp modelId="{25AF2738-D0A2-4AD5-BA1A-59CCCB23051F}">
      <dsp:nvSpPr>
        <dsp:cNvPr id="0" name=""/>
        <dsp:cNvSpPr/>
      </dsp:nvSpPr>
      <dsp:spPr>
        <a:xfrm>
          <a:off x="0" y="355310"/>
          <a:ext cx="3403282"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he-IL" sz="1400" kern="1200"/>
            <a:t>חימום סולארי הוא פתרון יעיל וחסכוני לשימוש במקורות אנרגיה מתחדשים, שמפחית את עלויות החשמל.</a:t>
          </a:r>
          <a:endParaRPr lang="en-US" sz="1400" kern="1200"/>
        </a:p>
      </dsp:txBody>
      <dsp:txXfrm>
        <a:off x="0" y="355310"/>
        <a:ext cx="3403282" cy="2132893"/>
      </dsp:txXfrm>
    </dsp:sp>
    <dsp:sp modelId="{57C96E7E-F2FD-4658-8995-7CB6E500EB4A}">
      <dsp:nvSpPr>
        <dsp:cNvPr id="0" name=""/>
        <dsp:cNvSpPr/>
      </dsp:nvSpPr>
      <dsp:spPr>
        <a:xfrm>
          <a:off x="3743610" y="0"/>
          <a:ext cx="3403282" cy="35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he-IL" sz="1800" kern="1200"/>
            <a:t>שימוש חכם באנרגיה</a:t>
          </a:r>
          <a:endParaRPr lang="en-US" sz="1800" kern="1200"/>
        </a:p>
      </dsp:txBody>
      <dsp:txXfrm>
        <a:off x="3743610" y="0"/>
        <a:ext cx="3403282" cy="355310"/>
      </dsp:txXfrm>
    </dsp:sp>
    <dsp:sp modelId="{A3B9B527-9723-4F86-BAE7-5D848E1701AE}">
      <dsp:nvSpPr>
        <dsp:cNvPr id="0" name=""/>
        <dsp:cNvSpPr/>
      </dsp:nvSpPr>
      <dsp:spPr>
        <a:xfrm>
          <a:off x="3743610" y="355310"/>
          <a:ext cx="3403282"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he-IL" sz="1400" kern="1200"/>
            <a:t>שימוש חכם באנרגיה מאפשר לנצל את המשאבים בצורה מיטבית, תוך חיסכון בעלויות ובאנרגיה.</a:t>
          </a:r>
          <a:endParaRPr lang="en-US" sz="1400" kern="1200"/>
        </a:p>
      </dsp:txBody>
      <dsp:txXfrm>
        <a:off x="3743610" y="355310"/>
        <a:ext cx="3403282" cy="2132893"/>
      </dsp:txXfrm>
    </dsp:sp>
    <dsp:sp modelId="{EAB597EB-9C70-4843-BC66-763F8CDF02AE}">
      <dsp:nvSpPr>
        <dsp:cNvPr id="0" name=""/>
        <dsp:cNvSpPr/>
      </dsp:nvSpPr>
      <dsp:spPr>
        <a:xfrm>
          <a:off x="7487221" y="0"/>
          <a:ext cx="3403282" cy="35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he-IL" sz="1800" kern="1200"/>
            <a:t>בידוד ושיפוץ המערכת</a:t>
          </a:r>
          <a:endParaRPr lang="en-US" sz="1800" kern="1200"/>
        </a:p>
      </dsp:txBody>
      <dsp:txXfrm>
        <a:off x="7487221" y="0"/>
        <a:ext cx="3403282" cy="355310"/>
      </dsp:txXfrm>
    </dsp:sp>
    <dsp:sp modelId="{50DC397C-11E7-4667-9791-26E474BA79F8}">
      <dsp:nvSpPr>
        <dsp:cNvPr id="0" name=""/>
        <dsp:cNvSpPr/>
      </dsp:nvSpPr>
      <dsp:spPr>
        <a:xfrm>
          <a:off x="7487221" y="355310"/>
          <a:ext cx="3403282"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he-IL" sz="1400" kern="1200"/>
            <a:t>תיקון נזילות ובידוד הצנרת משפרים את היעילות האנרגטית של הבית, ומפחיתים את בזבוז האנרגיה.</a:t>
          </a:r>
          <a:endParaRPr lang="en-US" sz="1400" kern="1200"/>
        </a:p>
      </dsp:txBody>
      <dsp:txXfrm>
        <a:off x="7487221" y="355310"/>
        <a:ext cx="3403282" cy="2132893"/>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4666B-9301-4710-8A4F-895A8793E9C7}" type="datetimeFigureOut">
              <a:rPr lang="en-IL" smtClean="0"/>
              <a:t>26/05/2025</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F9E5B-B33C-4131-990C-DC00527B83AD}" type="slidenum">
              <a:rPr lang="en-IL" smtClean="0"/>
              <a:t>‹#›</a:t>
            </a:fld>
            <a:endParaRPr lang="en-IL"/>
          </a:p>
        </p:txBody>
      </p:sp>
    </p:spTree>
    <p:extLst>
      <p:ext uri="{BB962C8B-B14F-4D97-AF65-F5344CB8AC3E}">
        <p14:creationId xmlns:p14="http://schemas.microsoft.com/office/powerpoint/2010/main" val="322905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ייתכן שתוכן שנוצר על-ידי בינה מלאכותית לא יהיה נכון.
---
מים חמים הם צורך בסיסי בבתים ובמוסדות, אך עלות החימום שלהם יכולה להיות גבוהה. במצגת זו נעסוק בדרכים לחיסכון במים חמים, כולל חימום סולארי, שימוש חכם במים, תיקון נזילות ובידוד צנרת.
</a:t>
            </a:r>
          </a:p>
        </p:txBody>
      </p:sp>
      <p:sp>
        <p:nvSpPr>
          <p:cNvPr id="4" name="Slide Number Placeholder 3"/>
          <p:cNvSpPr>
            <a:spLocks noGrp="1"/>
          </p:cNvSpPr>
          <p:nvPr>
            <p:ph type="sldNum" sz="quarter" idx="5"/>
          </p:nvPr>
        </p:nvSpPr>
        <p:spPr/>
        <p:txBody>
          <a:bodyPr/>
          <a:lstStyle/>
          <a:p>
            <a:fld id="{61B86500-9A44-40E7-90E9-91B30BF6ADC7}" type="slidenum">
              <a:rPr lang="en-IL" smtClean="0"/>
              <a:t>1</a:t>
            </a:fld>
            <a:endParaRPr lang="en-IL"/>
          </a:p>
        </p:txBody>
      </p:sp>
    </p:spTree>
    <p:extLst>
      <p:ext uri="{BB962C8B-B14F-4D97-AF65-F5344CB8AC3E}">
        <p14:creationId xmlns:p14="http://schemas.microsoft.com/office/powerpoint/2010/main" val="1585236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שימוש חכם במים חמים יכול להפחית את הצריכה ולאפשר חיסכון משמעותי. במקטע זה נסקור שיטות שונות להפחתת הצריכה בכביסה, במקלחות ובחיי היומיום.</a:t>
            </a:r>
          </a:p>
        </p:txBody>
      </p:sp>
      <p:sp>
        <p:nvSpPr>
          <p:cNvPr id="4" name="Slide Number Placeholder 3"/>
          <p:cNvSpPr>
            <a:spLocks noGrp="1"/>
          </p:cNvSpPr>
          <p:nvPr>
            <p:ph type="sldNum" sz="quarter" idx="5"/>
          </p:nvPr>
        </p:nvSpPr>
        <p:spPr/>
        <p:txBody>
          <a:bodyPr/>
          <a:lstStyle/>
          <a:p>
            <a:fld id="{61B86500-9A44-40E7-90E9-91B30BF6ADC7}" type="slidenum">
              <a:rPr lang="en-IL" smtClean="0"/>
              <a:t>16</a:t>
            </a:fld>
            <a:endParaRPr lang="en-IL"/>
          </a:p>
        </p:txBody>
      </p:sp>
    </p:spTree>
    <p:extLst>
      <p:ext uri="{BB962C8B-B14F-4D97-AF65-F5344CB8AC3E}">
        <p14:creationId xmlns:p14="http://schemas.microsoft.com/office/powerpoint/2010/main" val="4150699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הפחתת זמן המקלחת ושימוש במקלחות חסכוניות יכולים להפחית באופן משמעותי את צריכת המים החמים. תכנון נכון של זמני השימוש יכול להניב חיסכון ניכר.</a:t>
            </a:r>
          </a:p>
        </p:txBody>
      </p:sp>
      <p:sp>
        <p:nvSpPr>
          <p:cNvPr id="4" name="Slide Number Placeholder 3"/>
          <p:cNvSpPr>
            <a:spLocks noGrp="1"/>
          </p:cNvSpPr>
          <p:nvPr>
            <p:ph type="sldNum" sz="quarter" idx="5"/>
          </p:nvPr>
        </p:nvSpPr>
        <p:spPr/>
        <p:txBody>
          <a:bodyPr/>
          <a:lstStyle/>
          <a:p>
            <a:fld id="{61B86500-9A44-40E7-90E9-91B30BF6ADC7}" type="slidenum">
              <a:rPr lang="en-IL" smtClean="0"/>
              <a:t>18</a:t>
            </a:fld>
            <a:endParaRPr lang="en-IL"/>
          </a:p>
        </p:txBody>
      </p:sp>
    </p:spTree>
    <p:extLst>
      <p:ext uri="{BB962C8B-B14F-4D97-AF65-F5344CB8AC3E}">
        <p14:creationId xmlns:p14="http://schemas.microsoft.com/office/powerpoint/2010/main" val="285648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שימוש במכונות כביסה חסכוניות במים ובחום יכולה להוות אמצעי יעיל לחיסכון. חפשו מכשירים עם דירוג אנרגיה גבוה והשתמשו בתוכניות חיסכון כדי למזער את צריכת המים.</a:t>
            </a:r>
          </a:p>
        </p:txBody>
      </p:sp>
      <p:sp>
        <p:nvSpPr>
          <p:cNvPr id="4" name="Slide Number Placeholder 3"/>
          <p:cNvSpPr>
            <a:spLocks noGrp="1"/>
          </p:cNvSpPr>
          <p:nvPr>
            <p:ph type="sldNum" sz="quarter" idx="5"/>
          </p:nvPr>
        </p:nvSpPr>
        <p:spPr/>
        <p:txBody>
          <a:bodyPr/>
          <a:lstStyle/>
          <a:p>
            <a:fld id="{61B86500-9A44-40E7-90E9-91B30BF6ADC7}" type="slidenum">
              <a:rPr lang="en-IL" smtClean="0"/>
              <a:t>19</a:t>
            </a:fld>
            <a:endParaRPr lang="en-IL"/>
          </a:p>
        </p:txBody>
      </p:sp>
    </p:spTree>
    <p:extLst>
      <p:ext uri="{BB962C8B-B14F-4D97-AF65-F5344CB8AC3E}">
        <p14:creationId xmlns:p14="http://schemas.microsoft.com/office/powerpoint/2010/main" val="1271851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הקפידו על תחזוקה שוטפת של מערכת החימום, השתמשו בטמפרטורות נמוכות יותר כאשר זה אפשרי והשתמשו בציוד חסכוני. כל פעולה קטנה יכולה לתרום לחיסכון משמעותי.</a:t>
            </a:r>
          </a:p>
        </p:txBody>
      </p:sp>
      <p:sp>
        <p:nvSpPr>
          <p:cNvPr id="4" name="Slide Number Placeholder 3"/>
          <p:cNvSpPr>
            <a:spLocks noGrp="1"/>
          </p:cNvSpPr>
          <p:nvPr>
            <p:ph type="sldNum" sz="quarter" idx="5"/>
          </p:nvPr>
        </p:nvSpPr>
        <p:spPr/>
        <p:txBody>
          <a:bodyPr/>
          <a:lstStyle/>
          <a:p>
            <a:fld id="{61B86500-9A44-40E7-90E9-91B30BF6ADC7}" type="slidenum">
              <a:rPr lang="en-IL" smtClean="0"/>
              <a:t>20</a:t>
            </a:fld>
            <a:endParaRPr lang="en-IL"/>
          </a:p>
        </p:txBody>
      </p:sp>
    </p:spTree>
    <p:extLst>
      <p:ext uri="{BB962C8B-B14F-4D97-AF65-F5344CB8AC3E}">
        <p14:creationId xmlns:p14="http://schemas.microsoft.com/office/powerpoint/2010/main" val="698388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נזילות מים במערכות החימום עלולות להוביל לעלייה משמעותית בעלויות האנרגיה. תיקון נזילות יכול לשפר את היעילות ולהפחית את ההוצאות החודשיות.</a:t>
            </a:r>
          </a:p>
        </p:txBody>
      </p:sp>
      <p:sp>
        <p:nvSpPr>
          <p:cNvPr id="4" name="Slide Number Placeholder 3"/>
          <p:cNvSpPr>
            <a:spLocks noGrp="1"/>
          </p:cNvSpPr>
          <p:nvPr>
            <p:ph type="sldNum" sz="quarter" idx="5"/>
          </p:nvPr>
        </p:nvSpPr>
        <p:spPr/>
        <p:txBody>
          <a:bodyPr/>
          <a:lstStyle/>
          <a:p>
            <a:fld id="{61B86500-9A44-40E7-90E9-91B30BF6ADC7}" type="slidenum">
              <a:rPr lang="en-IL" smtClean="0"/>
              <a:t>21</a:t>
            </a:fld>
            <a:endParaRPr lang="en-IL"/>
          </a:p>
        </p:txBody>
      </p:sp>
    </p:spTree>
    <p:extLst>
      <p:ext uri="{BB962C8B-B14F-4D97-AF65-F5344CB8AC3E}">
        <p14:creationId xmlns:p14="http://schemas.microsoft.com/office/powerpoint/2010/main" val="1941145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תיקון נזילות יכול להיות פשוט יחסית. יש לבדוק באופן קבוע את הצנרת, להשתמש בחומרים איכותיים ולפנות למומחה כאשר יש צורך. טיפול מונע הוא המפתח לחיסכון.</a:t>
            </a:r>
          </a:p>
        </p:txBody>
      </p:sp>
      <p:sp>
        <p:nvSpPr>
          <p:cNvPr id="4" name="Slide Number Placeholder 3"/>
          <p:cNvSpPr>
            <a:spLocks noGrp="1"/>
          </p:cNvSpPr>
          <p:nvPr>
            <p:ph type="sldNum" sz="quarter" idx="5"/>
          </p:nvPr>
        </p:nvSpPr>
        <p:spPr/>
        <p:txBody>
          <a:bodyPr/>
          <a:lstStyle/>
          <a:p>
            <a:fld id="{61B86500-9A44-40E7-90E9-91B30BF6ADC7}" type="slidenum">
              <a:rPr lang="en-IL" smtClean="0"/>
              <a:t>22</a:t>
            </a:fld>
            <a:endParaRPr lang="en-IL"/>
          </a:p>
        </p:txBody>
      </p:sp>
    </p:spTree>
    <p:extLst>
      <p:ext uri="{BB962C8B-B14F-4D97-AF65-F5344CB8AC3E}">
        <p14:creationId xmlns:p14="http://schemas.microsoft.com/office/powerpoint/2010/main" val="1868770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התקנת חסכמים ושדרוג המערכות יכולים להפחית את צריכת המים והאנרגיה. חסכמים נמצאים במגוון רחב ויכולים לשפר את היעילות בצורה משמעותית.</a:t>
            </a:r>
          </a:p>
        </p:txBody>
      </p:sp>
      <p:sp>
        <p:nvSpPr>
          <p:cNvPr id="4" name="Slide Number Placeholder 3"/>
          <p:cNvSpPr>
            <a:spLocks noGrp="1"/>
          </p:cNvSpPr>
          <p:nvPr>
            <p:ph type="sldNum" sz="quarter" idx="5"/>
          </p:nvPr>
        </p:nvSpPr>
        <p:spPr/>
        <p:txBody>
          <a:bodyPr/>
          <a:lstStyle/>
          <a:p>
            <a:fld id="{61B86500-9A44-40E7-90E9-91B30BF6ADC7}" type="slidenum">
              <a:rPr lang="en-IL" smtClean="0"/>
              <a:t>23</a:t>
            </a:fld>
            <a:endParaRPr lang="en-IL"/>
          </a:p>
        </p:txBody>
      </p:sp>
    </p:spTree>
    <p:extLst>
      <p:ext uri="{BB962C8B-B14F-4D97-AF65-F5344CB8AC3E}">
        <p14:creationId xmlns:p14="http://schemas.microsoft.com/office/powerpoint/2010/main" val="1005346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בידוד צנרת מים חמים הוא מהלך חכם שיכול להפחית את אובדן החום ולשפר את היעילות האנרגטית של הבית. במקטע זה נסקור את היתרונות והאפשרויות לבידוד.</a:t>
            </a:r>
          </a:p>
        </p:txBody>
      </p:sp>
      <p:sp>
        <p:nvSpPr>
          <p:cNvPr id="4" name="Slide Number Placeholder 3"/>
          <p:cNvSpPr>
            <a:spLocks noGrp="1"/>
          </p:cNvSpPr>
          <p:nvPr>
            <p:ph type="sldNum" sz="quarter" idx="5"/>
          </p:nvPr>
        </p:nvSpPr>
        <p:spPr/>
        <p:txBody>
          <a:bodyPr/>
          <a:lstStyle/>
          <a:p>
            <a:fld id="{61B86500-9A44-40E7-90E9-91B30BF6ADC7}" type="slidenum">
              <a:rPr lang="en-IL" smtClean="0"/>
              <a:t>24</a:t>
            </a:fld>
            <a:endParaRPr lang="en-IL"/>
          </a:p>
        </p:txBody>
      </p:sp>
    </p:spTree>
    <p:extLst>
      <p:ext uri="{BB962C8B-B14F-4D97-AF65-F5344CB8AC3E}">
        <p14:creationId xmlns:p14="http://schemas.microsoft.com/office/powerpoint/2010/main" val="138049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בידוד הצנרת מסייע בשמירה על חום המים ומפחית את הצורך בחימום נוסף, דבר שמוביל לחיסכון ניכר בחשמל. מעבר לכך, זה גם תורם לנוחות ושיפור החוויה בבית.</a:t>
            </a:r>
          </a:p>
        </p:txBody>
      </p:sp>
      <p:sp>
        <p:nvSpPr>
          <p:cNvPr id="4" name="Slide Number Placeholder 3"/>
          <p:cNvSpPr>
            <a:spLocks noGrp="1"/>
          </p:cNvSpPr>
          <p:nvPr>
            <p:ph type="sldNum" sz="quarter" idx="5"/>
          </p:nvPr>
        </p:nvSpPr>
        <p:spPr/>
        <p:txBody>
          <a:bodyPr/>
          <a:lstStyle/>
          <a:p>
            <a:fld id="{61B86500-9A44-40E7-90E9-91B30BF6ADC7}" type="slidenum">
              <a:rPr lang="en-IL" smtClean="0"/>
              <a:t>25</a:t>
            </a:fld>
            <a:endParaRPr lang="en-IL"/>
          </a:p>
        </p:txBody>
      </p:sp>
    </p:spTree>
    <p:extLst>
      <p:ext uri="{BB962C8B-B14F-4D97-AF65-F5344CB8AC3E}">
        <p14:creationId xmlns:p14="http://schemas.microsoft.com/office/powerpoint/2010/main" val="2891612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בידוד נכון כולל שימוש בחומרים מתאימים, כמו פיברגלס או פוליאוריתן, והקפדה על כיסוי כל האזורים הרגישים. יש להקפיד על התקנה מקצועית לשמירה על יעילות הבידוד.</a:t>
            </a:r>
          </a:p>
        </p:txBody>
      </p:sp>
      <p:sp>
        <p:nvSpPr>
          <p:cNvPr id="4" name="Slide Number Placeholder 3"/>
          <p:cNvSpPr>
            <a:spLocks noGrp="1"/>
          </p:cNvSpPr>
          <p:nvPr>
            <p:ph type="sldNum" sz="quarter" idx="5"/>
          </p:nvPr>
        </p:nvSpPr>
        <p:spPr/>
        <p:txBody>
          <a:bodyPr/>
          <a:lstStyle/>
          <a:p>
            <a:fld id="{61B86500-9A44-40E7-90E9-91B30BF6ADC7}" type="slidenum">
              <a:rPr lang="en-IL" smtClean="0"/>
              <a:t>26</a:t>
            </a:fld>
            <a:endParaRPr lang="en-IL"/>
          </a:p>
        </p:txBody>
      </p:sp>
    </p:spTree>
    <p:extLst>
      <p:ext uri="{BB962C8B-B14F-4D97-AF65-F5344CB8AC3E}">
        <p14:creationId xmlns:p14="http://schemas.microsoft.com/office/powerpoint/2010/main" val="374244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בהרי ירושלים צפויות טמפרטורות של 37–38 מעלות עם לחות יחסית של פחות מ-10%. השרב יהיה מלווה ביובש קיצוני, המגביר את הסיכון לשריפות והתפשטותן המהירה. חשוב לנקוט אמצעי זהירות ולהיות מודעים לסכנות הבריאותיות והבטיחותיות הנלוות למזג אוויר קיצוני זה.</a:t>
            </a:r>
          </a:p>
        </p:txBody>
      </p:sp>
      <p:sp>
        <p:nvSpPr>
          <p:cNvPr id="4" name="Slide Number Placeholder 3"/>
          <p:cNvSpPr>
            <a:spLocks noGrp="1"/>
          </p:cNvSpPr>
          <p:nvPr>
            <p:ph type="sldNum" sz="quarter" idx="5"/>
          </p:nvPr>
        </p:nvSpPr>
        <p:spPr/>
        <p:txBody>
          <a:bodyPr/>
          <a:lstStyle/>
          <a:p>
            <a:fld id="{EF5F9E5B-B33C-4131-990C-DC00527B83AD}" type="slidenum">
              <a:rPr lang="en-IL" smtClean="0"/>
              <a:t>4</a:t>
            </a:fld>
            <a:endParaRPr lang="en-IL"/>
          </a:p>
        </p:txBody>
      </p:sp>
    </p:spTree>
    <p:extLst>
      <p:ext uri="{BB962C8B-B14F-4D97-AF65-F5344CB8AC3E}">
        <p14:creationId xmlns:p14="http://schemas.microsoft.com/office/powerpoint/2010/main" val="1634579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בידוד נכון של צנרת מים חמים יכול לחסוך כסף בהוצאות החימום לאורך זמן. חיסכון זה מצטבר ויכול להפוך את ההשקעה לחכמה מאוד.</a:t>
            </a:r>
          </a:p>
        </p:txBody>
      </p:sp>
      <p:sp>
        <p:nvSpPr>
          <p:cNvPr id="4" name="Slide Number Placeholder 3"/>
          <p:cNvSpPr>
            <a:spLocks noGrp="1"/>
          </p:cNvSpPr>
          <p:nvPr>
            <p:ph type="sldNum" sz="quarter" idx="5"/>
          </p:nvPr>
        </p:nvSpPr>
        <p:spPr/>
        <p:txBody>
          <a:bodyPr/>
          <a:lstStyle/>
          <a:p>
            <a:fld id="{61B86500-9A44-40E7-90E9-91B30BF6ADC7}" type="slidenum">
              <a:rPr lang="en-IL" smtClean="0"/>
              <a:t>27</a:t>
            </a:fld>
            <a:endParaRPr lang="en-IL"/>
          </a:p>
        </p:txBody>
      </p:sp>
    </p:spTree>
    <p:extLst>
      <p:ext uri="{BB962C8B-B14F-4D97-AF65-F5344CB8AC3E}">
        <p14:creationId xmlns:p14="http://schemas.microsoft.com/office/powerpoint/2010/main" val="709528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חימום מים וצריכה חכמה יכולים להביא לחיסכון משמעותי בעלויות ובאנרגיה. באמצעות חימום סולארי, שימוש חכם, תיקון נזילות ובידוד הצנרת, ניתן לשפר את היעילות האנרגטית של הבית ולחיות באורח חיים מקיים.</a:t>
            </a:r>
          </a:p>
        </p:txBody>
      </p:sp>
      <p:sp>
        <p:nvSpPr>
          <p:cNvPr id="4" name="Slide Number Placeholder 3"/>
          <p:cNvSpPr>
            <a:spLocks noGrp="1"/>
          </p:cNvSpPr>
          <p:nvPr>
            <p:ph type="sldNum" sz="quarter" idx="5"/>
          </p:nvPr>
        </p:nvSpPr>
        <p:spPr/>
        <p:txBody>
          <a:bodyPr/>
          <a:lstStyle/>
          <a:p>
            <a:fld id="{61B86500-9A44-40E7-90E9-91B30BF6ADC7}" type="slidenum">
              <a:rPr lang="en-IL" smtClean="0"/>
              <a:t>28</a:t>
            </a:fld>
            <a:endParaRPr lang="en-IL"/>
          </a:p>
        </p:txBody>
      </p:sp>
    </p:spTree>
    <p:extLst>
      <p:ext uri="{BB962C8B-B14F-4D97-AF65-F5344CB8AC3E}">
        <p14:creationId xmlns:p14="http://schemas.microsoft.com/office/powerpoint/2010/main" val="169486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החום הצפוי מהווה סכנה ממשית לבריאות הציבור, במיוחד לקשישים, ילדים, חולים כרוניים ואנשים העובדים בחוץ. המלצות: הימנעו מחשיפה לשמש בשעות החמות (11:00–17:00), שתו מים בכמות מספקת, הימנעו מפעילות גופנית מאומצת, בדקו את תקינות מערכות הקירור בבית, הישארו במקומות מוצלים וממוזגים, ושימו לב לסימני התייבשות או מכת חום כמו סחרחורת, בלבול, כאבי ראש ובחילה.</a:t>
            </a:r>
          </a:p>
        </p:txBody>
      </p:sp>
      <p:sp>
        <p:nvSpPr>
          <p:cNvPr id="4" name="Slide Number Placeholder 3"/>
          <p:cNvSpPr>
            <a:spLocks noGrp="1"/>
          </p:cNvSpPr>
          <p:nvPr>
            <p:ph type="sldNum" sz="quarter" idx="5"/>
          </p:nvPr>
        </p:nvSpPr>
        <p:spPr/>
        <p:txBody>
          <a:bodyPr/>
          <a:lstStyle/>
          <a:p>
            <a:fld id="{EF5F9E5B-B33C-4131-990C-DC00527B83AD}" type="slidenum">
              <a:rPr lang="en-IL" smtClean="0"/>
              <a:t>5</a:t>
            </a:fld>
            <a:endParaRPr lang="en-IL"/>
          </a:p>
        </p:txBody>
      </p:sp>
    </p:spTree>
    <p:extLst>
      <p:ext uri="{BB962C8B-B14F-4D97-AF65-F5344CB8AC3E}">
        <p14:creationId xmlns:p14="http://schemas.microsoft.com/office/powerpoint/2010/main" val="150380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היובש הקיצוני והטמפרטורות הגבוהות מעלים את הסיכון לשריפות. חשוב לנקוט אמצעי זהירות ולהיות מוכנים לפעול במקרה של שריפה. המודעות לסכנה זו יכולה לעזור במניעת התפשטות שריפות ובשמירה על בטיחות הציבור.</a:t>
            </a:r>
          </a:p>
        </p:txBody>
      </p:sp>
      <p:sp>
        <p:nvSpPr>
          <p:cNvPr id="4" name="Slide Number Placeholder 3"/>
          <p:cNvSpPr>
            <a:spLocks noGrp="1"/>
          </p:cNvSpPr>
          <p:nvPr>
            <p:ph type="sldNum" sz="quarter" idx="5"/>
          </p:nvPr>
        </p:nvSpPr>
        <p:spPr/>
        <p:txBody>
          <a:bodyPr/>
          <a:lstStyle/>
          <a:p>
            <a:fld id="{EF5F9E5B-B33C-4131-990C-DC00527B83AD}" type="slidenum">
              <a:rPr lang="en-IL" smtClean="0"/>
              <a:t>6</a:t>
            </a:fld>
            <a:endParaRPr lang="en-IL"/>
          </a:p>
        </p:txBody>
      </p:sp>
    </p:spTree>
    <p:extLst>
      <p:ext uri="{BB962C8B-B14F-4D97-AF65-F5344CB8AC3E}">
        <p14:creationId xmlns:p14="http://schemas.microsoft.com/office/powerpoint/2010/main" val="3366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במצגת זו נתמקד בכמה נושאים חשובים: נתחיל בחימום מים סולארי, נמשיך לשימושים חכמים במים חמים, נדון בתיקון נזילות והתקנת חסכמים, ולבסוף נסקור את יתרונות בידוד צנרת מים חמים.</a:t>
            </a:r>
          </a:p>
        </p:txBody>
      </p:sp>
      <p:sp>
        <p:nvSpPr>
          <p:cNvPr id="4" name="Slide Number Placeholder 3"/>
          <p:cNvSpPr>
            <a:spLocks noGrp="1"/>
          </p:cNvSpPr>
          <p:nvPr>
            <p:ph type="sldNum" sz="quarter" idx="5"/>
          </p:nvPr>
        </p:nvSpPr>
        <p:spPr/>
        <p:txBody>
          <a:bodyPr/>
          <a:lstStyle/>
          <a:p>
            <a:fld id="{61B86500-9A44-40E7-90E9-91B30BF6ADC7}" type="slidenum">
              <a:rPr lang="en-IL" smtClean="0"/>
              <a:t>7</a:t>
            </a:fld>
            <a:endParaRPr lang="en-IL"/>
          </a:p>
        </p:txBody>
      </p:sp>
    </p:spTree>
    <p:extLst>
      <p:ext uri="{BB962C8B-B14F-4D97-AF65-F5344CB8AC3E}">
        <p14:creationId xmlns:p14="http://schemas.microsoft.com/office/powerpoint/2010/main" val="25883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חימום מים סולארי הוא פתרון חסכוני ויעיל המנצל את אנרגיית השמש. זהו פתרון שלא רק חוסך כסף, אלא גם תורם לאיכות הסביבה. במקטע זה נדון ביתרונות ובחסרונות השימוש באנרגיה סולארית לחימום מים.</a:t>
            </a:r>
          </a:p>
        </p:txBody>
      </p:sp>
      <p:sp>
        <p:nvSpPr>
          <p:cNvPr id="4" name="Slide Number Placeholder 3"/>
          <p:cNvSpPr>
            <a:spLocks noGrp="1"/>
          </p:cNvSpPr>
          <p:nvPr>
            <p:ph type="sldNum" sz="quarter" idx="5"/>
          </p:nvPr>
        </p:nvSpPr>
        <p:spPr/>
        <p:txBody>
          <a:bodyPr/>
          <a:lstStyle/>
          <a:p>
            <a:fld id="{61B86500-9A44-40E7-90E9-91B30BF6ADC7}" type="slidenum">
              <a:rPr lang="en-IL" smtClean="0"/>
              <a:t>11</a:t>
            </a:fld>
            <a:endParaRPr lang="en-IL"/>
          </a:p>
        </p:txBody>
      </p:sp>
    </p:spTree>
    <p:extLst>
      <p:ext uri="{BB962C8B-B14F-4D97-AF65-F5344CB8AC3E}">
        <p14:creationId xmlns:p14="http://schemas.microsoft.com/office/powerpoint/2010/main" val="2142798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חימום מים סולארי מציע פתרון חסכוני לאורך זמן, במיוחד במדינות עם שמש רבה. עלויות תפעול נמוכות, התקנה פשוטה, והאפשרות להפחית את התלות במקורות אנרגיה קונבנציונליים הם יתרונות מרכזיים של מערכת זו.</a:t>
            </a:r>
          </a:p>
        </p:txBody>
      </p:sp>
      <p:sp>
        <p:nvSpPr>
          <p:cNvPr id="4" name="Slide Number Placeholder 3"/>
          <p:cNvSpPr>
            <a:spLocks noGrp="1"/>
          </p:cNvSpPr>
          <p:nvPr>
            <p:ph type="sldNum" sz="quarter" idx="5"/>
          </p:nvPr>
        </p:nvSpPr>
        <p:spPr/>
        <p:txBody>
          <a:bodyPr/>
          <a:lstStyle/>
          <a:p>
            <a:fld id="{61B86500-9A44-40E7-90E9-91B30BF6ADC7}" type="slidenum">
              <a:rPr lang="en-IL" smtClean="0"/>
              <a:t>12</a:t>
            </a:fld>
            <a:endParaRPr lang="en-IL"/>
          </a:p>
        </p:txBody>
      </p:sp>
    </p:spTree>
    <p:extLst>
      <p:ext uri="{BB962C8B-B14F-4D97-AF65-F5344CB8AC3E}">
        <p14:creationId xmlns:p14="http://schemas.microsoft.com/office/powerpoint/2010/main" val="154150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 השימוש באנרגיה סולארית לחימום מים מציע מספר יתרונות, כולל צמצום הוצאות האנרגיה, הפחתת פליטת הפחמן ושמירה על מקורות טבעיים. זהו פתרון בר קיימא המפחית את טביעת הרגל הפחמנית של הבית.</a:t>
            </a:r>
          </a:p>
        </p:txBody>
      </p:sp>
      <p:sp>
        <p:nvSpPr>
          <p:cNvPr id="4" name="Slide Number Placeholder 3"/>
          <p:cNvSpPr>
            <a:spLocks noGrp="1"/>
          </p:cNvSpPr>
          <p:nvPr>
            <p:ph type="sldNum" sz="quarter" idx="5"/>
          </p:nvPr>
        </p:nvSpPr>
        <p:spPr/>
        <p:txBody>
          <a:bodyPr/>
          <a:lstStyle/>
          <a:p>
            <a:fld id="{61B86500-9A44-40E7-90E9-91B30BF6ADC7}" type="slidenum">
              <a:rPr lang="en-IL" smtClean="0"/>
              <a:t>14</a:t>
            </a:fld>
            <a:endParaRPr lang="en-IL"/>
          </a:p>
        </p:txBody>
      </p:sp>
    </p:spTree>
    <p:extLst>
      <p:ext uri="{BB962C8B-B14F-4D97-AF65-F5344CB8AC3E}">
        <p14:creationId xmlns:p14="http://schemas.microsoft.com/office/powerpoint/2010/main" val="23371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למרות היתרונות, ישנם גם חסרונות בשימוש בחימום מים סולארי. העלות הגבוהה של ההתקנה הראשונית, תלות בשמש ועונתיות עשויים להשפיע על יעילות המערכת.</a:t>
            </a:r>
          </a:p>
        </p:txBody>
      </p:sp>
      <p:sp>
        <p:nvSpPr>
          <p:cNvPr id="4" name="Slide Number Placeholder 3"/>
          <p:cNvSpPr>
            <a:spLocks noGrp="1"/>
          </p:cNvSpPr>
          <p:nvPr>
            <p:ph type="sldNum" sz="quarter" idx="5"/>
          </p:nvPr>
        </p:nvSpPr>
        <p:spPr/>
        <p:txBody>
          <a:bodyPr/>
          <a:lstStyle/>
          <a:p>
            <a:fld id="{61B86500-9A44-40E7-90E9-91B30BF6ADC7}" type="slidenum">
              <a:rPr lang="en-IL" smtClean="0"/>
              <a:t>15</a:t>
            </a:fld>
            <a:endParaRPr lang="en-IL"/>
          </a:p>
        </p:txBody>
      </p:sp>
    </p:spTree>
    <p:extLst>
      <p:ext uri="{BB962C8B-B14F-4D97-AF65-F5344CB8AC3E}">
        <p14:creationId xmlns:p14="http://schemas.microsoft.com/office/powerpoint/2010/main" val="662131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5/26/2025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1133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5/26/2025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0782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5/26/2025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7711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5/26/2025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116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5/26/2025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460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5/26/2025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6489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5/26/2025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68551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5/26/2025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4876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5/26/2025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47309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5/26/2025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6697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5/26/2025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01245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5/26/2025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909874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us02web.zoom.us/rec/share/8J5_wrBr7ukhpdDPZF2QQMwZZ8Wzn1SKNOAMFwuEipqjvaOpvs3vwACUurH4ZTtD.vQhQiEH9tTbxyxuZ"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J0ZfhJdgA4c?si=r4WE7yX6ykFjc9DL"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J0ZfhJdgA4c?si=r4WE7yX6ykFjc9D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_unP0NNNyGw"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negshabbat.blogspot.com/2012/01/blog-post_19.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Picture 3" descr="צילום צינורות סולאריים כחולים קרים">
            <a:extLst>
              <a:ext uri="{FF2B5EF4-FFF2-40B4-BE49-F238E27FC236}">
                <a16:creationId xmlns:a16="http://schemas.microsoft.com/office/drawing/2014/main" id="{1B3E93BC-6FDC-4683-A299-D59EF935CBC1}"/>
              </a:ext>
            </a:extLst>
          </p:cNvPr>
          <p:cNvPicPr>
            <a:picLocks noChangeAspect="1"/>
          </p:cNvPicPr>
          <p:nvPr/>
        </p:nvPicPr>
        <p:blipFill>
          <a:blip r:embed="rId3"/>
          <a:srcRect l="9091" b="2339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7D064F0-6D2A-219C-C000-14ABD99E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06" y="0"/>
            <a:ext cx="4903694" cy="68580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CB55D5-B860-84C6-BFC6-78CC122E6320}"/>
              </a:ext>
            </a:extLst>
          </p:cNvPr>
          <p:cNvSpPr>
            <a:spLocks noGrp="1"/>
          </p:cNvSpPr>
          <p:nvPr>
            <p:ph type="ctrTitle"/>
          </p:nvPr>
        </p:nvSpPr>
        <p:spPr>
          <a:xfrm>
            <a:off x="7620001" y="822960"/>
            <a:ext cx="4286054" cy="3474720"/>
          </a:xfrm>
        </p:spPr>
        <p:txBody>
          <a:bodyPr anchor="b">
            <a:normAutofit/>
          </a:bodyPr>
          <a:lstStyle/>
          <a:p>
            <a:pPr algn="r" rtl="1"/>
            <a:r>
              <a:rPr lang="en-IL" sz="5200" dirty="0"/>
              <a:t>מים </a:t>
            </a:r>
            <a:r>
              <a:rPr lang="en-IL" sz="5200" dirty="0" err="1"/>
              <a:t>חמים</a:t>
            </a:r>
            <a:r>
              <a:rPr lang="en-IL" sz="5200" dirty="0"/>
              <a:t> – </a:t>
            </a:r>
            <a:r>
              <a:rPr lang="en-IL" sz="5200" dirty="0" err="1"/>
              <a:t>חיסכון</a:t>
            </a:r>
            <a:r>
              <a:rPr lang="en-IL" sz="5200" dirty="0"/>
              <a:t> </a:t>
            </a:r>
            <a:r>
              <a:rPr lang="en-IL" sz="5200" dirty="0" err="1"/>
              <a:t>ושימוש</a:t>
            </a:r>
            <a:r>
              <a:rPr lang="en-IL" sz="5200" dirty="0"/>
              <a:t> </a:t>
            </a:r>
            <a:r>
              <a:rPr lang="en-IL" sz="5200" dirty="0" err="1"/>
              <a:t>יעיל</a:t>
            </a:r>
            <a:endParaRPr lang="en-IL" sz="5200" dirty="0"/>
          </a:p>
        </p:txBody>
      </p:sp>
      <p:sp>
        <p:nvSpPr>
          <p:cNvPr id="3" name="Subtitle 2">
            <a:extLst>
              <a:ext uri="{FF2B5EF4-FFF2-40B4-BE49-F238E27FC236}">
                <a16:creationId xmlns:a16="http://schemas.microsoft.com/office/drawing/2014/main" id="{399AEBFF-7430-1CB4-22B3-0413FBCD43E3}"/>
              </a:ext>
            </a:extLst>
          </p:cNvPr>
          <p:cNvSpPr>
            <a:spLocks noGrp="1"/>
          </p:cNvSpPr>
          <p:nvPr>
            <p:ph type="subTitle" idx="1"/>
          </p:nvPr>
        </p:nvSpPr>
        <p:spPr>
          <a:xfrm>
            <a:off x="7620001" y="4419600"/>
            <a:ext cx="3931920" cy="1386840"/>
          </a:xfrm>
        </p:spPr>
        <p:txBody>
          <a:bodyPr anchor="t">
            <a:normAutofit/>
          </a:bodyPr>
          <a:lstStyle/>
          <a:p>
            <a:pPr algn="l"/>
            <a:r>
              <a:rPr lang="en-IL" sz="2200"/>
              <a:t>שיטות לחיסכון והגברת היעילות של מים חמים</a:t>
            </a:r>
          </a:p>
        </p:txBody>
      </p:sp>
      <p:sp>
        <p:nvSpPr>
          <p:cNvPr id="5" name="TextBox 4">
            <a:extLst>
              <a:ext uri="{FF2B5EF4-FFF2-40B4-BE49-F238E27FC236}">
                <a16:creationId xmlns:a16="http://schemas.microsoft.com/office/drawing/2014/main" id="{D4183E5F-B089-7ABE-799B-C46A31962109}"/>
              </a:ext>
            </a:extLst>
          </p:cNvPr>
          <p:cNvSpPr txBox="1"/>
          <p:nvPr/>
        </p:nvSpPr>
        <p:spPr>
          <a:xfrm>
            <a:off x="2584613" y="3811013"/>
            <a:ext cx="3373395" cy="2031325"/>
          </a:xfrm>
          <a:prstGeom prst="rect">
            <a:avLst/>
          </a:prstGeom>
          <a:noFill/>
        </p:spPr>
        <p:txBody>
          <a:bodyPr wrap="square" rtlCol="0">
            <a:spAutoFit/>
          </a:bodyPr>
          <a:lstStyle/>
          <a:p>
            <a:r>
              <a:rPr lang="he-IL" dirty="0">
                <a:highlight>
                  <a:srgbClr val="FFFF00"/>
                </a:highlight>
              </a:rPr>
              <a:t>הקלטת המפגש</a:t>
            </a:r>
            <a:br>
              <a:rPr lang="en-US" dirty="0">
                <a:highlight>
                  <a:srgbClr val="FFFF00"/>
                </a:highlight>
              </a:rPr>
            </a:br>
            <a:r>
              <a:rPr lang="en-US" dirty="0">
                <a:highlight>
                  <a:srgbClr val="FFFF00"/>
                </a:highlight>
                <a:hlinkClick r:id="rId4"/>
              </a:rPr>
              <a:t>https://us02web.zoom.us/rec/share/8J5_wrBr7ukhpdDPZF2QQMwZZ8Wzn1SKNOAMFwuEipqjvaOpvs3vwACUurH4ZTtD.vQhQiEH9tTbxyxuZ</a:t>
            </a:r>
            <a:endParaRPr lang="he-IL" dirty="0">
              <a:highlight>
                <a:srgbClr val="FFFF00"/>
              </a:highlight>
            </a:endParaRPr>
          </a:p>
          <a:p>
            <a:endParaRPr lang="en-IL" dirty="0">
              <a:highlight>
                <a:srgbClr val="FFFF00"/>
              </a:highlight>
            </a:endParaRPr>
          </a:p>
        </p:txBody>
      </p:sp>
    </p:spTree>
    <p:extLst>
      <p:ext uri="{BB962C8B-B14F-4D97-AF65-F5344CB8AC3E}">
        <p14:creationId xmlns:p14="http://schemas.microsoft.com/office/powerpoint/2010/main" val="25534064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DD09C-CAE3-81D8-EA7F-46771BD0637A}"/>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2A11D4AF-3E8F-729F-E59D-8F2D567CB4DE}"/>
              </a:ext>
            </a:extLst>
          </p:cNvPr>
          <p:cNvSpPr>
            <a:spLocks noGrp="1"/>
          </p:cNvSpPr>
          <p:nvPr>
            <p:ph idx="1"/>
          </p:nvPr>
        </p:nvSpPr>
        <p:spPr/>
        <p:txBody>
          <a:bodyPr/>
          <a:lstStyle/>
          <a:p>
            <a:endParaRPr lang="en-IL"/>
          </a:p>
        </p:txBody>
      </p:sp>
      <p:pic>
        <p:nvPicPr>
          <p:cNvPr id="5" name="Picture 4">
            <a:extLst>
              <a:ext uri="{FF2B5EF4-FFF2-40B4-BE49-F238E27FC236}">
                <a16:creationId xmlns:a16="http://schemas.microsoft.com/office/drawing/2014/main" id="{504536F7-54AA-993B-8F08-B04996112994}"/>
              </a:ext>
            </a:extLst>
          </p:cNvPr>
          <p:cNvPicPr>
            <a:picLocks noChangeAspect="1"/>
          </p:cNvPicPr>
          <p:nvPr/>
        </p:nvPicPr>
        <p:blipFill>
          <a:blip r:embed="rId2"/>
          <a:stretch>
            <a:fillRect/>
          </a:stretch>
        </p:blipFill>
        <p:spPr>
          <a:xfrm>
            <a:off x="0" y="192142"/>
            <a:ext cx="11912949" cy="6233371"/>
          </a:xfrm>
          <a:prstGeom prst="rect">
            <a:avLst/>
          </a:prstGeom>
        </p:spPr>
      </p:pic>
    </p:spTree>
    <p:extLst>
      <p:ext uri="{BB962C8B-B14F-4D97-AF65-F5344CB8AC3E}">
        <p14:creationId xmlns:p14="http://schemas.microsoft.com/office/powerpoint/2010/main" val="245685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60CB1B6-D64E-0A7C-690D-80BED5AE916C}"/>
              </a:ext>
            </a:extLst>
          </p:cNvPr>
          <p:cNvSpPr>
            <a:spLocks noGrp="1"/>
          </p:cNvSpPr>
          <p:nvPr>
            <p:ph type="ctrTitle"/>
          </p:nvPr>
        </p:nvSpPr>
        <p:spPr>
          <a:xfrm>
            <a:off x="277091" y="1814321"/>
            <a:ext cx="7772400" cy="4560920"/>
          </a:xfrm>
        </p:spPr>
        <p:txBody>
          <a:bodyPr anchor="b">
            <a:normAutofit/>
          </a:bodyPr>
          <a:lstStyle/>
          <a:p>
            <a:pPr algn="l"/>
            <a:r>
              <a:rPr lang="en-IL" sz="7400"/>
              <a:t>חימום מים סולארי</a:t>
            </a:r>
          </a:p>
        </p:txBody>
      </p:sp>
      <p:pic>
        <p:nvPicPr>
          <p:cNvPr id="4" name="Picture 3">
            <a:extLst>
              <a:ext uri="{FF2B5EF4-FFF2-40B4-BE49-F238E27FC236}">
                <a16:creationId xmlns:a16="http://schemas.microsoft.com/office/drawing/2014/main" id="{06E00667-6FB6-9184-B7A0-963A4A98088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8919" l="9940" r="90361">
                        <a14:foregroundMark x1="37199" y1="13153" x2="21235" y2="9730"/>
                        <a14:foregroundMark x1="21235" y1="9730" x2="13554" y2="14054"/>
                        <a14:foregroundMark x1="13554" y1="14054" x2="17169" y2="24505"/>
                        <a14:foregroundMark x1="17169" y1="24505" x2="31777" y2="28829"/>
                        <a14:foregroundMark x1="31777" y1="28829" x2="12349" y2="27748"/>
                        <a14:foregroundMark x1="12349" y1="27748" x2="21837" y2="25766"/>
                        <a14:foregroundMark x1="21837" y1="25766" x2="59488" y2="38018"/>
                        <a14:foregroundMark x1="59488" y1="38018" x2="52108" y2="49730"/>
                        <a14:foregroundMark x1="52108" y1="49730" x2="50000" y2="90450"/>
                        <a14:foregroundMark x1="50000" y1="90450" x2="47892" y2="87027"/>
                        <a14:foregroundMark x1="89307" y1="30631" x2="90512" y2="31712"/>
                        <a14:foregroundMark x1="46386" y1="98919" x2="48193" y2="96036"/>
                      </a14:backgroundRemoval>
                    </a14:imgEffect>
                  </a14:imgLayer>
                </a14:imgProps>
              </a:ext>
            </a:extLst>
          </a:blip>
          <a:stretch>
            <a:fillRect/>
          </a:stretch>
        </p:blipFill>
        <p:spPr>
          <a:xfrm>
            <a:off x="4886749" y="0"/>
            <a:ext cx="6325483" cy="5287113"/>
          </a:xfrm>
          <a:prstGeom prst="rect">
            <a:avLst/>
          </a:prstGeom>
        </p:spPr>
      </p:pic>
    </p:spTree>
    <p:extLst>
      <p:ext uri="{BB962C8B-B14F-4D97-AF65-F5344CB8AC3E}">
        <p14:creationId xmlns:p14="http://schemas.microsoft.com/office/powerpoint/2010/main" val="12852070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BC99A-CF19-CEB4-BAB4-487B6B5AD77C}"/>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פתרון חסכוני ויעיל</a:t>
            </a:r>
          </a:p>
        </p:txBody>
      </p:sp>
      <p:sp>
        <p:nvSpPr>
          <p:cNvPr id="4" name="Content Placeholder 3">
            <a:extLst>
              <a:ext uri="{FF2B5EF4-FFF2-40B4-BE49-F238E27FC236}">
                <a16:creationId xmlns:a16="http://schemas.microsoft.com/office/drawing/2014/main" id="{D0C32FD5-B1C7-ED8A-EA47-E12423CAFA1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he-IL" sz="1400" b="1"/>
              <a:t>חיסכון בעלויות</a:t>
            </a:r>
          </a:p>
          <a:p>
            <a:pPr marL="0" lvl="1" indent="0">
              <a:buNone/>
            </a:pPr>
            <a:r>
              <a:rPr lang="he-IL" sz="1400"/>
              <a:t>חימום מים סולארי מציע חיסכון משמעותי בעלויות תפעול לאורך זמן, מה שמוביל להפחתה משמעותית בהוצאות.</a:t>
            </a:r>
          </a:p>
          <a:p>
            <a:pPr marL="0" indent="0">
              <a:spcBef>
                <a:spcPts val="2500"/>
              </a:spcBef>
              <a:buNone/>
            </a:pPr>
            <a:r>
              <a:rPr lang="he-IL" sz="1400" b="1"/>
              <a:t>התקנה פשוטה</a:t>
            </a:r>
          </a:p>
          <a:p>
            <a:pPr marL="0" lvl="1" indent="0">
              <a:buNone/>
            </a:pPr>
            <a:r>
              <a:rPr lang="he-IL" sz="1400"/>
              <a:t>מערכות חימום מים סולאריות קלות להתקנה, מה שהופך אותן לנגישות יותר ללקוחות שונים.</a:t>
            </a:r>
          </a:p>
          <a:p>
            <a:pPr marL="0" indent="0">
              <a:spcBef>
                <a:spcPts val="2500"/>
              </a:spcBef>
              <a:buNone/>
            </a:pPr>
            <a:r>
              <a:rPr lang="he-IL" sz="1400" b="1"/>
              <a:t>תלות מופחתת במקורות אנרגיה</a:t>
            </a:r>
          </a:p>
          <a:p>
            <a:pPr marL="0" lvl="1" indent="0">
              <a:buNone/>
            </a:pPr>
            <a:r>
              <a:rPr lang="he-IL" sz="1400"/>
              <a:t>שימוש בחימום מים סולארי מסייע בהפחתת התלות במקורות אנרגיה קונבנציונליים, מה שיתרום לעתיד ירוק יותר.</a:t>
            </a:r>
            <a:endParaRPr lang="en-IL" sz="1400"/>
          </a:p>
        </p:txBody>
      </p:sp>
      <p:pic>
        <p:nvPicPr>
          <p:cNvPr id="5" name="Content Placeholder 4" descr="צינורות זכוכית מפונים - דוד שמש מותקן בכפר הודי">
            <a:extLst>
              <a:ext uri="{FF2B5EF4-FFF2-40B4-BE49-F238E27FC236}">
                <a16:creationId xmlns:a16="http://schemas.microsoft.com/office/drawing/2014/main" id="{64285FDE-E326-4678-9F3B-064FF9B21E99}"/>
              </a:ext>
            </a:extLst>
          </p:cNvPr>
          <p:cNvPicPr>
            <a:picLocks noGrp="1" noChangeAspect="1"/>
          </p:cNvPicPr>
          <p:nvPr>
            <p:ph sz="half" idx="1"/>
          </p:nvPr>
        </p:nvPicPr>
        <p:blipFill>
          <a:blip r:embed="rId3"/>
          <a:srcRect r="52829" b="-1"/>
          <a:stretch/>
        </p:blipFill>
        <p:spPr>
          <a:xfrm>
            <a:off x="7345680" y="10"/>
            <a:ext cx="4846320" cy="6857990"/>
          </a:xfrm>
          <a:prstGeom prst="rect">
            <a:avLst/>
          </a:prstGeom>
        </p:spPr>
      </p:pic>
    </p:spTree>
    <p:extLst>
      <p:ext uri="{BB962C8B-B14F-4D97-AF65-F5344CB8AC3E}">
        <p14:creationId xmlns:p14="http://schemas.microsoft.com/office/powerpoint/2010/main" val="3608041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6AACF5-6F9A-085C-1536-EA9D7D79BFB9}"/>
              </a:ext>
            </a:extLst>
          </p:cNvPr>
          <p:cNvPicPr>
            <a:picLocks noChangeAspect="1"/>
          </p:cNvPicPr>
          <p:nvPr/>
        </p:nvPicPr>
        <p:blipFill>
          <a:blip r:embed="rId2"/>
          <a:stretch>
            <a:fillRect/>
          </a:stretch>
        </p:blipFill>
        <p:spPr>
          <a:xfrm>
            <a:off x="-98725" y="0"/>
            <a:ext cx="12389451" cy="6857999"/>
          </a:xfrm>
          <a:prstGeom prst="rect">
            <a:avLst/>
          </a:prstGeom>
        </p:spPr>
      </p:pic>
      <p:sp>
        <p:nvSpPr>
          <p:cNvPr id="2" name="Title 1">
            <a:extLst>
              <a:ext uri="{FF2B5EF4-FFF2-40B4-BE49-F238E27FC236}">
                <a16:creationId xmlns:a16="http://schemas.microsoft.com/office/drawing/2014/main" id="{EDEC97AA-789A-7563-13F0-5ED5657BDF94}"/>
              </a:ext>
            </a:extLst>
          </p:cNvPr>
          <p:cNvSpPr>
            <a:spLocks noGrp="1"/>
          </p:cNvSpPr>
          <p:nvPr>
            <p:ph type="title"/>
          </p:nvPr>
        </p:nvSpPr>
        <p:spPr>
          <a:xfrm>
            <a:off x="0" y="548640"/>
            <a:ext cx="12192000" cy="1132258"/>
          </a:xfrm>
        </p:spPr>
        <p:txBody>
          <a:bodyPr>
            <a:normAutofit/>
          </a:bodyPr>
          <a:lstStyle/>
          <a:p>
            <a:r>
              <a:rPr lang="de-DE" sz="3200" dirty="0">
                <a:hlinkClick r:id="rId3"/>
              </a:rPr>
              <a:t>https://youtu.be/J0ZfhJdgA4c?si=r4WE7yX6ykFjc9DL</a:t>
            </a:r>
            <a:r>
              <a:rPr lang="he-IL" sz="3200" dirty="0"/>
              <a:t> </a:t>
            </a:r>
            <a:endParaRPr lang="en-IL" sz="3200" dirty="0"/>
          </a:p>
        </p:txBody>
      </p:sp>
      <p:sp>
        <p:nvSpPr>
          <p:cNvPr id="3" name="Content Placeholder 2">
            <a:extLst>
              <a:ext uri="{FF2B5EF4-FFF2-40B4-BE49-F238E27FC236}">
                <a16:creationId xmlns:a16="http://schemas.microsoft.com/office/drawing/2014/main" id="{8D5CA70E-6554-F920-729D-C88A5FA47EEE}"/>
              </a:ext>
            </a:extLst>
          </p:cNvPr>
          <p:cNvSpPr>
            <a:spLocks noGrp="1"/>
          </p:cNvSpPr>
          <p:nvPr>
            <p:ph sz="half" idx="1"/>
          </p:nvPr>
        </p:nvSpPr>
        <p:spPr/>
        <p:txBody>
          <a:bodyPr/>
          <a:lstStyle/>
          <a:p>
            <a:endParaRPr lang="en-IL"/>
          </a:p>
        </p:txBody>
      </p:sp>
      <p:sp>
        <p:nvSpPr>
          <p:cNvPr id="4" name="Content Placeholder 3">
            <a:extLst>
              <a:ext uri="{FF2B5EF4-FFF2-40B4-BE49-F238E27FC236}">
                <a16:creationId xmlns:a16="http://schemas.microsoft.com/office/drawing/2014/main" id="{08DED835-ADF1-BC00-0394-D1F557CF50CB}"/>
              </a:ext>
            </a:extLst>
          </p:cNvPr>
          <p:cNvSpPr>
            <a:spLocks noGrp="1"/>
          </p:cNvSpPr>
          <p:nvPr>
            <p:ph sz="half" idx="2"/>
          </p:nvPr>
        </p:nvSpPr>
        <p:spPr/>
        <p:txBody>
          <a:bodyPr/>
          <a:lstStyle/>
          <a:p>
            <a:endParaRPr lang="en-IL"/>
          </a:p>
        </p:txBody>
      </p:sp>
    </p:spTree>
    <p:extLst>
      <p:ext uri="{BB962C8B-B14F-4D97-AF65-F5344CB8AC3E}">
        <p14:creationId xmlns:p14="http://schemas.microsoft.com/office/powerpoint/2010/main" val="49170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9FE6BC-F8C9-8D52-740E-C7EF783D4A19}"/>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יתרונות השימוש באנרגיה סולארית</a:t>
            </a:r>
          </a:p>
        </p:txBody>
      </p:sp>
      <p:pic>
        <p:nvPicPr>
          <p:cNvPr id="5" name="Content Placeholder 4" descr="בית משפחתי ישן עם פאנל סולארי גדול על הגג">
            <a:extLst>
              <a:ext uri="{FF2B5EF4-FFF2-40B4-BE49-F238E27FC236}">
                <a16:creationId xmlns:a16="http://schemas.microsoft.com/office/drawing/2014/main" id="{3F2A6C6C-B5F7-4185-A6FF-6AD99BA7D4BB}"/>
              </a:ext>
            </a:extLst>
          </p:cNvPr>
          <p:cNvPicPr>
            <a:picLocks noGrp="1" noChangeAspect="1"/>
          </p:cNvPicPr>
          <p:nvPr>
            <p:ph sz="half" idx="1"/>
          </p:nvPr>
        </p:nvPicPr>
        <p:blipFill>
          <a:blip r:embed="rId3"/>
          <a:srcRect l="45447" r="6759" b="-1"/>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B4AFCDD7-CCEB-C85B-66FD-4C31101A2C3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he-IL" sz="1400" b="1"/>
              <a:t>הפחתת הוצאות אנרגיה</a:t>
            </a:r>
          </a:p>
          <a:p>
            <a:pPr marL="0" lvl="1" indent="0">
              <a:buNone/>
            </a:pPr>
            <a:r>
              <a:rPr lang="he-IL" sz="1400"/>
              <a:t>השימוש באנרגיה סולארית לחימום מים מפחית את ההוצאות על חשמל, מה שמגדיל את החיסכון הביתיים.</a:t>
            </a:r>
          </a:p>
          <a:p>
            <a:pPr marL="0" indent="0">
              <a:spcBef>
                <a:spcPts val="2500"/>
              </a:spcBef>
              <a:buNone/>
            </a:pPr>
            <a:r>
              <a:rPr lang="he-IL" sz="1400" b="1"/>
              <a:t>צמצום פליטת הפחמן</a:t>
            </a:r>
          </a:p>
          <a:p>
            <a:pPr marL="0" lvl="1" indent="0">
              <a:buNone/>
            </a:pPr>
            <a:r>
              <a:rPr lang="he-IL" sz="1400"/>
              <a:t>השימוש באנרגיה סולארית מקטין את פליטת הפחמן, תורם לאיכות הסביבה ומסייע במלחמה בשינויי האקלים.</a:t>
            </a:r>
          </a:p>
          <a:p>
            <a:pPr marL="0" indent="0">
              <a:spcBef>
                <a:spcPts val="2500"/>
              </a:spcBef>
              <a:buNone/>
            </a:pPr>
            <a:r>
              <a:rPr lang="he-IL" sz="1400" b="1"/>
              <a:t>שימור מקורות טבעיים</a:t>
            </a:r>
          </a:p>
          <a:p>
            <a:pPr marL="0" lvl="1" indent="0">
              <a:buNone/>
            </a:pPr>
            <a:r>
              <a:rPr lang="he-IL" sz="1400"/>
              <a:t>אנרגיה סולארית היא מקור אנרגיה מתחדש, המסייע בשימור מקורות טבעיים ובשמירה על הסביבה.</a:t>
            </a:r>
            <a:endParaRPr lang="en-IL" sz="1400"/>
          </a:p>
        </p:txBody>
      </p:sp>
    </p:spTree>
    <p:extLst>
      <p:ext uri="{BB962C8B-B14F-4D97-AF65-F5344CB8AC3E}">
        <p14:creationId xmlns:p14="http://schemas.microsoft.com/office/powerpoint/2010/main" val="151676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A863D1-4DD7-9F97-0753-EF18F285BAA7}"/>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חסרונות השימוש באנרגיה סולארית</a:t>
            </a:r>
          </a:p>
        </p:txBody>
      </p:sp>
      <p:sp>
        <p:nvSpPr>
          <p:cNvPr id="4" name="Content Placeholder 3">
            <a:extLst>
              <a:ext uri="{FF2B5EF4-FFF2-40B4-BE49-F238E27FC236}">
                <a16:creationId xmlns:a16="http://schemas.microsoft.com/office/drawing/2014/main" id="{D9D0BF60-9E10-ABD6-2091-E58C9D2B296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he-IL" sz="1400" b="1"/>
              <a:t>עלות התקנה גבוהה</a:t>
            </a:r>
          </a:p>
          <a:p>
            <a:pPr marL="0" lvl="1" indent="0">
              <a:buNone/>
            </a:pPr>
            <a:r>
              <a:rPr lang="he-IL" sz="1400"/>
              <a:t>העלויות הראשוניות להתקנת מערכות אנרגיה סולארית עלולות להיות גבוהות מאוד, דבר שמונע מאנשים רבים לאמץ טכנולוגיה זו.</a:t>
            </a:r>
          </a:p>
          <a:p>
            <a:pPr marL="0" indent="0">
              <a:spcBef>
                <a:spcPts val="2500"/>
              </a:spcBef>
              <a:buNone/>
            </a:pPr>
            <a:r>
              <a:rPr lang="he-IL" sz="1400" b="1"/>
              <a:t>תלות בשמש</a:t>
            </a:r>
          </a:p>
          <a:p>
            <a:pPr marL="0" lvl="1" indent="0">
              <a:buNone/>
            </a:pPr>
            <a:r>
              <a:rPr lang="he-IL" sz="1400"/>
              <a:t>מערכות אנרגיה סולארית תלויות בזמינות השמש, דבר שעלול להשפיע על היעילות שלהן, במיוחד במזג אוויר מעונן או חשוך.</a:t>
            </a:r>
          </a:p>
          <a:p>
            <a:pPr marL="0" indent="0">
              <a:spcBef>
                <a:spcPts val="2500"/>
              </a:spcBef>
              <a:buNone/>
            </a:pPr>
            <a:r>
              <a:rPr lang="he-IL" sz="1400" b="1"/>
              <a:t>עונתיות</a:t>
            </a:r>
          </a:p>
          <a:p>
            <a:pPr marL="0" lvl="1" indent="0">
              <a:buNone/>
            </a:pPr>
            <a:r>
              <a:rPr lang="he-IL" sz="1400"/>
              <a:t>העונות השונות יכולות להשפיע על יעילות השימוש באנרגיה סולארית, כאשר בעונות מסוימות ייתכן חוסר באנרגיה מספקת.</a:t>
            </a:r>
            <a:endParaRPr lang="en-IL" sz="1400"/>
          </a:p>
        </p:txBody>
      </p:sp>
      <p:pic>
        <p:nvPicPr>
          <p:cNvPr id="5" name="Content Placeholder 4" descr="תפיסת אנרגיה חלופית">
            <a:extLst>
              <a:ext uri="{FF2B5EF4-FFF2-40B4-BE49-F238E27FC236}">
                <a16:creationId xmlns:a16="http://schemas.microsoft.com/office/drawing/2014/main" id="{A68B6692-6BAC-4EA6-B9F5-07B9A5DE05E6}"/>
              </a:ext>
            </a:extLst>
          </p:cNvPr>
          <p:cNvPicPr>
            <a:picLocks noGrp="1" noChangeAspect="1"/>
          </p:cNvPicPr>
          <p:nvPr>
            <p:ph sz="half" idx="1"/>
          </p:nvPr>
        </p:nvPicPr>
        <p:blipFill>
          <a:blip r:embed="rId3"/>
          <a:srcRect l="23906" r="26627" b="1"/>
          <a:stretch/>
        </p:blipFill>
        <p:spPr>
          <a:xfrm>
            <a:off x="7345680" y="10"/>
            <a:ext cx="4846320" cy="6857990"/>
          </a:xfrm>
          <a:prstGeom prst="rect">
            <a:avLst/>
          </a:prstGeom>
        </p:spPr>
      </p:pic>
    </p:spTree>
    <p:extLst>
      <p:ext uri="{BB962C8B-B14F-4D97-AF65-F5344CB8AC3E}">
        <p14:creationId xmlns:p14="http://schemas.microsoft.com/office/powerpoint/2010/main" val="146008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70A52A39-C1B9-1FD5-0649-05164B5C4D40}"/>
              </a:ext>
            </a:extLst>
          </p:cNvPr>
          <p:cNvSpPr>
            <a:spLocks noGrp="1"/>
          </p:cNvSpPr>
          <p:nvPr>
            <p:ph type="ctrTitle"/>
          </p:nvPr>
        </p:nvSpPr>
        <p:spPr>
          <a:xfrm>
            <a:off x="277091" y="1814321"/>
            <a:ext cx="7772400" cy="4560920"/>
          </a:xfrm>
        </p:spPr>
        <p:txBody>
          <a:bodyPr anchor="b">
            <a:normAutofit/>
          </a:bodyPr>
          <a:lstStyle/>
          <a:p>
            <a:pPr algn="l"/>
            <a:r>
              <a:rPr lang="en-IL" sz="7400"/>
              <a:t>שימוש חכם במים חמים</a:t>
            </a:r>
          </a:p>
        </p:txBody>
      </p:sp>
    </p:spTree>
    <p:extLst>
      <p:ext uri="{BB962C8B-B14F-4D97-AF65-F5344CB8AC3E}">
        <p14:creationId xmlns:p14="http://schemas.microsoft.com/office/powerpoint/2010/main" val="93037271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65F7F7-2FCE-8F01-53DE-15C39342B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30FD4-7BDF-F035-63D0-57F13BE0A2DA}"/>
              </a:ext>
            </a:extLst>
          </p:cNvPr>
          <p:cNvSpPr>
            <a:spLocks noGrp="1"/>
          </p:cNvSpPr>
          <p:nvPr>
            <p:ph type="title"/>
          </p:nvPr>
        </p:nvSpPr>
        <p:spPr>
          <a:xfrm>
            <a:off x="1731821" y="501345"/>
            <a:ext cx="8728364" cy="689279"/>
          </a:xfrm>
        </p:spPr>
        <p:txBody>
          <a:bodyPr vert="horz" lIns="91440" tIns="45720" rIns="91440" bIns="45720" rtlCol="0" anchor="b">
            <a:normAutofit/>
          </a:bodyPr>
          <a:lstStyle/>
          <a:p>
            <a:pPr algn="ctr"/>
            <a:r>
              <a:rPr lang="en-US" sz="2300" dirty="0">
                <a:hlinkClick r:id="rId2"/>
              </a:rPr>
              <a:t>https://youtu.be/J0ZfhJdgA4c?si=r4WE7yX6ykFjc9DL</a:t>
            </a:r>
            <a:r>
              <a:rPr lang="he-IL" sz="2300" dirty="0"/>
              <a:t> </a:t>
            </a:r>
            <a:endParaRPr lang="en-US" sz="2300" dirty="0"/>
          </a:p>
        </p:txBody>
      </p:sp>
      <p:pic>
        <p:nvPicPr>
          <p:cNvPr id="5" name="Content Placeholder 4">
            <a:extLst>
              <a:ext uri="{FF2B5EF4-FFF2-40B4-BE49-F238E27FC236}">
                <a16:creationId xmlns:a16="http://schemas.microsoft.com/office/drawing/2014/main" id="{CEC0356B-D97E-E733-1706-F0D93D9E27F4}"/>
              </a:ext>
            </a:extLst>
          </p:cNvPr>
          <p:cNvPicPr>
            <a:picLocks noGrp="1" noChangeAspect="1"/>
          </p:cNvPicPr>
          <p:nvPr>
            <p:ph idx="1"/>
          </p:nvPr>
        </p:nvPicPr>
        <p:blipFill>
          <a:blip r:embed="rId3"/>
          <a:stretch>
            <a:fillRect/>
          </a:stretch>
        </p:blipFill>
        <p:spPr>
          <a:xfrm>
            <a:off x="2442226" y="1782115"/>
            <a:ext cx="7307547" cy="4572000"/>
          </a:xfrm>
          <a:prstGeom prst="rect">
            <a:avLst/>
          </a:prstGeom>
        </p:spPr>
      </p:pic>
    </p:spTree>
    <p:extLst>
      <p:ext uri="{BB962C8B-B14F-4D97-AF65-F5344CB8AC3E}">
        <p14:creationId xmlns:p14="http://schemas.microsoft.com/office/powerpoint/2010/main" val="1775100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CD11E4-F535-D9AE-DCD0-EDC58D451E26}"/>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הפחתת צריכת מים חמים במקלחות</a:t>
            </a:r>
          </a:p>
        </p:txBody>
      </p:sp>
      <p:sp>
        <p:nvSpPr>
          <p:cNvPr id="4" name="Content Placeholder 3">
            <a:extLst>
              <a:ext uri="{FF2B5EF4-FFF2-40B4-BE49-F238E27FC236}">
                <a16:creationId xmlns:a16="http://schemas.microsoft.com/office/drawing/2014/main" id="{1DD17F95-A92A-CEDD-4EE2-A68F892F4C3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he-IL" sz="1400" b="1"/>
              <a:t>הפחתת זמן המקלחת</a:t>
            </a:r>
          </a:p>
          <a:p>
            <a:pPr marL="0" lvl="1" indent="0">
              <a:buNone/>
            </a:pPr>
            <a:r>
              <a:rPr lang="he-IL" sz="1400"/>
              <a:t>צמצום זמן המקלחת יכול להפחית את צריכת המים החמים בצורה משמעותית ולחסוך במשאבים.</a:t>
            </a:r>
          </a:p>
          <a:p>
            <a:pPr marL="0" indent="0">
              <a:spcBef>
                <a:spcPts val="2500"/>
              </a:spcBef>
              <a:buNone/>
            </a:pPr>
            <a:r>
              <a:rPr lang="he-IL" sz="1400" b="1"/>
              <a:t>מקלחות חסכוניות</a:t>
            </a:r>
          </a:p>
          <a:p>
            <a:pPr marL="0" lvl="1" indent="0">
              <a:buNone/>
            </a:pPr>
            <a:r>
              <a:rPr lang="he-IL" sz="1400"/>
              <a:t>שימוש במקלחות חסכוניות הוא דרך יעילה להפחית את צריכת המים החמים ולשפר את הקיימות.</a:t>
            </a:r>
          </a:p>
          <a:p>
            <a:pPr marL="0" indent="0">
              <a:spcBef>
                <a:spcPts val="2500"/>
              </a:spcBef>
              <a:buNone/>
            </a:pPr>
            <a:r>
              <a:rPr lang="he-IL" sz="1400" b="1"/>
              <a:t>תכנון נכון של שימוש</a:t>
            </a:r>
          </a:p>
          <a:p>
            <a:pPr marL="0" lvl="1" indent="0">
              <a:buNone/>
            </a:pPr>
            <a:r>
              <a:rPr lang="he-IL" sz="1400"/>
              <a:t>תכנון נכון של זמני השימוש במקלחת יכול להניב חיסכון ניכר בצריכת המים החמים.</a:t>
            </a:r>
            <a:endParaRPr lang="en-IL" sz="1400"/>
          </a:p>
        </p:txBody>
      </p:sp>
      <p:pic>
        <p:nvPicPr>
          <p:cNvPr id="5" name="Content Placeholder 4" descr="מים יוצאים מהמקלחת">
            <a:extLst>
              <a:ext uri="{FF2B5EF4-FFF2-40B4-BE49-F238E27FC236}">
                <a16:creationId xmlns:a16="http://schemas.microsoft.com/office/drawing/2014/main" id="{09A4B679-6344-451C-88FE-75B4C7104093}"/>
              </a:ext>
            </a:extLst>
          </p:cNvPr>
          <p:cNvPicPr>
            <a:picLocks noGrp="1" noChangeAspect="1"/>
          </p:cNvPicPr>
          <p:nvPr>
            <p:ph sz="half" idx="1"/>
          </p:nvPr>
        </p:nvPicPr>
        <p:blipFill>
          <a:blip r:embed="rId3"/>
          <a:srcRect r="47176" b="-2"/>
          <a:stretch/>
        </p:blipFill>
        <p:spPr>
          <a:xfrm>
            <a:off x="7345680" y="10"/>
            <a:ext cx="4846320" cy="6857990"/>
          </a:xfrm>
          <a:prstGeom prst="rect">
            <a:avLst/>
          </a:prstGeom>
        </p:spPr>
      </p:pic>
    </p:spTree>
    <p:extLst>
      <p:ext uri="{BB962C8B-B14F-4D97-AF65-F5344CB8AC3E}">
        <p14:creationId xmlns:p14="http://schemas.microsoft.com/office/powerpoint/2010/main" val="1581321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7CAF41-BE7A-FE21-AC2D-7475D32FE52C}"/>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en-US" b="1" kern="1200" dirty="0">
                <a:solidFill>
                  <a:schemeClr val="tx1"/>
                </a:solidFill>
                <a:latin typeface="+mj-lt"/>
                <a:ea typeface="+mj-ea"/>
                <a:cs typeface="+mj-cs"/>
              </a:rPr>
              <a:t>חיסכון במים בכביסה</a:t>
            </a:r>
          </a:p>
        </p:txBody>
      </p:sp>
      <p:pic>
        <p:nvPicPr>
          <p:cNvPr id="5" name="Content Placeholder 4" descr="לוח בקרה במכונת כביסה">
            <a:extLst>
              <a:ext uri="{FF2B5EF4-FFF2-40B4-BE49-F238E27FC236}">
                <a16:creationId xmlns:a16="http://schemas.microsoft.com/office/drawing/2014/main" id="{6C1597D4-715F-477E-81C2-26D5585293A6}"/>
              </a:ext>
            </a:extLst>
          </p:cNvPr>
          <p:cNvPicPr>
            <a:picLocks noGrp="1" noChangeAspect="1"/>
          </p:cNvPicPr>
          <p:nvPr>
            <p:ph sz="half" idx="1"/>
          </p:nvPr>
        </p:nvPicPr>
        <p:blipFill>
          <a:blip r:embed="rId3"/>
          <a:srcRect t="1295" r="3" b="3"/>
          <a:stretch/>
        </p:blipFill>
        <p:spPr>
          <a:xfrm>
            <a:off x="713615" y="681318"/>
            <a:ext cx="4680637" cy="3083858"/>
          </a:xfrm>
          <a:prstGeom prst="rect">
            <a:avLst/>
          </a:prstGeom>
        </p:spPr>
      </p:pic>
      <p:sp>
        <p:nvSpPr>
          <p:cNvPr id="4" name="Content Placeholder 3">
            <a:extLst>
              <a:ext uri="{FF2B5EF4-FFF2-40B4-BE49-F238E27FC236}">
                <a16:creationId xmlns:a16="http://schemas.microsoft.com/office/drawing/2014/main" id="{8D7FD556-9965-C978-E8C1-47D95B4AF49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0" y="548639"/>
            <a:ext cx="5548802" cy="5796301"/>
          </a:xfrm>
        </p:spPr>
        <p:txBody>
          <a:bodyPr>
            <a:normAutofit/>
          </a:bodyPr>
          <a:lstStyle/>
          <a:p>
            <a:pPr marL="0" indent="0">
              <a:spcBef>
                <a:spcPts val="2500"/>
              </a:spcBef>
              <a:buNone/>
            </a:pPr>
            <a:r>
              <a:rPr lang="he-IL" sz="1400" b="1"/>
              <a:t>מכונות כביסה חסכוניות במים</a:t>
            </a:r>
          </a:p>
          <a:p>
            <a:pPr marL="0" lvl="1" indent="0">
              <a:buNone/>
            </a:pPr>
            <a:r>
              <a:rPr lang="he-IL" sz="1400"/>
              <a:t>בחירה במכונות כביסה חסכוניות במים יכולה </a:t>
            </a:r>
            <a:r>
              <a:rPr lang="de-DE" sz="1400"/>
              <a:t>significantly </a:t>
            </a:r>
            <a:r>
              <a:rPr lang="he-IL" sz="1400"/>
              <a:t>לשפר את צריכת המים בביתכם.</a:t>
            </a:r>
          </a:p>
          <a:p>
            <a:pPr marL="0" indent="0">
              <a:spcBef>
                <a:spcPts val="2500"/>
              </a:spcBef>
              <a:buNone/>
            </a:pPr>
            <a:r>
              <a:rPr lang="he-IL" sz="1400" b="1"/>
              <a:t>דירוג אנרגיה גבוה</a:t>
            </a:r>
          </a:p>
          <a:p>
            <a:pPr marL="0" lvl="1" indent="0">
              <a:buNone/>
            </a:pPr>
            <a:r>
              <a:rPr lang="he-IL" sz="1400"/>
              <a:t>מכשירים עם דירוג אנרגיה גבוה לא רק חוסכים מים, אלא גם מפחיתים את עלויות החשמל.</a:t>
            </a:r>
          </a:p>
          <a:p>
            <a:pPr marL="0" indent="0">
              <a:spcBef>
                <a:spcPts val="2500"/>
              </a:spcBef>
              <a:buNone/>
            </a:pPr>
            <a:r>
              <a:rPr lang="he-IL" sz="1400" b="1"/>
              <a:t>תוכניות חיסכון</a:t>
            </a:r>
          </a:p>
          <a:p>
            <a:pPr marL="0" lvl="1" indent="0">
              <a:buNone/>
            </a:pPr>
            <a:r>
              <a:rPr lang="he-IL" sz="1400"/>
              <a:t>שימוש בתוכניות חיסכון במכונת הכביסה יכולה לסייע במזעור צריכת המים והאנרגיה בזמן הכביסה.</a:t>
            </a:r>
            <a:endParaRPr lang="en-IL" sz="1400"/>
          </a:p>
        </p:txBody>
      </p:sp>
    </p:spTree>
    <p:extLst>
      <p:ext uri="{BB962C8B-B14F-4D97-AF65-F5344CB8AC3E}">
        <p14:creationId xmlns:p14="http://schemas.microsoft.com/office/powerpoint/2010/main" val="2298559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97DE5A-DA89-0A80-C73D-8DCE1A3E2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71EA12-57D0-4A41-14CA-8E3FFDFC6EEE}"/>
              </a:ext>
            </a:extLst>
          </p:cNvPr>
          <p:cNvSpPr>
            <a:spLocks noGrp="1"/>
          </p:cNvSpPr>
          <p:nvPr>
            <p:ph type="title"/>
          </p:nvPr>
        </p:nvSpPr>
        <p:spPr>
          <a:xfrm>
            <a:off x="670045" y="1174376"/>
            <a:ext cx="3509383" cy="2781752"/>
          </a:xfrm>
        </p:spPr>
        <p:txBody>
          <a:bodyPr vert="horz" lIns="91440" tIns="45720" rIns="91440" bIns="45720" rtlCol="0" anchor="b">
            <a:normAutofit/>
          </a:bodyPr>
          <a:lstStyle/>
          <a:p>
            <a:endParaRPr lang="en-US" sz="4000"/>
          </a:p>
        </p:txBody>
      </p:sp>
      <p:pic>
        <p:nvPicPr>
          <p:cNvPr id="5" name="Content Placeholder 4" descr="A set of warning signs&#10;&#10;AI-generated content may be incorrect.">
            <a:extLst>
              <a:ext uri="{FF2B5EF4-FFF2-40B4-BE49-F238E27FC236}">
                <a16:creationId xmlns:a16="http://schemas.microsoft.com/office/drawing/2014/main" id="{37955E3B-4E50-DD71-5213-4057C28F5E65}"/>
              </a:ext>
            </a:extLst>
          </p:cNvPr>
          <p:cNvPicPr>
            <a:picLocks noGrp="1" noChangeAspect="1"/>
          </p:cNvPicPr>
          <p:nvPr>
            <p:ph idx="1"/>
          </p:nvPr>
        </p:nvPicPr>
        <p:blipFill>
          <a:blip r:embed="rId2"/>
          <a:srcRect t="6315" r="-2" b="601"/>
          <a:stretch/>
        </p:blipFill>
        <p:spPr>
          <a:xfrm>
            <a:off x="4824248" y="1"/>
            <a:ext cx="7367752" cy="6858000"/>
          </a:xfrm>
          <a:prstGeom prst="rect">
            <a:avLst/>
          </a:prstGeom>
        </p:spPr>
      </p:pic>
    </p:spTree>
    <p:extLst>
      <p:ext uri="{BB962C8B-B14F-4D97-AF65-F5344CB8AC3E}">
        <p14:creationId xmlns:p14="http://schemas.microsoft.com/office/powerpoint/2010/main" val="3905791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B79CA-1CB8-A133-67D7-E2B7AC1F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49734E86-17D7-2D3A-4202-E02122A79F3E}"/>
              </a:ext>
            </a:extLst>
          </p:cNvPr>
          <p:cNvSpPr>
            <a:spLocks noGrp="1"/>
          </p:cNvSpPr>
          <p:nvPr>
            <p:ph type="title"/>
          </p:nvPr>
        </p:nvSpPr>
        <p:spPr>
          <a:xfrm>
            <a:off x="614678" y="1543849"/>
            <a:ext cx="4145582" cy="4638825"/>
          </a:xfrm>
        </p:spPr>
        <p:txBody>
          <a:bodyPr anchor="t">
            <a:normAutofit/>
          </a:bodyPr>
          <a:lstStyle/>
          <a:p>
            <a:r>
              <a:rPr lang="en-IL"/>
              <a:t>טיפים לחיסכון באנרגיה ובמים</a:t>
            </a:r>
          </a:p>
        </p:txBody>
      </p:sp>
      <p:sp>
        <p:nvSpPr>
          <p:cNvPr id="3" name="Content Placeholder 2">
            <a:extLst>
              <a:ext uri="{FF2B5EF4-FFF2-40B4-BE49-F238E27FC236}">
                <a16:creationId xmlns:a16="http://schemas.microsoft.com/office/drawing/2014/main" id="{19BA43C7-2348-4860-9189-B4097A76BD98}"/>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32120" y="1543849"/>
            <a:ext cx="5681358" cy="4818068"/>
          </a:xfrm>
        </p:spPr>
        <p:txBody>
          <a:bodyPr>
            <a:normAutofit/>
          </a:bodyPr>
          <a:lstStyle/>
          <a:p>
            <a:pPr marL="0" indent="0">
              <a:spcBef>
                <a:spcPts val="2500"/>
              </a:spcBef>
              <a:buNone/>
            </a:pPr>
            <a:r>
              <a:rPr lang="he-IL" sz="1400" b="1"/>
              <a:t>תחזוקה שוטפת של מערכות</a:t>
            </a:r>
          </a:p>
          <a:p>
            <a:pPr marL="0" lvl="1" indent="0">
              <a:buNone/>
            </a:pPr>
            <a:r>
              <a:rPr lang="he-IL" sz="1400"/>
              <a:t>תחזוקה שוטפת של מערכת החימום יכולה לשפר את היעילות שלה ולמנוע בזבוז אנרגיה.</a:t>
            </a:r>
          </a:p>
          <a:p>
            <a:pPr marL="0" indent="0">
              <a:spcBef>
                <a:spcPts val="2500"/>
              </a:spcBef>
              <a:buNone/>
            </a:pPr>
            <a:r>
              <a:rPr lang="he-IL" sz="1400" b="1"/>
              <a:t>טמפרטורות נמוכות יותר</a:t>
            </a:r>
          </a:p>
          <a:p>
            <a:pPr marL="0" lvl="1" indent="0">
              <a:buNone/>
            </a:pPr>
            <a:r>
              <a:rPr lang="he-IL" sz="1400"/>
              <a:t>השתמשו בטמפרטורות נמוכות יותר כאשר זה אפשרי לחיסכון באנרגיה ולהפחתת עלויות.</a:t>
            </a:r>
          </a:p>
          <a:p>
            <a:pPr marL="0" indent="0">
              <a:spcBef>
                <a:spcPts val="2500"/>
              </a:spcBef>
              <a:buNone/>
            </a:pPr>
            <a:r>
              <a:rPr lang="he-IL" sz="1400" b="1"/>
              <a:t>ציוד חסכוני</a:t>
            </a:r>
          </a:p>
          <a:p>
            <a:pPr marL="0" lvl="1" indent="0">
              <a:buNone/>
            </a:pPr>
            <a:r>
              <a:rPr lang="he-IL" sz="1400"/>
              <a:t>השקיעו בציוד חסכוני המיועד לחיסכון באנרגיה ובמים כדי להקטין את הצריכה הכללית.</a:t>
            </a:r>
            <a:endParaRPr lang="en-IL" sz="1400"/>
          </a:p>
        </p:txBody>
      </p:sp>
    </p:spTree>
    <p:extLst>
      <p:ext uri="{BB962C8B-B14F-4D97-AF65-F5344CB8AC3E}">
        <p14:creationId xmlns:p14="http://schemas.microsoft.com/office/powerpoint/2010/main" val="2374656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2FFA0-BB44-FF12-7E99-BFD05EB99FFC}"/>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השפעת נזילות מים על צריכה אנרגטית</a:t>
            </a:r>
          </a:p>
        </p:txBody>
      </p:sp>
      <p:pic>
        <p:nvPicPr>
          <p:cNvPr id="5" name="Content Placeholder 4" descr="הקש וכוס על לוח">
            <a:extLst>
              <a:ext uri="{FF2B5EF4-FFF2-40B4-BE49-F238E27FC236}">
                <a16:creationId xmlns:a16="http://schemas.microsoft.com/office/drawing/2014/main" id="{4B10DDB3-4B9F-4FF2-836F-9B8AEAE76784}"/>
              </a:ext>
            </a:extLst>
          </p:cNvPr>
          <p:cNvPicPr>
            <a:picLocks noGrp="1" noChangeAspect="1"/>
          </p:cNvPicPr>
          <p:nvPr>
            <p:ph sz="half" idx="1"/>
          </p:nvPr>
        </p:nvPicPr>
        <p:blipFill>
          <a:blip r:embed="rId3"/>
          <a:srcRect r="2" b="6775"/>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23305BCE-D2D7-01C9-201F-52A81D07B87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he-IL" sz="1400" b="1"/>
              <a:t>עליית עלויות האנרגיה</a:t>
            </a:r>
          </a:p>
          <a:p>
            <a:pPr marL="0" lvl="1" indent="0">
              <a:buNone/>
            </a:pPr>
            <a:r>
              <a:rPr lang="he-IL" sz="1400"/>
              <a:t>נזילות מים במערכות החימום עשויות לגרום לעלייה ניכרת בעלויות האנרגיה, מה שיכול להשפיע על תקציב הבית.</a:t>
            </a:r>
          </a:p>
          <a:p>
            <a:pPr marL="0" indent="0">
              <a:spcBef>
                <a:spcPts val="2500"/>
              </a:spcBef>
              <a:buNone/>
            </a:pPr>
            <a:r>
              <a:rPr lang="he-IL" sz="1400" b="1"/>
              <a:t>שיפור היעילות</a:t>
            </a:r>
          </a:p>
          <a:p>
            <a:pPr marL="0" lvl="1" indent="0">
              <a:buNone/>
            </a:pPr>
            <a:r>
              <a:rPr lang="he-IL" sz="1400"/>
              <a:t>תיקון נזילות מים עשוי לשפר את יעילות המערכת, מה שמוביל לחיסכון בהוצאות האנרגיה.</a:t>
            </a:r>
          </a:p>
          <a:p>
            <a:pPr marL="0" indent="0">
              <a:spcBef>
                <a:spcPts val="2500"/>
              </a:spcBef>
              <a:buNone/>
            </a:pPr>
            <a:r>
              <a:rPr lang="he-IL" sz="1400" b="1"/>
              <a:t>חיסכון בהוצאות חודשיות</a:t>
            </a:r>
          </a:p>
          <a:p>
            <a:pPr marL="0" lvl="1" indent="0">
              <a:buNone/>
            </a:pPr>
            <a:r>
              <a:rPr lang="he-IL" sz="1400"/>
              <a:t>הפחתת נזילות מים יכולה להוביל לחיסכון משמעותי בהוצאות החודשיות, מה שיתרום לשיפור כלכלי.</a:t>
            </a:r>
            <a:endParaRPr lang="en-IL" sz="1400"/>
          </a:p>
        </p:txBody>
      </p:sp>
    </p:spTree>
    <p:extLst>
      <p:ext uri="{BB962C8B-B14F-4D97-AF65-F5344CB8AC3E}">
        <p14:creationId xmlns:p14="http://schemas.microsoft.com/office/powerpoint/2010/main" val="196112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D6F2D4-D0E1-94F9-DAD9-A79AA3D958FA}"/>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דרכים לתיקון נזילות</a:t>
            </a:r>
          </a:p>
        </p:txBody>
      </p:sp>
      <p:sp>
        <p:nvSpPr>
          <p:cNvPr id="4" name="Content Placeholder 3">
            <a:extLst>
              <a:ext uri="{FF2B5EF4-FFF2-40B4-BE49-F238E27FC236}">
                <a16:creationId xmlns:a16="http://schemas.microsoft.com/office/drawing/2014/main" id="{753B6452-6006-7940-6927-9325EF03246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he-IL" sz="1400" b="1"/>
              <a:t>בדיקות צנרת סדירות</a:t>
            </a:r>
          </a:p>
          <a:p>
            <a:pPr marL="0" lvl="1" indent="0">
              <a:buNone/>
            </a:pPr>
            <a:r>
              <a:rPr lang="he-IL" sz="1400"/>
              <a:t>בדיקות תקופתיות של הצנרת יכולות לעזור לזהות נזילות מוקדם ולמנוע נזק נוסף.</a:t>
            </a:r>
          </a:p>
          <a:p>
            <a:pPr marL="0" indent="0">
              <a:spcBef>
                <a:spcPts val="2500"/>
              </a:spcBef>
              <a:buNone/>
            </a:pPr>
            <a:r>
              <a:rPr lang="he-IL" sz="1400" b="1"/>
              <a:t>שימוש בחומרים איכותיים</a:t>
            </a:r>
          </a:p>
          <a:p>
            <a:pPr marL="0" lvl="1" indent="0">
              <a:buNone/>
            </a:pPr>
            <a:r>
              <a:rPr lang="he-IL" sz="1400"/>
              <a:t>השקעה בחומרים איכותיים לתיקון נזילות יכולה להבטיח עמידות לאורך זמן ולמנוע בעיות עתידיות.</a:t>
            </a:r>
          </a:p>
          <a:p>
            <a:pPr marL="0" indent="0">
              <a:spcBef>
                <a:spcPts val="2500"/>
              </a:spcBef>
              <a:buNone/>
            </a:pPr>
            <a:r>
              <a:rPr lang="he-IL" sz="1400" b="1"/>
              <a:t>פנייה למומחה</a:t>
            </a:r>
          </a:p>
          <a:p>
            <a:pPr marL="0" lvl="1" indent="0">
              <a:buNone/>
            </a:pPr>
            <a:r>
              <a:rPr lang="he-IL" sz="1400"/>
              <a:t>כאשר יש נזילות קשות, כדאי לפנות למומחה בתחום על מנת לקבל פתרון מקצועי ואמין.</a:t>
            </a:r>
            <a:endParaRPr lang="en-IL" sz="1400"/>
          </a:p>
        </p:txBody>
      </p:sp>
      <p:pic>
        <p:nvPicPr>
          <p:cNvPr id="5" name="Content Placeholder 4" descr="כלי אינסטלציה על רקע לבן. תמונות קשורות בתיק העבודות שלי">
            <a:extLst>
              <a:ext uri="{FF2B5EF4-FFF2-40B4-BE49-F238E27FC236}">
                <a16:creationId xmlns:a16="http://schemas.microsoft.com/office/drawing/2014/main" id="{CC1A94C5-28E2-425A-A35F-50EBA0BA06C1}"/>
              </a:ext>
            </a:extLst>
          </p:cNvPr>
          <p:cNvPicPr>
            <a:picLocks noGrp="1" noChangeAspect="1"/>
          </p:cNvPicPr>
          <p:nvPr>
            <p:ph sz="half" idx="1"/>
          </p:nvPr>
        </p:nvPicPr>
        <p:blipFill>
          <a:blip r:embed="rId3"/>
          <a:srcRect l="21506" r="31501"/>
          <a:stretch/>
        </p:blipFill>
        <p:spPr>
          <a:xfrm>
            <a:off x="7345680" y="10"/>
            <a:ext cx="4846320" cy="6857990"/>
          </a:xfrm>
          <a:prstGeom prst="rect">
            <a:avLst/>
          </a:prstGeom>
        </p:spPr>
      </p:pic>
    </p:spTree>
    <p:extLst>
      <p:ext uri="{BB962C8B-B14F-4D97-AF65-F5344CB8AC3E}">
        <p14:creationId xmlns:p14="http://schemas.microsoft.com/office/powerpoint/2010/main" val="767011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410A6-008B-E105-B442-DB6D5D3F13F8}"/>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התקנת חסכמים ושדרוג מערכות הצנרת</a:t>
            </a:r>
          </a:p>
        </p:txBody>
      </p:sp>
      <p:sp>
        <p:nvSpPr>
          <p:cNvPr id="4" name="Content Placeholder 3">
            <a:extLst>
              <a:ext uri="{FF2B5EF4-FFF2-40B4-BE49-F238E27FC236}">
                <a16:creationId xmlns:a16="http://schemas.microsoft.com/office/drawing/2014/main" id="{81900466-13CB-E4CD-6E65-9E527587011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he-IL" sz="1400" b="1"/>
              <a:t>חסכמים במים</a:t>
            </a:r>
          </a:p>
          <a:p>
            <a:pPr marL="0" lvl="1" indent="0">
              <a:buNone/>
            </a:pPr>
            <a:r>
              <a:rPr lang="he-IL" sz="1400"/>
              <a:t>התקנת חסכמים במערכות המים יכולה להוביל להפחתה משמעותית בצריכת המים בבית.</a:t>
            </a:r>
          </a:p>
          <a:p>
            <a:pPr marL="0" indent="0">
              <a:spcBef>
                <a:spcPts val="2500"/>
              </a:spcBef>
              <a:buNone/>
            </a:pPr>
            <a:r>
              <a:rPr lang="he-IL" sz="1400" b="1"/>
              <a:t>שדרוג מערכות</a:t>
            </a:r>
          </a:p>
          <a:p>
            <a:pPr marL="0" lvl="1" indent="0">
              <a:buNone/>
            </a:pPr>
            <a:r>
              <a:rPr lang="he-IL" sz="1400"/>
              <a:t>שדרוג מערכות הצנרת מביא ליעילות גבוהה יותר ולהפחתת צריכת האנרגיה הנדרשת להפעלת המערכות.</a:t>
            </a:r>
          </a:p>
          <a:p>
            <a:pPr marL="0" indent="0">
              <a:spcBef>
                <a:spcPts val="2500"/>
              </a:spcBef>
              <a:buNone/>
            </a:pPr>
            <a:r>
              <a:rPr lang="he-IL" sz="1400" b="1"/>
              <a:t>יתרונות החסכמים</a:t>
            </a:r>
          </a:p>
          <a:p>
            <a:pPr marL="0" lvl="1" indent="0">
              <a:buNone/>
            </a:pPr>
            <a:r>
              <a:rPr lang="he-IL" sz="1400"/>
              <a:t>החסכמים יכולים לשפר את היעילות של הבית ולתרום לסביבה על ידי הפחתת הצריכה הכללית.</a:t>
            </a:r>
            <a:endParaRPr lang="en-IL" sz="1400"/>
          </a:p>
        </p:txBody>
      </p:sp>
      <p:pic>
        <p:nvPicPr>
          <p:cNvPr id="5" name="Content Placeholder 4" descr="בצורת">
            <a:extLst>
              <a:ext uri="{FF2B5EF4-FFF2-40B4-BE49-F238E27FC236}">
                <a16:creationId xmlns:a16="http://schemas.microsoft.com/office/drawing/2014/main" id="{5945646D-A246-486A-809F-BEAFABE29D9D}"/>
              </a:ext>
            </a:extLst>
          </p:cNvPr>
          <p:cNvPicPr>
            <a:picLocks noGrp="1" noChangeAspect="1"/>
          </p:cNvPicPr>
          <p:nvPr>
            <p:ph sz="half" idx="1"/>
          </p:nvPr>
        </p:nvPicPr>
        <p:blipFill>
          <a:blip r:embed="rId3"/>
          <a:srcRect l="5778"/>
          <a:stretch/>
        </p:blipFill>
        <p:spPr>
          <a:xfrm>
            <a:off x="7345680" y="10"/>
            <a:ext cx="4846320" cy="6857990"/>
          </a:xfrm>
          <a:prstGeom prst="rect">
            <a:avLst/>
          </a:prstGeom>
        </p:spPr>
      </p:pic>
    </p:spTree>
    <p:extLst>
      <p:ext uri="{BB962C8B-B14F-4D97-AF65-F5344CB8AC3E}">
        <p14:creationId xmlns:p14="http://schemas.microsoft.com/office/powerpoint/2010/main" val="1211165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5BC0C96F-090E-4995-3883-D01C483E64BD}"/>
              </a:ext>
            </a:extLst>
          </p:cNvPr>
          <p:cNvSpPr>
            <a:spLocks noGrp="1"/>
          </p:cNvSpPr>
          <p:nvPr>
            <p:ph type="ctrTitle"/>
          </p:nvPr>
        </p:nvSpPr>
        <p:spPr>
          <a:xfrm>
            <a:off x="277091" y="1814321"/>
            <a:ext cx="7772400" cy="4560920"/>
          </a:xfrm>
        </p:spPr>
        <p:txBody>
          <a:bodyPr anchor="b">
            <a:normAutofit/>
          </a:bodyPr>
          <a:lstStyle/>
          <a:p>
            <a:pPr algn="l"/>
            <a:r>
              <a:rPr lang="en-IL" sz="7400"/>
              <a:t>בידוד צנרת מים חמים</a:t>
            </a:r>
          </a:p>
        </p:txBody>
      </p:sp>
    </p:spTree>
    <p:extLst>
      <p:ext uri="{BB962C8B-B14F-4D97-AF65-F5344CB8AC3E}">
        <p14:creationId xmlns:p14="http://schemas.microsoft.com/office/powerpoint/2010/main" val="34570929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89AE9F-8705-89B5-C6BE-F799D54E48F4}"/>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יתרונות בידוד הצנרת</a:t>
            </a:r>
          </a:p>
        </p:txBody>
      </p:sp>
      <p:pic>
        <p:nvPicPr>
          <p:cNvPr id="5" name="Content Placeholder 4" descr="סט צינורות וכבלים בתעלה באתר בנייה.">
            <a:extLst>
              <a:ext uri="{FF2B5EF4-FFF2-40B4-BE49-F238E27FC236}">
                <a16:creationId xmlns:a16="http://schemas.microsoft.com/office/drawing/2014/main" id="{CA14F9BC-B7F3-45D0-AF8D-D42043EE489B}"/>
              </a:ext>
            </a:extLst>
          </p:cNvPr>
          <p:cNvPicPr>
            <a:picLocks noGrp="1" noChangeAspect="1"/>
          </p:cNvPicPr>
          <p:nvPr>
            <p:ph sz="half" idx="1"/>
          </p:nvPr>
        </p:nvPicPr>
        <p:blipFill>
          <a:blip r:embed="rId3"/>
          <a:srcRect l="15953" r="12447"/>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D96D27B5-D3F9-EC6F-15EE-176DC190D45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he-IL" sz="1400" b="1"/>
              <a:t>שמירה על חום המים</a:t>
            </a:r>
          </a:p>
          <a:p>
            <a:pPr marL="0" lvl="1" indent="0">
              <a:buNone/>
            </a:pPr>
            <a:r>
              <a:rPr lang="he-IL" sz="1400"/>
              <a:t>בידוד הצנרת מסייע בשמירה על חום המים לאורך זמן ומפחית את אובדן החום.</a:t>
            </a:r>
          </a:p>
          <a:p>
            <a:pPr marL="0" indent="0">
              <a:spcBef>
                <a:spcPts val="2500"/>
              </a:spcBef>
              <a:buNone/>
            </a:pPr>
            <a:r>
              <a:rPr lang="he-IL" sz="1400" b="1"/>
              <a:t>חיסכון באנרגיה</a:t>
            </a:r>
          </a:p>
          <a:p>
            <a:pPr marL="0" lvl="1" indent="0">
              <a:buNone/>
            </a:pPr>
            <a:r>
              <a:rPr lang="he-IL" sz="1400"/>
              <a:t>בידוד נכון של הצנרת מפחית את הצורך בחימום נוסף, דבר שמוביל לחיסכון משמעותי בחשמל.</a:t>
            </a:r>
          </a:p>
          <a:p>
            <a:pPr marL="0" indent="0">
              <a:spcBef>
                <a:spcPts val="2500"/>
              </a:spcBef>
              <a:buNone/>
            </a:pPr>
            <a:r>
              <a:rPr lang="he-IL" sz="1400" b="1"/>
              <a:t>נוחות בבית</a:t>
            </a:r>
          </a:p>
          <a:p>
            <a:pPr marL="0" lvl="1" indent="0">
              <a:buNone/>
            </a:pPr>
            <a:r>
              <a:rPr lang="he-IL" sz="1400"/>
              <a:t>בידוד הצנרת תורם לשיפור הנוחות בבית על ידי שמירה על טמפרטורת מים קבועה ונעימה.</a:t>
            </a:r>
            <a:endParaRPr lang="en-IL" sz="1400"/>
          </a:p>
        </p:txBody>
      </p:sp>
    </p:spTree>
    <p:extLst>
      <p:ext uri="{BB962C8B-B14F-4D97-AF65-F5344CB8AC3E}">
        <p14:creationId xmlns:p14="http://schemas.microsoft.com/office/powerpoint/2010/main" val="3572611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B8FA45-55B7-0113-F0DE-D32A6A7EEA8A}"/>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שיטות לבידוד נכון</a:t>
            </a:r>
          </a:p>
        </p:txBody>
      </p:sp>
      <p:sp>
        <p:nvSpPr>
          <p:cNvPr id="4" name="Content Placeholder 3">
            <a:extLst>
              <a:ext uri="{FF2B5EF4-FFF2-40B4-BE49-F238E27FC236}">
                <a16:creationId xmlns:a16="http://schemas.microsoft.com/office/drawing/2014/main" id="{CE4A195B-B00D-F927-289B-EAC795A641F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he-IL" sz="1400" b="1"/>
              <a:t>חומרים מתאימים</a:t>
            </a:r>
          </a:p>
          <a:p>
            <a:pPr marL="0" lvl="1" indent="0">
              <a:buNone/>
            </a:pPr>
            <a:r>
              <a:rPr lang="he-IL" sz="1400"/>
              <a:t>שימוש בחומרים מתאימים כמו פיברגלס או פוליאוריתן הוא קריטי לבידוד נכון והגנה על הבית.</a:t>
            </a:r>
          </a:p>
          <a:p>
            <a:pPr marL="0" indent="0">
              <a:spcBef>
                <a:spcPts val="2500"/>
              </a:spcBef>
              <a:buNone/>
            </a:pPr>
            <a:r>
              <a:rPr lang="he-IL" sz="1400" b="1"/>
              <a:t>כיסוי אזורים רגישים</a:t>
            </a:r>
          </a:p>
          <a:p>
            <a:pPr marL="0" lvl="1" indent="0">
              <a:buNone/>
            </a:pPr>
            <a:r>
              <a:rPr lang="he-IL" sz="1400"/>
              <a:t>יש להקפיד על כיסוי כל האזורים הרגישים בבית כדי למנוע דליפות חום או קור.</a:t>
            </a:r>
          </a:p>
          <a:p>
            <a:pPr marL="0" indent="0">
              <a:spcBef>
                <a:spcPts val="2500"/>
              </a:spcBef>
              <a:buNone/>
            </a:pPr>
            <a:r>
              <a:rPr lang="he-IL" sz="1400" b="1"/>
              <a:t>התקנה מקצועית</a:t>
            </a:r>
          </a:p>
          <a:p>
            <a:pPr marL="0" lvl="1" indent="0">
              <a:buNone/>
            </a:pPr>
            <a:r>
              <a:rPr lang="he-IL" sz="1400"/>
              <a:t>התקנה מקצועית של חומרי הבידוד היא חיונית לשמירה על יעילות הבידוד לאורך זמן.</a:t>
            </a:r>
            <a:endParaRPr lang="en-IL" sz="1400"/>
          </a:p>
        </p:txBody>
      </p:sp>
      <p:pic>
        <p:nvPicPr>
          <p:cNvPr id="5" name="Content Placeholder 4" descr="שילוב מאוורר ואור המותקן בתקרת חדר אמבטיה חדשה הממולאת בבידוד פיברגלס.">
            <a:extLst>
              <a:ext uri="{FF2B5EF4-FFF2-40B4-BE49-F238E27FC236}">
                <a16:creationId xmlns:a16="http://schemas.microsoft.com/office/drawing/2014/main" id="{F1A3140D-72C0-4897-88A0-2B8777CAD792}"/>
              </a:ext>
            </a:extLst>
          </p:cNvPr>
          <p:cNvPicPr>
            <a:picLocks noGrp="1" noChangeAspect="1"/>
          </p:cNvPicPr>
          <p:nvPr>
            <p:ph sz="half" idx="1"/>
          </p:nvPr>
        </p:nvPicPr>
        <p:blipFill>
          <a:blip r:embed="rId3"/>
          <a:srcRect l="36536" r="16293" b="-1"/>
          <a:stretch/>
        </p:blipFill>
        <p:spPr>
          <a:xfrm>
            <a:off x="7345680" y="10"/>
            <a:ext cx="4846320" cy="6857990"/>
          </a:xfrm>
          <a:prstGeom prst="rect">
            <a:avLst/>
          </a:prstGeom>
        </p:spPr>
      </p:pic>
    </p:spTree>
    <p:extLst>
      <p:ext uri="{BB962C8B-B14F-4D97-AF65-F5344CB8AC3E}">
        <p14:creationId xmlns:p14="http://schemas.microsoft.com/office/powerpoint/2010/main" val="261685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816BEC-2B0F-532C-8FE2-9992DD5531FE}"/>
              </a:ext>
            </a:extLst>
          </p:cNvPr>
          <p:cNvSpPr>
            <a:spLocks noGrp="1"/>
          </p:cNvSpPr>
          <p:nvPr>
            <p:ph type="title"/>
          </p:nvPr>
        </p:nvSpPr>
        <p:spPr>
          <a:xfrm>
            <a:off x="612648" y="603504"/>
            <a:ext cx="4361686" cy="1527048"/>
          </a:xfrm>
        </p:spPr>
        <p:txBody>
          <a:bodyPr vert="horz" lIns="91440" tIns="45720" rIns="91440" bIns="45720" rtlCol="0" anchor="b">
            <a:normAutofit/>
          </a:bodyPr>
          <a:lstStyle/>
          <a:p>
            <a:r>
              <a:rPr lang="en-US" b="1" kern="1200" dirty="0">
                <a:solidFill>
                  <a:schemeClr val="tx1"/>
                </a:solidFill>
                <a:latin typeface="+mj-lt"/>
                <a:ea typeface="+mj-ea"/>
                <a:cs typeface="+mj-cs"/>
              </a:rPr>
              <a:t>תרומת הבידוד לחיסכון בעלויות</a:t>
            </a:r>
          </a:p>
        </p:txBody>
      </p:sp>
      <p:sp>
        <p:nvSpPr>
          <p:cNvPr id="4" name="Content Placeholder 3">
            <a:extLst>
              <a:ext uri="{FF2B5EF4-FFF2-40B4-BE49-F238E27FC236}">
                <a16:creationId xmlns:a16="http://schemas.microsoft.com/office/drawing/2014/main" id="{C00ADD06-BECB-CC2C-1721-EE38551BBA6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4361687" cy="4096512"/>
          </a:xfrm>
        </p:spPr>
        <p:txBody>
          <a:bodyPr>
            <a:normAutofit/>
          </a:bodyPr>
          <a:lstStyle/>
          <a:p>
            <a:pPr marL="0" indent="0">
              <a:spcBef>
                <a:spcPts val="2500"/>
              </a:spcBef>
              <a:buNone/>
            </a:pPr>
            <a:r>
              <a:rPr lang="he-IL" sz="1400" b="1"/>
              <a:t>חיסכון בהוצאות חימום</a:t>
            </a:r>
          </a:p>
          <a:p>
            <a:pPr marL="0" lvl="1" indent="0">
              <a:buNone/>
            </a:pPr>
            <a:r>
              <a:rPr lang="he-IL" sz="1400"/>
              <a:t>בידוד צנרת מים חמים מסייע להפחית את עלויות החימום לאורך זמן, מה שמוביל לחיסכון משמעותי.</a:t>
            </a:r>
          </a:p>
          <a:p>
            <a:pPr marL="0" indent="0">
              <a:spcBef>
                <a:spcPts val="2500"/>
              </a:spcBef>
              <a:buNone/>
            </a:pPr>
            <a:r>
              <a:rPr lang="he-IL" sz="1400" b="1"/>
              <a:t>השקעה חכמה</a:t>
            </a:r>
          </a:p>
          <a:p>
            <a:pPr marL="0" lvl="1" indent="0">
              <a:buNone/>
            </a:pPr>
            <a:r>
              <a:rPr lang="he-IL" sz="1400"/>
              <a:t>השקעה בבידוד צנרת מים חמים יכולה להניב החזר השקעה גבוה עם הזמן, בזכות החיסכון המצטבר.</a:t>
            </a:r>
            <a:endParaRPr lang="en-IL" sz="1400"/>
          </a:p>
        </p:txBody>
      </p:sp>
      <p:pic>
        <p:nvPicPr>
          <p:cNvPr id="5" name="Content Placeholder 4" descr="תקריב של צינורות תיל באתר הבנייה.">
            <a:extLst>
              <a:ext uri="{FF2B5EF4-FFF2-40B4-BE49-F238E27FC236}">
                <a16:creationId xmlns:a16="http://schemas.microsoft.com/office/drawing/2014/main" id="{2DD2066D-ED05-4533-BE00-D18BA1A43F90}"/>
              </a:ext>
            </a:extLst>
          </p:cNvPr>
          <p:cNvPicPr>
            <a:picLocks noGrp="1" noChangeAspect="1"/>
          </p:cNvPicPr>
          <p:nvPr>
            <p:ph sz="half" idx="1"/>
          </p:nvPr>
        </p:nvPicPr>
        <p:blipFill>
          <a:blip r:embed="rId3"/>
          <a:srcRect t="28175" r="-1" b="-1"/>
          <a:stretch/>
        </p:blipFill>
        <p:spPr>
          <a:xfrm>
            <a:off x="5818632" y="-1"/>
            <a:ext cx="6373368" cy="6858001"/>
          </a:xfrm>
          <a:prstGeom prst="rect">
            <a:avLst/>
          </a:prstGeom>
        </p:spPr>
      </p:pic>
    </p:spTree>
    <p:extLst>
      <p:ext uri="{BB962C8B-B14F-4D97-AF65-F5344CB8AC3E}">
        <p14:creationId xmlns:p14="http://schemas.microsoft.com/office/powerpoint/2010/main" val="2661325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67662F2C-F538-38FB-1149-203CD7D31F40}"/>
              </a:ext>
            </a:extLst>
          </p:cNvPr>
          <p:cNvSpPr>
            <a:spLocks noGrp="1"/>
          </p:cNvSpPr>
          <p:nvPr>
            <p:ph type="title"/>
          </p:nvPr>
        </p:nvSpPr>
        <p:spPr>
          <a:xfrm>
            <a:off x="612648" y="1847088"/>
            <a:ext cx="7344336" cy="1133856"/>
          </a:xfrm>
        </p:spPr>
        <p:txBody>
          <a:bodyPr anchor="b">
            <a:normAutofit/>
          </a:bodyPr>
          <a:lstStyle/>
          <a:p>
            <a:r>
              <a:rPr lang="en-IL" sz="6000"/>
              <a:t>מסקנה</a:t>
            </a:r>
          </a:p>
        </p:txBody>
      </p:sp>
      <p:graphicFrame>
        <p:nvGraphicFramePr>
          <p:cNvPr id="9" name="Content Placeholder 2">
            <a:extLst>
              <a:ext uri="{FF2B5EF4-FFF2-40B4-BE49-F238E27FC236}">
                <a16:creationId xmlns:a16="http://schemas.microsoft.com/office/drawing/2014/main" id="{BD7DC37A-DC54-DFA6-08ED-0413DA06DEBB}"/>
              </a:ext>
            </a:extLst>
          </p:cNvPr>
          <p:cNvGraphicFramePr>
            <a:graphicFrameLocks noGrp="1"/>
          </p:cNvGraphicFramePr>
          <p:nvPr>
            <p:ph idx="1"/>
            <p:extLst>
              <p:ext uri="{D42A27DB-BD31-4B8C-83A1-F6EECF244321}">
                <p14:modId xmlns:p14="http://schemas.microsoft.com/office/powerpoint/2010/main" val="2836632850"/>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646" y="3593592"/>
          <a:ext cx="10890504" cy="251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407020"/>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2C15B-E8C2-B727-16A3-47158B351935}"/>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F442D177-195F-A91C-CDE6-40B942236347}"/>
              </a:ext>
            </a:extLst>
          </p:cNvPr>
          <p:cNvSpPr>
            <a:spLocks noGrp="1"/>
          </p:cNvSpPr>
          <p:nvPr>
            <p:ph idx="1"/>
          </p:nvPr>
        </p:nvSpPr>
        <p:spPr/>
        <p:txBody>
          <a:bodyPr>
            <a:normAutofit fontScale="92500" lnSpcReduction="10000"/>
          </a:bodyPr>
          <a:lstStyle/>
          <a:p>
            <a:pPr algn="r" rtl="1"/>
            <a:r>
              <a:rPr lang="he-IL" dirty="0"/>
              <a:t>⚠ אזהרת מזג אוויר חמורה לסוף השבוע: סכנת חיים ממשית עקב גל חום </a:t>
            </a:r>
            <a:r>
              <a:rPr lang="he-IL" dirty="0" err="1"/>
              <a:t>קיצוניהשירות</a:t>
            </a:r>
            <a:r>
              <a:rPr lang="he-IL" dirty="0"/>
              <a:t> המטאורולוגי מזהיר מפני גל חום קיצוני שצפוי לפקוד את ישראל בסוף השבוע הקרוב, עם טמפרטורות שיגיעו לשיאים חסרי תקדים לשנת 2025.</a:t>
            </a:r>
            <a:r>
              <a:rPr lang="en-IL" dirty="0"/>
              <a:t>🔥 </a:t>
            </a:r>
            <a:r>
              <a:rPr lang="he-IL" dirty="0"/>
              <a:t>התחזית ליום שבת:- העמקים המזרחיים והערבה: 45–46 מעלות צלזיוס- השפלה: 42–43 מעלות- הרי ירושלים: 37–38 מעלות- לחות יחסית: פחות מ-10%השרב יהיה מלווה ביובש קיצוני, מה שמגביר את הסיכון לשריפות והתפשטותן המהירה.---</a:t>
            </a:r>
            <a:r>
              <a:rPr lang="en-IL" dirty="0"/>
              <a:t>🚨 </a:t>
            </a:r>
            <a:r>
              <a:rPr lang="he-IL" dirty="0"/>
              <a:t>קריאה </a:t>
            </a:r>
            <a:r>
              <a:rPr lang="he-IL" dirty="0" err="1"/>
              <a:t>לפעולה:החום</a:t>
            </a:r>
            <a:r>
              <a:rPr lang="he-IL" dirty="0"/>
              <a:t> הצפוי מהווה סכנה ממשית לבריאות הציבור, במיוחד לקשישים, ילדים, חולים כרוניים ואנשים העובדים </a:t>
            </a:r>
            <a:r>
              <a:rPr lang="he-IL" dirty="0" err="1"/>
              <a:t>בחוץ.המלצות</a:t>
            </a:r>
            <a:r>
              <a:rPr lang="he-IL" dirty="0"/>
              <a:t>:- הימנעו מחשיפה לשמש בשעות החמות (11:00–17:00)- שתו מים בכמות מספקת, גם אם אינכם מרגישים צמא- הימנעו מפעילות גופנית מאומצת- בדקו את תקינות מערכות הקירור בבית- הישארו במקומות מוצלים וממוזגים- שימו לב לסימני התייבשות או מכת חום: סחרחורת, בלבול, כאבי ראש, בחילה---</a:t>
            </a:r>
            <a:r>
              <a:rPr lang="en-IL" dirty="0"/>
              <a:t>🧯 </a:t>
            </a:r>
            <a:r>
              <a:rPr lang="he-IL" dirty="0"/>
              <a:t>סכנת </a:t>
            </a:r>
            <a:r>
              <a:rPr lang="he-IL" dirty="0" err="1"/>
              <a:t>שריפות:היובש</a:t>
            </a:r>
            <a:r>
              <a:rPr lang="he-IL" dirty="0"/>
              <a:t> הקיצוני והטמפרטורות הגבוהות מעלים את הסיכון </a:t>
            </a:r>
            <a:r>
              <a:rPr lang="he-IL" dirty="0" err="1"/>
              <a:t>לשריפות.הנחיות</a:t>
            </a:r>
            <a:r>
              <a:rPr lang="he-IL" dirty="0"/>
              <a:t>:- הימנעו מהבערת אש בשטחים פתוחים- היו ערניים לדליקות והודיעו מיידית לרשויות במקרה של עשן או אש---</a:t>
            </a:r>
            <a:r>
              <a:rPr lang="en-IL" dirty="0"/>
              <a:t>🆘 </a:t>
            </a:r>
            <a:r>
              <a:rPr lang="he-IL" dirty="0"/>
              <a:t>חשיבה על מצב </a:t>
            </a:r>
            <a:r>
              <a:rPr lang="he-IL" dirty="0" err="1"/>
              <a:t>חירום:הגל</a:t>
            </a:r>
            <a:r>
              <a:rPr lang="he-IL" dirty="0"/>
              <a:t> החום הצפוי דורש היערכות מוקדמת וחשיבה על מצב חירום </a:t>
            </a:r>
            <a:r>
              <a:rPr lang="he-IL" dirty="0" err="1"/>
              <a:t>אמיתי.המלצות</a:t>
            </a:r>
            <a:r>
              <a:rPr lang="he-IL" dirty="0"/>
              <a:t>:- הכינו תוכנית חירום משפחתית- ודאו שיש לכם אספקת מים ומזון מספקת- בדקו את תקינות מערכות החשמל והקירור- היו בקשר עם קרובי משפחה ושכנים, במיוחד עם אוכלוסיות בסיכון</a:t>
            </a:r>
            <a:endParaRPr lang="en-IL" dirty="0"/>
          </a:p>
        </p:txBody>
      </p:sp>
    </p:spTree>
    <p:extLst>
      <p:ext uri="{BB962C8B-B14F-4D97-AF65-F5344CB8AC3E}">
        <p14:creationId xmlns:p14="http://schemas.microsoft.com/office/powerpoint/2010/main" val="3920808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B79CA-1CB8-A133-67D7-E2B7AC1F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F94193E0-39F7-97D1-1F19-4910B1683673}"/>
              </a:ext>
            </a:extLst>
          </p:cNvPr>
          <p:cNvSpPr>
            <a:spLocks noGrp="1"/>
          </p:cNvSpPr>
          <p:nvPr>
            <p:ph type="title"/>
          </p:nvPr>
        </p:nvSpPr>
        <p:spPr>
          <a:xfrm>
            <a:off x="614678" y="1543849"/>
            <a:ext cx="4145582" cy="4638825"/>
          </a:xfrm>
        </p:spPr>
        <p:txBody>
          <a:bodyPr anchor="t">
            <a:normAutofit/>
          </a:bodyPr>
          <a:lstStyle/>
          <a:p>
            <a:r>
              <a:rPr lang="en-IL"/>
              <a:t>שרב קיצוני בהרי ירושלים</a:t>
            </a:r>
          </a:p>
        </p:txBody>
      </p:sp>
      <p:sp>
        <p:nvSpPr>
          <p:cNvPr id="3" name="Content Placeholder 2">
            <a:extLst>
              <a:ext uri="{FF2B5EF4-FFF2-40B4-BE49-F238E27FC236}">
                <a16:creationId xmlns:a16="http://schemas.microsoft.com/office/drawing/2014/main" id="{3D85259A-8F61-332C-52D7-FFC6AEF2889A}"/>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32120" y="1543849"/>
            <a:ext cx="5681358" cy="4818068"/>
          </a:xfrm>
        </p:spPr>
        <p:txBody>
          <a:bodyPr>
            <a:normAutofit/>
          </a:bodyPr>
          <a:lstStyle/>
          <a:p>
            <a:pPr marL="0" indent="0">
              <a:spcBef>
                <a:spcPts val="2500"/>
              </a:spcBef>
              <a:buNone/>
            </a:pPr>
            <a:r>
              <a:rPr lang="he-IL" sz="1400" b="1"/>
              <a:t>טמפרטורות גבוהות במיוחד</a:t>
            </a:r>
          </a:p>
          <a:p>
            <a:pPr marL="0" lvl="1" indent="0">
              <a:buNone/>
            </a:pPr>
            <a:r>
              <a:rPr lang="he-IL" sz="1400"/>
              <a:t>בהרי ירושלים צפויות טמפרטורות של 37–38 מעלות, עם לחות יחסית נמוכה מאוד של פחות מ-10%.</a:t>
            </a:r>
          </a:p>
          <a:p>
            <a:pPr marL="0" indent="0">
              <a:spcBef>
                <a:spcPts val="2500"/>
              </a:spcBef>
              <a:buNone/>
            </a:pPr>
            <a:r>
              <a:rPr lang="he-IL" sz="1400" b="1"/>
              <a:t>סיכון לשריפות</a:t>
            </a:r>
          </a:p>
          <a:p>
            <a:pPr marL="0" lvl="1" indent="0">
              <a:buNone/>
            </a:pPr>
            <a:r>
              <a:rPr lang="he-IL" sz="1400"/>
              <a:t>היובש הקיצוני מגביר את הסיכון לשריפות והתפשטותן המהירה, ולכן חשוב לנקוט אמצעי זהירות.</a:t>
            </a:r>
          </a:p>
          <a:p>
            <a:pPr marL="0" indent="0">
              <a:spcBef>
                <a:spcPts val="2500"/>
              </a:spcBef>
              <a:buNone/>
            </a:pPr>
            <a:r>
              <a:rPr lang="he-IL" sz="1400" b="1"/>
              <a:t>סכנות בריאותיות ובטיחותיות</a:t>
            </a:r>
          </a:p>
          <a:p>
            <a:pPr marL="0" lvl="1" indent="0">
              <a:buNone/>
            </a:pPr>
            <a:r>
              <a:rPr lang="he-IL" sz="1400"/>
              <a:t>חשוב להיות מודעים לסכנות הבריאותיות והבטיחותיות הנלוות למזג אוויר קיצוני זה, ולנקוט צעדים מתאימים.</a:t>
            </a:r>
            <a:endParaRPr lang="en-IL" sz="1400"/>
          </a:p>
        </p:txBody>
      </p:sp>
    </p:spTree>
    <p:extLst>
      <p:ext uri="{BB962C8B-B14F-4D97-AF65-F5344CB8AC3E}">
        <p14:creationId xmlns:p14="http://schemas.microsoft.com/office/powerpoint/2010/main" val="5641679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31912CC-1012-610E-6501-C52FBF887C7B}"/>
              </a:ext>
            </a:extLst>
          </p:cNvPr>
          <p:cNvSpPr>
            <a:spLocks noGrp="1"/>
          </p:cNvSpPr>
          <p:nvPr>
            <p:ph type="title"/>
          </p:nvPr>
        </p:nvSpPr>
        <p:spPr>
          <a:xfrm>
            <a:off x="612648" y="548640"/>
            <a:ext cx="5546770" cy="1298446"/>
          </a:xfrm>
        </p:spPr>
        <p:txBody>
          <a:bodyPr vert="horz" lIns="91440" tIns="45720" rIns="91440" bIns="45720" rtlCol="0" anchor="t">
            <a:normAutofit/>
          </a:bodyPr>
          <a:lstStyle/>
          <a:p>
            <a:r>
              <a:rPr lang="en-US" b="1" kern="1200" dirty="0">
                <a:solidFill>
                  <a:schemeClr val="tx1"/>
                </a:solidFill>
                <a:latin typeface="+mj-lt"/>
                <a:ea typeface="+mj-ea"/>
                <a:cs typeface="+mj-cs"/>
              </a:rPr>
              <a:t>קריאה לפעולה: סכנת חום</a:t>
            </a:r>
          </a:p>
        </p:txBody>
      </p:sp>
      <p:pic>
        <p:nvPicPr>
          <p:cNvPr id="5" name="Content Placeholder 4" descr="דיוקן של תייר נאה החוקר את העיר היפה בנגקוק תאילנד">
            <a:extLst>
              <a:ext uri="{FF2B5EF4-FFF2-40B4-BE49-F238E27FC236}">
                <a16:creationId xmlns:a16="http://schemas.microsoft.com/office/drawing/2014/main" id="{2ED5371F-9111-4748-BFBA-5EE4D5FA5233}"/>
              </a:ext>
            </a:extLst>
          </p:cNvPr>
          <p:cNvPicPr>
            <a:picLocks noGrp="1" noChangeAspect="1"/>
          </p:cNvPicPr>
          <p:nvPr>
            <p:ph sz="half" idx="1"/>
          </p:nvPr>
        </p:nvPicPr>
        <p:blipFill>
          <a:blip r:embed="rId3"/>
          <a:srcRect r="27244" b="-1"/>
          <a:stretch/>
        </p:blipFill>
        <p:spPr>
          <a:xfrm>
            <a:off x="731521" y="2011679"/>
            <a:ext cx="4684352" cy="4297680"/>
          </a:xfrm>
          <a:prstGeom prst="rect">
            <a:avLst/>
          </a:prstGeom>
        </p:spPr>
      </p:pic>
      <p:sp>
        <p:nvSpPr>
          <p:cNvPr id="4" name="Content Placeholder 3">
            <a:extLst>
              <a:ext uri="{FF2B5EF4-FFF2-40B4-BE49-F238E27FC236}">
                <a16:creationId xmlns:a16="http://schemas.microsoft.com/office/drawing/2014/main" id="{85243D53-33D0-6BA4-237C-47D93E05689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28520" y="548637"/>
            <a:ext cx="5546770" cy="5760723"/>
          </a:xfrm>
        </p:spPr>
        <p:txBody>
          <a:bodyPr>
            <a:normAutofit/>
          </a:bodyPr>
          <a:lstStyle/>
          <a:p>
            <a:pPr marL="0" indent="0" algn="r" rtl="1">
              <a:spcBef>
                <a:spcPts val="2500"/>
              </a:spcBef>
              <a:buNone/>
            </a:pPr>
            <a:r>
              <a:rPr lang="he-IL" b="1" dirty="0"/>
              <a:t>הימנעו מחשיפה לשמש</a:t>
            </a:r>
          </a:p>
          <a:p>
            <a:pPr marL="0" lvl="1" indent="0" algn="r" rtl="1">
              <a:buNone/>
            </a:pPr>
            <a:r>
              <a:rPr lang="he-IL" sz="2000" dirty="0"/>
              <a:t>הימנעו מחשיפה לשמש בשעות החמות (11:00–17:00) כדי להפחית את הסיכון למכת חום ולהתייבשות.</a:t>
            </a:r>
          </a:p>
          <a:p>
            <a:pPr marL="0" indent="0" algn="r" rtl="1">
              <a:spcBef>
                <a:spcPts val="2500"/>
              </a:spcBef>
              <a:buNone/>
            </a:pPr>
            <a:r>
              <a:rPr lang="he-IL" b="1" dirty="0"/>
              <a:t>שתו מים בכמות מספקת</a:t>
            </a:r>
          </a:p>
          <a:p>
            <a:pPr marL="0" lvl="1" indent="0" algn="r" rtl="1">
              <a:buNone/>
            </a:pPr>
            <a:r>
              <a:rPr lang="he-IL" sz="2000" dirty="0"/>
              <a:t>שתו מים בכמות מספקת כדי לשמור על רמת נוזלים תקינה בגוף ולהימנע מהתייבשות.</a:t>
            </a:r>
          </a:p>
          <a:p>
            <a:pPr marL="0" indent="0" algn="r" rtl="1">
              <a:spcBef>
                <a:spcPts val="2500"/>
              </a:spcBef>
              <a:buNone/>
            </a:pPr>
            <a:r>
              <a:rPr lang="he-IL" b="1" dirty="0"/>
              <a:t>בדקו מערכות קירור בבית</a:t>
            </a:r>
          </a:p>
          <a:p>
            <a:pPr marL="0" lvl="1" indent="0" algn="r" rtl="1">
              <a:buNone/>
            </a:pPr>
            <a:r>
              <a:rPr lang="he-IL" sz="2000" dirty="0"/>
              <a:t>ודאו שמערכות הקירור בבית תקינות ויכולות לשמור על טמפרטורה נעימה.</a:t>
            </a:r>
          </a:p>
          <a:p>
            <a:pPr marL="0" indent="0" algn="r" rtl="1">
              <a:spcBef>
                <a:spcPts val="2500"/>
              </a:spcBef>
              <a:buNone/>
            </a:pPr>
            <a:r>
              <a:rPr lang="he-IL" b="1" dirty="0"/>
              <a:t>שימו לב לסימני התייבשות</a:t>
            </a:r>
          </a:p>
          <a:p>
            <a:pPr marL="0" lvl="1" indent="0" algn="r" rtl="1">
              <a:buNone/>
            </a:pPr>
            <a:r>
              <a:rPr lang="he-IL" sz="2000" dirty="0"/>
              <a:t>שימו לב לסימני התייבשות או מכת חום כמו סחרחורת, בלבול, כאבי ראש ובחילה.</a:t>
            </a:r>
            <a:endParaRPr lang="en-IL" sz="2000" dirty="0"/>
          </a:p>
        </p:txBody>
      </p:sp>
    </p:spTree>
    <p:extLst>
      <p:ext uri="{BB962C8B-B14F-4D97-AF65-F5344CB8AC3E}">
        <p14:creationId xmlns:p14="http://schemas.microsoft.com/office/powerpoint/2010/main" val="28881406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05536F-5497-4224-52D0-F33116A1A6E6}"/>
              </a:ext>
            </a:extLst>
          </p:cNvPr>
          <p:cNvSpPr>
            <a:spLocks noGrp="1"/>
          </p:cNvSpPr>
          <p:nvPr>
            <p:ph type="title"/>
          </p:nvPr>
        </p:nvSpPr>
        <p:spPr>
          <a:xfrm>
            <a:off x="612648" y="4012141"/>
            <a:ext cx="5483352" cy="2332799"/>
          </a:xfrm>
        </p:spPr>
        <p:txBody>
          <a:bodyPr vert="horz" lIns="91440" tIns="45720" rIns="91440" bIns="45720" rtlCol="0" anchor="t">
            <a:normAutofit/>
          </a:bodyPr>
          <a:lstStyle/>
          <a:p>
            <a:r>
              <a:rPr lang="en-US" b="1" kern="1200" dirty="0">
                <a:solidFill>
                  <a:schemeClr val="tx1"/>
                </a:solidFill>
                <a:latin typeface="+mj-lt"/>
                <a:ea typeface="+mj-ea"/>
                <a:cs typeface="+mj-cs"/>
              </a:rPr>
              <a:t>סכנת שריפות ביובש קיצוני</a:t>
            </a:r>
          </a:p>
        </p:txBody>
      </p:sp>
      <p:pic>
        <p:nvPicPr>
          <p:cNvPr id="5" name="Content Placeholder 4" descr="אש בשטח במזרח סרביה">
            <a:extLst>
              <a:ext uri="{FF2B5EF4-FFF2-40B4-BE49-F238E27FC236}">
                <a16:creationId xmlns:a16="http://schemas.microsoft.com/office/drawing/2014/main" id="{9EFD00D9-A6CF-45D6-8BC4-490C6C291757}"/>
              </a:ext>
            </a:extLst>
          </p:cNvPr>
          <p:cNvPicPr>
            <a:picLocks noGrp="1" noChangeAspect="1"/>
          </p:cNvPicPr>
          <p:nvPr>
            <p:ph sz="half" idx="1"/>
          </p:nvPr>
        </p:nvPicPr>
        <p:blipFill>
          <a:blip r:embed="rId3"/>
          <a:srcRect t="1295" r="3" b="3"/>
          <a:stretch/>
        </p:blipFill>
        <p:spPr>
          <a:xfrm>
            <a:off x="713615" y="681318"/>
            <a:ext cx="4680637" cy="3083858"/>
          </a:xfrm>
          <a:prstGeom prst="rect">
            <a:avLst/>
          </a:prstGeom>
        </p:spPr>
      </p:pic>
      <p:sp>
        <p:nvSpPr>
          <p:cNvPr id="4" name="Content Placeholder 3">
            <a:extLst>
              <a:ext uri="{FF2B5EF4-FFF2-40B4-BE49-F238E27FC236}">
                <a16:creationId xmlns:a16="http://schemas.microsoft.com/office/drawing/2014/main" id="{81C5A7E9-9A83-B708-54D2-792D581D74A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0" y="548639"/>
            <a:ext cx="5548802" cy="5796301"/>
          </a:xfrm>
        </p:spPr>
        <p:txBody>
          <a:bodyPr>
            <a:normAutofit fontScale="92500"/>
          </a:bodyPr>
          <a:lstStyle/>
          <a:p>
            <a:pPr marL="0" indent="0" algn="r" rtl="1">
              <a:spcBef>
                <a:spcPts val="2500"/>
              </a:spcBef>
              <a:buNone/>
            </a:pPr>
            <a:r>
              <a:rPr lang="he-IL" b="1" dirty="0"/>
              <a:t>יובש קיצוני</a:t>
            </a:r>
          </a:p>
          <a:p>
            <a:pPr marL="0" lvl="1" indent="0" algn="r" rtl="1">
              <a:buNone/>
            </a:pPr>
            <a:r>
              <a:rPr lang="he-IL" sz="2000" dirty="0"/>
              <a:t>יובש קיצוני מגדיל את הסיכון לשריפות בגלל חוסר הלחות </a:t>
            </a:r>
            <a:r>
              <a:rPr lang="he-IL" sz="2000" dirty="0" err="1"/>
              <a:t>הצמחיה</a:t>
            </a:r>
            <a:r>
              <a:rPr lang="he-IL" sz="2000" dirty="0"/>
              <a:t> מתייבשת מהר יותר.</a:t>
            </a:r>
          </a:p>
          <a:p>
            <a:pPr marL="0" indent="0" algn="r" rtl="1">
              <a:spcBef>
                <a:spcPts val="2500"/>
              </a:spcBef>
              <a:buNone/>
            </a:pPr>
            <a:r>
              <a:rPr lang="he-IL" b="1" dirty="0"/>
              <a:t>טמפרטורות גבוהות</a:t>
            </a:r>
          </a:p>
          <a:p>
            <a:pPr marL="0" lvl="1" indent="0" algn="r" rtl="1">
              <a:buNone/>
            </a:pPr>
            <a:r>
              <a:rPr lang="he-IL" sz="2000" dirty="0"/>
              <a:t>טמפרטורות גבוהות מגבירות את סכנת השריפות בכך שהן גורמות לצמחיה להתייבש ומגדילות את הסיכוי </a:t>
            </a:r>
            <a:r>
              <a:rPr lang="he-IL" sz="2000" dirty="0" err="1"/>
              <a:t>לעירות</a:t>
            </a:r>
            <a:r>
              <a:rPr lang="he-IL" sz="2000" dirty="0"/>
              <a:t>.</a:t>
            </a:r>
          </a:p>
          <a:p>
            <a:pPr marL="0" indent="0" algn="r" rtl="1">
              <a:spcBef>
                <a:spcPts val="2500"/>
              </a:spcBef>
              <a:buNone/>
            </a:pPr>
            <a:r>
              <a:rPr lang="he-IL" b="1" dirty="0"/>
              <a:t>אמצעי זהירות</a:t>
            </a:r>
          </a:p>
          <a:p>
            <a:pPr marL="0" lvl="1" indent="0" algn="r" rtl="1">
              <a:buNone/>
            </a:pPr>
            <a:r>
              <a:rPr lang="he-IL" sz="2000" dirty="0"/>
              <a:t>חשוב לקחת אמצעי זהירות כדי למנוע שריפות, כגון לא להדליק מדורות באזורים צחיחים ולהקפיד על כללי הבטיחות.</a:t>
            </a:r>
          </a:p>
          <a:p>
            <a:pPr marL="0" indent="0" algn="r" rtl="1">
              <a:spcBef>
                <a:spcPts val="2500"/>
              </a:spcBef>
              <a:buNone/>
            </a:pPr>
            <a:r>
              <a:rPr lang="he-IL" b="1" dirty="0"/>
              <a:t>מודעות וסיוע</a:t>
            </a:r>
          </a:p>
          <a:p>
            <a:pPr marL="0" lvl="1" indent="0" algn="r" rtl="1">
              <a:buNone/>
            </a:pPr>
            <a:r>
              <a:rPr lang="he-IL" sz="2000" dirty="0"/>
              <a:t>המודעות לסיכון ולפעול בזמן יכולות למנוע את התפשטות השריפות ולעזור לשמור על בטיחות הציבור.</a:t>
            </a:r>
            <a:endParaRPr lang="en-IL" sz="2000" dirty="0"/>
          </a:p>
        </p:txBody>
      </p:sp>
    </p:spTree>
    <p:extLst>
      <p:ext uri="{BB962C8B-B14F-4D97-AF65-F5344CB8AC3E}">
        <p14:creationId xmlns:p14="http://schemas.microsoft.com/office/powerpoint/2010/main" val="87557976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B79CA-1CB8-A133-67D7-E2B7AC1F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19B47-D907-7314-7999-40872BB7AEFC}"/>
              </a:ext>
            </a:extLst>
          </p:cNvPr>
          <p:cNvSpPr>
            <a:spLocks noGrp="1"/>
          </p:cNvSpPr>
          <p:nvPr>
            <p:ph type="title"/>
          </p:nvPr>
        </p:nvSpPr>
        <p:spPr>
          <a:xfrm>
            <a:off x="978522" y="849085"/>
            <a:ext cx="3602356" cy="5179925"/>
          </a:xfrm>
        </p:spPr>
        <p:txBody>
          <a:bodyPr anchor="ctr">
            <a:normAutofit/>
          </a:bodyPr>
          <a:lstStyle/>
          <a:p>
            <a:r>
              <a:rPr lang="en-IL"/>
              <a:t>נושאים לדיון במצגת</a:t>
            </a:r>
          </a:p>
        </p:txBody>
      </p:sp>
      <p:sp>
        <p:nvSpPr>
          <p:cNvPr id="3" name="Content Placeholder 2">
            <a:extLst>
              <a:ext uri="{FF2B5EF4-FFF2-40B4-BE49-F238E27FC236}">
                <a16:creationId xmlns:a16="http://schemas.microsoft.com/office/drawing/2014/main" id="{910B5A4F-DFAA-5834-F526-BBDC6036A806}"/>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5487394" y="849085"/>
            <a:ext cx="6144768" cy="5179925"/>
          </a:xfrm>
        </p:spPr>
        <p:txBody>
          <a:bodyPr anchor="ctr">
            <a:normAutofit/>
          </a:bodyPr>
          <a:lstStyle/>
          <a:p>
            <a:r>
              <a:rPr lang="he-IL" sz="1800"/>
              <a:t>חימום מים סולארי</a:t>
            </a:r>
          </a:p>
          <a:p>
            <a:r>
              <a:rPr lang="he-IL" sz="1800"/>
              <a:t>שימוש חכם במים חמים</a:t>
            </a:r>
          </a:p>
          <a:p>
            <a:r>
              <a:rPr lang="he-IL" sz="1800"/>
              <a:t>תיקון נזילות ושימוש בחסכמים</a:t>
            </a:r>
          </a:p>
          <a:p>
            <a:r>
              <a:rPr lang="he-IL" sz="1800"/>
              <a:t>בידוד צנרת מים חמים</a:t>
            </a:r>
            <a:endParaRPr lang="en-IL" sz="1800"/>
          </a:p>
        </p:txBody>
      </p:sp>
    </p:spTree>
    <p:extLst>
      <p:ext uri="{BB962C8B-B14F-4D97-AF65-F5344CB8AC3E}">
        <p14:creationId xmlns:p14="http://schemas.microsoft.com/office/powerpoint/2010/main" val="765604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ECA69B-4C2A-7F31-8019-E90DB3BD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Content Placeholder 4">
            <a:extLst>
              <a:ext uri="{FF2B5EF4-FFF2-40B4-BE49-F238E27FC236}">
                <a16:creationId xmlns:a16="http://schemas.microsoft.com/office/drawing/2014/main" id="{EB36D632-BFF6-A2CB-4C2D-C32F6B4BB08E}"/>
              </a:ext>
            </a:extLst>
          </p:cNvPr>
          <p:cNvPicPr>
            <a:picLocks noGrp="1" noChangeAspect="1"/>
          </p:cNvPicPr>
          <p:nvPr>
            <p:ph idx="1"/>
          </p:nvPr>
        </p:nvPicPr>
        <p:blipFill>
          <a:blip r:embed="rId2"/>
          <a:srcRect t="11701" r="4365" b="6482"/>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495DEB6A-976D-98B6-8875-F4C240958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4800"/>
            <a:ext cx="12192000" cy="2743202"/>
          </a:xfrm>
          <a:prstGeom prst="rect">
            <a:avLst/>
          </a:prstGeom>
          <a:gradFill>
            <a:gsLst>
              <a:gs pos="0">
                <a:schemeClr val="bg1">
                  <a:alpha val="0"/>
                </a:schemeClr>
              </a:gs>
              <a:gs pos="43000">
                <a:schemeClr val="bg1">
                  <a:alpha val="25000"/>
                </a:schemeClr>
              </a:gs>
              <a:gs pos="59000">
                <a:schemeClr val="bg1">
                  <a:alpha val="35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CA4CB828-84FA-BED9-689E-8920AC960DD5}"/>
              </a:ext>
            </a:extLst>
          </p:cNvPr>
          <p:cNvSpPr>
            <a:spLocks noGrp="1"/>
          </p:cNvSpPr>
          <p:nvPr>
            <p:ph type="title"/>
          </p:nvPr>
        </p:nvSpPr>
        <p:spPr>
          <a:xfrm>
            <a:off x="320041" y="5728447"/>
            <a:ext cx="8201790" cy="960120"/>
          </a:xfrm>
          <a:ln>
            <a:noFill/>
          </a:ln>
        </p:spPr>
        <p:txBody>
          <a:bodyPr vert="horz" lIns="91440" tIns="45720" rIns="91440" bIns="45720" rtlCol="0" anchor="ctr">
            <a:normAutofit/>
          </a:bodyPr>
          <a:lstStyle/>
          <a:p>
            <a:r>
              <a:rPr lang="en-US" sz="2200">
                <a:hlinkClick r:id="rId3"/>
              </a:rPr>
              <a:t>https://www.youtube.com/watch?v=_unP0NNNyGw</a:t>
            </a:r>
            <a:br>
              <a:rPr lang="en-US" sz="2200"/>
            </a:br>
            <a:endParaRPr lang="en-US" sz="2200"/>
          </a:p>
        </p:txBody>
      </p:sp>
    </p:spTree>
    <p:extLst>
      <p:ext uri="{BB962C8B-B14F-4D97-AF65-F5344CB8AC3E}">
        <p14:creationId xmlns:p14="http://schemas.microsoft.com/office/powerpoint/2010/main" val="347219770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831D-9785-F43F-DE01-EB4B3CC0ACCD}"/>
              </a:ext>
            </a:extLst>
          </p:cNvPr>
          <p:cNvSpPr>
            <a:spLocks noGrp="1"/>
          </p:cNvSpPr>
          <p:nvPr>
            <p:ph type="title"/>
          </p:nvPr>
        </p:nvSpPr>
        <p:spPr>
          <a:xfrm>
            <a:off x="10008972" y="548640"/>
            <a:ext cx="1680520" cy="1132258"/>
          </a:xfrm>
        </p:spPr>
        <p:txBody>
          <a:bodyPr>
            <a:normAutofit fontScale="90000"/>
          </a:bodyPr>
          <a:lstStyle/>
          <a:p>
            <a:r>
              <a:rPr lang="de-DE" dirty="0">
                <a:hlinkClick r:id="rId2"/>
              </a:rPr>
              <a:t>https://onegshabbat.blogspot.com/2012/01/blog-post_19.html</a:t>
            </a:r>
            <a:br>
              <a:rPr lang="he-IL" dirty="0"/>
            </a:br>
            <a:endParaRPr lang="en-IL" dirty="0"/>
          </a:p>
        </p:txBody>
      </p:sp>
      <p:sp>
        <p:nvSpPr>
          <p:cNvPr id="3" name="Content Placeholder 2">
            <a:extLst>
              <a:ext uri="{FF2B5EF4-FFF2-40B4-BE49-F238E27FC236}">
                <a16:creationId xmlns:a16="http://schemas.microsoft.com/office/drawing/2014/main" id="{9601A303-7F98-6F57-3DA7-5F99BF984F8D}"/>
              </a:ext>
            </a:extLst>
          </p:cNvPr>
          <p:cNvSpPr>
            <a:spLocks noGrp="1"/>
          </p:cNvSpPr>
          <p:nvPr>
            <p:ph idx="1"/>
          </p:nvPr>
        </p:nvSpPr>
        <p:spPr/>
        <p:txBody>
          <a:bodyPr/>
          <a:lstStyle/>
          <a:p>
            <a:endParaRPr lang="en-IL"/>
          </a:p>
        </p:txBody>
      </p:sp>
      <p:pic>
        <p:nvPicPr>
          <p:cNvPr id="5" name="Picture 4">
            <a:extLst>
              <a:ext uri="{FF2B5EF4-FFF2-40B4-BE49-F238E27FC236}">
                <a16:creationId xmlns:a16="http://schemas.microsoft.com/office/drawing/2014/main" id="{1890BA10-E8B5-37CB-859D-C8D1A31B2137}"/>
              </a:ext>
            </a:extLst>
          </p:cNvPr>
          <p:cNvPicPr>
            <a:picLocks noChangeAspect="1"/>
          </p:cNvPicPr>
          <p:nvPr/>
        </p:nvPicPr>
        <p:blipFill>
          <a:blip r:embed="rId3"/>
          <a:stretch>
            <a:fillRect/>
          </a:stretch>
        </p:blipFill>
        <p:spPr>
          <a:xfrm>
            <a:off x="259494" y="0"/>
            <a:ext cx="9629110" cy="6858000"/>
          </a:xfrm>
          <a:prstGeom prst="rect">
            <a:avLst/>
          </a:prstGeom>
        </p:spPr>
      </p:pic>
    </p:spTree>
    <p:extLst>
      <p:ext uri="{BB962C8B-B14F-4D97-AF65-F5344CB8AC3E}">
        <p14:creationId xmlns:p14="http://schemas.microsoft.com/office/powerpoint/2010/main" val="1094247268"/>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333</TotalTime>
  <Words>1996</Words>
  <Application>Microsoft Office PowerPoint</Application>
  <PresentationFormat>Widescreen</PresentationFormat>
  <Paragraphs>172</Paragraphs>
  <Slides>28</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Aptos</vt:lpstr>
      <vt:lpstr>Arial</vt:lpstr>
      <vt:lpstr>Neue Haas Grotesk Text Pro</vt:lpstr>
      <vt:lpstr>VanillaVTI</vt:lpstr>
      <vt:lpstr>מים חמים – חיסכון ושימוש יעיל</vt:lpstr>
      <vt:lpstr>PowerPoint Presentation</vt:lpstr>
      <vt:lpstr>PowerPoint Presentation</vt:lpstr>
      <vt:lpstr>שרב קיצוני בהרי ירושלים</vt:lpstr>
      <vt:lpstr>קריאה לפעולה: סכנת חום</vt:lpstr>
      <vt:lpstr>סכנת שריפות ביובש קיצוני</vt:lpstr>
      <vt:lpstr>נושאים לדיון במצגת</vt:lpstr>
      <vt:lpstr>https://www.youtube.com/watch?v=_unP0NNNyGw </vt:lpstr>
      <vt:lpstr>https://onegshabbat.blogspot.com/2012/01/blog-post_19.html </vt:lpstr>
      <vt:lpstr>PowerPoint Presentation</vt:lpstr>
      <vt:lpstr>חימום מים סולארי</vt:lpstr>
      <vt:lpstr>פתרון חסכוני ויעיל</vt:lpstr>
      <vt:lpstr>https://youtu.be/J0ZfhJdgA4c?si=r4WE7yX6ykFjc9DL </vt:lpstr>
      <vt:lpstr>יתרונות השימוש באנרגיה סולארית</vt:lpstr>
      <vt:lpstr>חסרונות השימוש באנרגיה סולארית</vt:lpstr>
      <vt:lpstr>שימוש חכם במים חמים</vt:lpstr>
      <vt:lpstr>https://youtu.be/J0ZfhJdgA4c?si=r4WE7yX6ykFjc9DL </vt:lpstr>
      <vt:lpstr>הפחתת צריכת מים חמים במקלחות</vt:lpstr>
      <vt:lpstr>חיסכון במים בכביסה</vt:lpstr>
      <vt:lpstr>טיפים לחיסכון באנרגיה ובמים</vt:lpstr>
      <vt:lpstr>השפעת נזילות מים על צריכה אנרגטית</vt:lpstr>
      <vt:lpstr>דרכים לתיקון נזילות</vt:lpstr>
      <vt:lpstr>התקנת חסכמים ושדרוג מערכות הצנרת</vt:lpstr>
      <vt:lpstr>בידוד צנרת מים חמים</vt:lpstr>
      <vt:lpstr>יתרונות בידוד הצנרת</vt:lpstr>
      <vt:lpstr>שיטות לבידוד נכון</vt:lpstr>
      <vt:lpstr>תרומת הבידוד לחיסכון בעלויות</vt:lpstr>
      <vt:lpstr>מסקנה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smadar keren</dc:creator>
  <cp:lastModifiedBy>smadar keren</cp:lastModifiedBy>
  <cp:revision>7</cp:revision>
  <dcterms:created xsi:type="dcterms:W3CDTF">2025-05-09T09:00:06Z</dcterms:created>
  <dcterms:modified xsi:type="dcterms:W3CDTF">2025-05-26T07:02:50Z</dcterms:modified>
</cp:coreProperties>
</file>