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16.jp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20.jp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561" r:id="rId2"/>
    <p:sldId id="2562" r:id="rId3"/>
    <p:sldId id="2563" r:id="rId4"/>
    <p:sldId id="2564" r:id="rId5"/>
    <p:sldId id="2565" r:id="rId6"/>
    <p:sldId id="2566" r:id="rId7"/>
    <p:sldId id="2567" r:id="rId8"/>
    <p:sldId id="2568" r:id="rId9"/>
    <p:sldId id="2569" r:id="rId10"/>
    <p:sldId id="2570" r:id="rId11"/>
    <p:sldId id="2571" r:id="rId12"/>
    <p:sldId id="2591" r:id="rId13"/>
    <p:sldId id="3663" r:id="rId14"/>
    <p:sldId id="3686" r:id="rId15"/>
    <p:sldId id="2572" r:id="rId16"/>
    <p:sldId id="3687" r:id="rId17"/>
    <p:sldId id="2573" r:id="rId18"/>
    <p:sldId id="2574" r:id="rId19"/>
    <p:sldId id="2575" r:id="rId20"/>
    <p:sldId id="3662" r:id="rId21"/>
    <p:sldId id="2576" r:id="rId22"/>
    <p:sldId id="2577" r:id="rId23"/>
    <p:sldId id="2588" r:id="rId24"/>
    <p:sldId id="256" r:id="rId25"/>
    <p:sldId id="257" r:id="rId26"/>
    <p:sldId id="258" r:id="rId27"/>
    <p:sldId id="259" r:id="rId28"/>
    <p:sldId id="260" r:id="rId29"/>
    <p:sldId id="261" r:id="rId30"/>
    <p:sldId id="2589" r:id="rId31"/>
    <p:sldId id="2590" r:id="rId32"/>
    <p:sldId id="2578" r:id="rId33"/>
    <p:sldId id="2586" r:id="rId34"/>
    <p:sldId id="2587" r:id="rId35"/>
    <p:sldId id="2579" r:id="rId36"/>
    <p:sldId id="2580" r:id="rId37"/>
    <p:sldId id="2581" r:id="rId38"/>
    <p:sldId id="2582" r:id="rId39"/>
    <p:sldId id="2583" r:id="rId40"/>
    <p:sldId id="2584" r:id="rId41"/>
    <p:sldId id="3688" r:id="rId42"/>
    <p:sldId id="2585" r:id="rId43"/>
    <p:sldId id="345" r:id="rId44"/>
  </p:sldIdLst>
  <p:sldSz cx="12192000" cy="6858000"/>
  <p:notesSz cx="6858000" cy="9144000"/>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מבוא לכלכלת בית במשק האנרגיה והתארגנות לפסח: פעולות לניקיון יסודי בבית" id="{80461C50-D3EA-4660-84DC-C93E60F3BD8F}">
          <p14:sldIdLst>
            <p14:sldId id="2561"/>
            <p14:sldId id="2562"/>
          </p14:sldIdLst>
        </p14:section>
        <p14:section name="היכרות עם משק האנרגיה בישראל" id="{41447850-6328-40B8-BE74-F84F391A1497}">
          <p14:sldIdLst>
            <p14:sldId id="2563"/>
            <p14:sldId id="2564"/>
            <p14:sldId id="2565"/>
          </p14:sldIdLst>
        </p14:section>
        <p14:section name="התייעלות אנרגטית" id="{61D2C053-F063-40B9-A2B3-60483624FF15}">
          <p14:sldIdLst>
            <p14:sldId id="2566"/>
            <p14:sldId id="2567"/>
            <p14:sldId id="2568"/>
            <p14:sldId id="2569"/>
          </p14:sldIdLst>
        </p14:section>
        <p14:section name="מיפוי צריכת האנרגיה בבית" id="{F2D81DD8-B9F3-4CC9-9393-86FFB99D411D}">
          <p14:sldIdLst>
            <p14:sldId id="2570"/>
            <p14:sldId id="2571"/>
            <p14:sldId id="2591"/>
            <p14:sldId id="3663"/>
            <p14:sldId id="3686"/>
            <p14:sldId id="2572"/>
            <p14:sldId id="3687"/>
          </p14:sldIdLst>
        </p14:section>
        <p14:section name="תרגיל מעשי: ניתוח חשבונות חשמל אישיים" id="{4EE089F5-5241-483D-86D8-AFABE046B7B0}">
          <p14:sldIdLst>
            <p14:sldId id="2573"/>
            <p14:sldId id="2574"/>
            <p14:sldId id="2575"/>
            <p14:sldId id="3662"/>
          </p14:sldIdLst>
        </p14:section>
        <p14:section name="התארגנות לפסח: ניקיון יסודי בבית" id="{5B2B570B-0B50-4644-B7C5-A26D3FBED474}">
          <p14:sldIdLst>
            <p14:sldId id="2576"/>
            <p14:sldId id="2577"/>
            <p14:sldId id="2588"/>
            <p14:sldId id="256"/>
            <p14:sldId id="257"/>
            <p14:sldId id="258"/>
            <p14:sldId id="259"/>
            <p14:sldId id="260"/>
            <p14:sldId id="261"/>
            <p14:sldId id="2589"/>
            <p14:sldId id="2590"/>
            <p14:sldId id="2578"/>
            <p14:sldId id="2586"/>
            <p14:sldId id="2587"/>
            <p14:sldId id="2579"/>
          </p14:sldIdLst>
        </p14:section>
        <p14:section name="ארבעת הבנים בניקיון לפסח" id="{623AA455-E234-4461-8C11-FC51DE02EEFA}">
          <p14:sldIdLst>
            <p14:sldId id="2580"/>
            <p14:sldId id="2581"/>
            <p14:sldId id="2582"/>
            <p14:sldId id="2583"/>
            <p14:sldId id="2584"/>
            <p14:sldId id="3688"/>
          </p14:sldIdLst>
        </p14:section>
        <p14:section name="מסקנה" id="{3E783B87-DAED-4018-A101-B3A43EB5D357}">
          <p14:sldIdLst>
            <p14:sldId id="2585"/>
            <p14:sldId id="34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2" d="100"/>
          <a:sy n="52" d="100"/>
        </p:scale>
        <p:origin x="1228" y="26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DAE42D-E2B6-46B3-9C90-23E1D1A40968}"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967C9203-E24B-42B8-B953-BEC63C68200F}">
      <dgm:prSet custT="1"/>
      <dgm:spPr/>
      <dgm:t>
        <a:bodyPr/>
        <a:lstStyle/>
        <a:p>
          <a:pPr>
            <a:lnSpc>
              <a:spcPct val="100000"/>
            </a:lnSpc>
            <a:defRPr b="1"/>
          </a:pPr>
          <a:r>
            <a:rPr lang="he-IL" sz="3200"/>
            <a:t>ניקיון לקראת פסח</a:t>
          </a:r>
          <a:endParaRPr lang="en-US" sz="3200"/>
        </a:p>
      </dgm:t>
    </dgm:pt>
    <dgm:pt modelId="{C825043D-6005-48DD-A1AD-50411E7E08E7}" type="parTrans" cxnId="{70AAF01A-2B03-4951-8AEA-4697A599A792}">
      <dgm:prSet/>
      <dgm:spPr/>
      <dgm:t>
        <a:bodyPr/>
        <a:lstStyle/>
        <a:p>
          <a:pPr rtl="1"/>
          <a:endParaRPr lang="en-US" sz="3200"/>
        </a:p>
      </dgm:t>
    </dgm:pt>
    <dgm:pt modelId="{4BADBD2D-504B-4FA8-9856-82EF7D8FEBAF}" type="sibTrans" cxnId="{70AAF01A-2B03-4951-8AEA-4697A599A792}">
      <dgm:prSet/>
      <dgm:spPr/>
      <dgm:t>
        <a:bodyPr/>
        <a:lstStyle/>
        <a:p>
          <a:pPr rtl="1">
            <a:lnSpc>
              <a:spcPct val="100000"/>
            </a:lnSpc>
            <a:defRPr b="1"/>
          </a:pPr>
          <a:endParaRPr lang="en-US" sz="3200"/>
        </a:p>
      </dgm:t>
    </dgm:pt>
    <dgm:pt modelId="{C94378F2-6A42-4091-B1D2-BE8A7977BEF1}">
      <dgm:prSet custT="1"/>
      <dgm:spPr/>
      <dgm:t>
        <a:bodyPr/>
        <a:lstStyle/>
        <a:p>
          <a:pPr rtl="1">
            <a:lnSpc>
              <a:spcPct val="100000"/>
            </a:lnSpc>
          </a:pPr>
          <a:r>
            <a:rPr lang="he-IL" sz="2400" dirty="0"/>
            <a:t>הניקיון לקראת פסח הוא הזדמנות נהדרת לחדש את הבית ולשפר את איכות החיים. זהו תהליך שמבצע חידוש פנימי וחיצוני.</a:t>
          </a:r>
          <a:endParaRPr lang="en-US" sz="2400" dirty="0"/>
        </a:p>
      </dgm:t>
    </dgm:pt>
    <dgm:pt modelId="{0A3AE9A9-7062-4D77-94C2-6D5251B35620}" type="parTrans" cxnId="{13CA4FAE-0202-42CE-AE87-F2942C856ED0}">
      <dgm:prSet/>
      <dgm:spPr/>
      <dgm:t>
        <a:bodyPr/>
        <a:lstStyle/>
        <a:p>
          <a:pPr rtl="1"/>
          <a:endParaRPr lang="en-US" sz="3200"/>
        </a:p>
      </dgm:t>
    </dgm:pt>
    <dgm:pt modelId="{C9753197-1A34-4066-AFAD-06919A6C4553}" type="sibTrans" cxnId="{13CA4FAE-0202-42CE-AE87-F2942C856ED0}">
      <dgm:prSet/>
      <dgm:spPr/>
      <dgm:t>
        <a:bodyPr/>
        <a:lstStyle/>
        <a:p>
          <a:pPr rtl="1"/>
          <a:endParaRPr lang="en-US" sz="3200"/>
        </a:p>
      </dgm:t>
    </dgm:pt>
    <dgm:pt modelId="{3DA5C945-0499-4B0B-BA2A-AA98170A06D5}">
      <dgm:prSet custT="1"/>
      <dgm:spPr/>
      <dgm:t>
        <a:bodyPr/>
        <a:lstStyle/>
        <a:p>
          <a:pPr rtl="1">
            <a:lnSpc>
              <a:spcPct val="100000"/>
            </a:lnSpc>
            <a:defRPr b="1"/>
          </a:pPr>
          <a:r>
            <a:rPr lang="he-IL" sz="3200"/>
            <a:t>הבנת משק האנרגיה</a:t>
          </a:r>
          <a:endParaRPr lang="en-US" sz="3200"/>
        </a:p>
      </dgm:t>
    </dgm:pt>
    <dgm:pt modelId="{D018D912-2C7B-4DB8-8E47-533F016CBA1F}" type="parTrans" cxnId="{716B3513-F2F3-4819-A231-EF6B1DB3262E}">
      <dgm:prSet/>
      <dgm:spPr/>
      <dgm:t>
        <a:bodyPr/>
        <a:lstStyle/>
        <a:p>
          <a:pPr rtl="1"/>
          <a:endParaRPr lang="en-US" sz="3200"/>
        </a:p>
      </dgm:t>
    </dgm:pt>
    <dgm:pt modelId="{B938C9DB-D031-44F9-9AF8-61D744756831}" type="sibTrans" cxnId="{716B3513-F2F3-4819-A231-EF6B1DB3262E}">
      <dgm:prSet/>
      <dgm:spPr/>
      <dgm:t>
        <a:bodyPr/>
        <a:lstStyle/>
        <a:p>
          <a:pPr rtl="1">
            <a:lnSpc>
              <a:spcPct val="100000"/>
            </a:lnSpc>
            <a:defRPr b="1"/>
          </a:pPr>
          <a:endParaRPr lang="en-US" sz="3200"/>
        </a:p>
      </dgm:t>
    </dgm:pt>
    <dgm:pt modelId="{45BC360A-0A99-4C91-A4B5-37CFE79B4F2F}">
      <dgm:prSet custT="1"/>
      <dgm:spPr/>
      <dgm:t>
        <a:bodyPr/>
        <a:lstStyle/>
        <a:p>
          <a:pPr rtl="1">
            <a:lnSpc>
              <a:spcPct val="100000"/>
            </a:lnSpc>
          </a:pPr>
          <a:r>
            <a:rPr lang="he-IL" sz="2400"/>
            <a:t>הבנת משק האנרגיה חיונית כדי להשיג חיים בריאים יותר. התייעלות אנרגטית יכולה לשפר את איכות החיים.</a:t>
          </a:r>
          <a:endParaRPr lang="en-US" sz="2400"/>
        </a:p>
      </dgm:t>
    </dgm:pt>
    <dgm:pt modelId="{7B9EA608-7CDD-4B9F-A2E8-5E8990131EDF}" type="parTrans" cxnId="{4BF8B51D-9730-40D8-AD1A-F3D3C90B5E64}">
      <dgm:prSet/>
      <dgm:spPr/>
      <dgm:t>
        <a:bodyPr/>
        <a:lstStyle/>
        <a:p>
          <a:pPr rtl="1"/>
          <a:endParaRPr lang="en-US" sz="3200"/>
        </a:p>
      </dgm:t>
    </dgm:pt>
    <dgm:pt modelId="{D110BA51-6E42-4F51-B9E7-606A18F517B3}" type="sibTrans" cxnId="{4BF8B51D-9730-40D8-AD1A-F3D3C90B5E64}">
      <dgm:prSet/>
      <dgm:spPr/>
      <dgm:t>
        <a:bodyPr/>
        <a:lstStyle/>
        <a:p>
          <a:pPr rtl="1"/>
          <a:endParaRPr lang="en-US" sz="3200"/>
        </a:p>
      </dgm:t>
    </dgm:pt>
    <dgm:pt modelId="{4D509240-7EC1-423D-A8A3-81EA0B18CDFB}">
      <dgm:prSet custT="1"/>
      <dgm:spPr/>
      <dgm:t>
        <a:bodyPr/>
        <a:lstStyle/>
        <a:p>
          <a:pPr rtl="1">
            <a:lnSpc>
              <a:spcPct val="100000"/>
            </a:lnSpc>
            <a:defRPr b="1"/>
          </a:pPr>
          <a:r>
            <a:rPr lang="he-IL" sz="3200"/>
            <a:t>ארבעת הבנים</a:t>
          </a:r>
          <a:endParaRPr lang="en-US" sz="3200"/>
        </a:p>
      </dgm:t>
    </dgm:pt>
    <dgm:pt modelId="{F460F566-67C6-492A-94A8-2FC4CFF2FD25}" type="parTrans" cxnId="{FCC4FD7B-70BB-4F80-81A4-AFF708A39E20}">
      <dgm:prSet/>
      <dgm:spPr/>
      <dgm:t>
        <a:bodyPr/>
        <a:lstStyle/>
        <a:p>
          <a:pPr rtl="1"/>
          <a:endParaRPr lang="en-US" sz="3200"/>
        </a:p>
      </dgm:t>
    </dgm:pt>
    <dgm:pt modelId="{B601DBCE-4847-4869-B9E0-8DB63BCEA3B4}" type="sibTrans" cxnId="{FCC4FD7B-70BB-4F80-81A4-AFF708A39E20}">
      <dgm:prSet/>
      <dgm:spPr/>
      <dgm:t>
        <a:bodyPr/>
        <a:lstStyle/>
        <a:p>
          <a:pPr rtl="1"/>
          <a:endParaRPr lang="en-US" sz="3200"/>
        </a:p>
      </dgm:t>
    </dgm:pt>
    <dgm:pt modelId="{C3016E80-A5D2-4896-A679-FF3D9E08B47E}">
      <dgm:prSet custT="1"/>
      <dgm:spPr/>
      <dgm:t>
        <a:bodyPr/>
        <a:lstStyle/>
        <a:p>
          <a:pPr rtl="1">
            <a:lnSpc>
              <a:spcPct val="100000"/>
            </a:lnSpc>
          </a:pPr>
          <a:r>
            <a:rPr lang="he-IL" sz="2400" dirty="0"/>
            <a:t>שימוש בארבעת הבנים מזכיר לנו את הערכים והלקחים שיש להפיק מהניקיון, ומחבר אותנו למורשת שלנו.</a:t>
          </a:r>
          <a:endParaRPr lang="en-US" sz="2400" dirty="0"/>
        </a:p>
      </dgm:t>
    </dgm:pt>
    <dgm:pt modelId="{55C79AB5-2117-4097-9C94-445BABB7D85B}" type="parTrans" cxnId="{00BBD3BB-9E68-4410-AE91-31E4FB20546A}">
      <dgm:prSet/>
      <dgm:spPr/>
      <dgm:t>
        <a:bodyPr/>
        <a:lstStyle/>
        <a:p>
          <a:pPr rtl="1"/>
          <a:endParaRPr lang="en-US" sz="3200"/>
        </a:p>
      </dgm:t>
    </dgm:pt>
    <dgm:pt modelId="{015A6C85-0D99-42AA-A597-A1AFC94A7BE0}" type="sibTrans" cxnId="{00BBD3BB-9E68-4410-AE91-31E4FB20546A}">
      <dgm:prSet/>
      <dgm:spPr/>
      <dgm:t>
        <a:bodyPr/>
        <a:lstStyle/>
        <a:p>
          <a:pPr rtl="1"/>
          <a:endParaRPr lang="en-US" sz="3200"/>
        </a:p>
      </dgm:t>
    </dgm:pt>
    <dgm:pt modelId="{946E71DC-8AC6-4F37-BD4A-D98BB7873375}" type="pres">
      <dgm:prSet presAssocID="{BFDAE42D-E2B6-46B3-9C90-23E1D1A40968}" presName="Name0" presStyleCnt="0">
        <dgm:presLayoutVars>
          <dgm:dir/>
          <dgm:resizeHandles val="exact"/>
        </dgm:presLayoutVars>
      </dgm:prSet>
      <dgm:spPr/>
    </dgm:pt>
    <dgm:pt modelId="{7D57E76C-90AB-4B8A-B650-8B2CEF8F8820}" type="pres">
      <dgm:prSet presAssocID="{967C9203-E24B-42B8-B953-BEC63C68200F}" presName="compNode" presStyleCnt="0"/>
      <dgm:spPr/>
    </dgm:pt>
    <dgm:pt modelId="{83FB9704-958C-4348-81D1-AAC6B82E4DA7}" type="pres">
      <dgm:prSet presAssocID="{967C9203-E24B-42B8-B953-BEC63C68200F}" presName="pictRect" presStyleLbl="revTx" presStyleIdx="0" presStyleCnt="6">
        <dgm:presLayoutVars>
          <dgm:chMax val="0"/>
          <dgm:bulletEnabled/>
        </dgm:presLayoutVars>
      </dgm:prSet>
      <dgm:spPr/>
    </dgm:pt>
    <dgm:pt modelId="{83CB474B-47E8-4E70-8117-632A922AAB9F}" type="pres">
      <dgm:prSet presAssocID="{967C9203-E24B-42B8-B953-BEC63C68200F}" presName="textRect" presStyleLbl="revTx" presStyleIdx="1" presStyleCnt="6">
        <dgm:presLayoutVars>
          <dgm:bulletEnabled/>
        </dgm:presLayoutVars>
      </dgm:prSet>
      <dgm:spPr/>
    </dgm:pt>
    <dgm:pt modelId="{3B816EAD-EA4B-4BDC-ABCF-0C362B3509B0}" type="pres">
      <dgm:prSet presAssocID="{4BADBD2D-504B-4FA8-9856-82EF7D8FEBAF}" presName="sibTrans" presStyleLbl="sibTrans2D1" presStyleIdx="0" presStyleCnt="0"/>
      <dgm:spPr/>
    </dgm:pt>
    <dgm:pt modelId="{99454775-6D1F-4DCF-8F08-238812C3C1F8}" type="pres">
      <dgm:prSet presAssocID="{3DA5C945-0499-4B0B-BA2A-AA98170A06D5}" presName="compNode" presStyleCnt="0"/>
      <dgm:spPr/>
    </dgm:pt>
    <dgm:pt modelId="{9BCA554B-4D3A-4654-9699-9AEA5A081F88}" type="pres">
      <dgm:prSet presAssocID="{3DA5C945-0499-4B0B-BA2A-AA98170A06D5}" presName="pictRect" presStyleLbl="revTx" presStyleIdx="2" presStyleCnt="6">
        <dgm:presLayoutVars>
          <dgm:chMax val="0"/>
          <dgm:bulletEnabled/>
        </dgm:presLayoutVars>
      </dgm:prSet>
      <dgm:spPr/>
    </dgm:pt>
    <dgm:pt modelId="{72C3C9CC-CAFA-48AF-8E7C-6A92184CA387}" type="pres">
      <dgm:prSet presAssocID="{3DA5C945-0499-4B0B-BA2A-AA98170A06D5}" presName="textRect" presStyleLbl="revTx" presStyleIdx="3" presStyleCnt="6">
        <dgm:presLayoutVars>
          <dgm:bulletEnabled/>
        </dgm:presLayoutVars>
      </dgm:prSet>
      <dgm:spPr/>
    </dgm:pt>
    <dgm:pt modelId="{762D1604-0DEB-4007-A450-E0D9D4F734E7}" type="pres">
      <dgm:prSet presAssocID="{B938C9DB-D031-44F9-9AF8-61D744756831}" presName="sibTrans" presStyleLbl="sibTrans2D1" presStyleIdx="0" presStyleCnt="0"/>
      <dgm:spPr/>
    </dgm:pt>
    <dgm:pt modelId="{BAB29C52-6C02-459A-BC00-8D705F773247}" type="pres">
      <dgm:prSet presAssocID="{4D509240-7EC1-423D-A8A3-81EA0B18CDFB}" presName="compNode" presStyleCnt="0"/>
      <dgm:spPr/>
    </dgm:pt>
    <dgm:pt modelId="{6A441251-DA13-41CF-8330-F615DA8E2A8A}" type="pres">
      <dgm:prSet presAssocID="{4D509240-7EC1-423D-A8A3-81EA0B18CDFB}" presName="pictRect" presStyleLbl="revTx" presStyleIdx="4" presStyleCnt="6">
        <dgm:presLayoutVars>
          <dgm:chMax val="0"/>
          <dgm:bulletEnabled/>
        </dgm:presLayoutVars>
      </dgm:prSet>
      <dgm:spPr/>
    </dgm:pt>
    <dgm:pt modelId="{8A64A8A5-86C6-4DFB-A1EF-A3D9CE1B2A3F}" type="pres">
      <dgm:prSet presAssocID="{4D509240-7EC1-423D-A8A3-81EA0B18CDFB}" presName="textRect" presStyleLbl="revTx" presStyleIdx="5" presStyleCnt="6">
        <dgm:presLayoutVars>
          <dgm:bulletEnabled/>
        </dgm:presLayoutVars>
      </dgm:prSet>
      <dgm:spPr/>
    </dgm:pt>
  </dgm:ptLst>
  <dgm:cxnLst>
    <dgm:cxn modelId="{5FBD9C0A-672B-42E0-845C-AA52C19CF9A9}" type="presOf" srcId="{4D509240-7EC1-423D-A8A3-81EA0B18CDFB}" destId="{6A441251-DA13-41CF-8330-F615DA8E2A8A}" srcOrd="0" destOrd="0" presId="urn:microsoft.com/office/officeart/2024/3/layout/hArchList1"/>
    <dgm:cxn modelId="{A973CE11-664A-4AA3-9910-E688A2C44562}" type="presOf" srcId="{B938C9DB-D031-44F9-9AF8-61D744756831}" destId="{762D1604-0DEB-4007-A450-E0D9D4F734E7}" srcOrd="0" destOrd="0" presId="urn:microsoft.com/office/officeart/2024/3/layout/hArchList1"/>
    <dgm:cxn modelId="{716B3513-F2F3-4819-A231-EF6B1DB3262E}" srcId="{BFDAE42D-E2B6-46B3-9C90-23E1D1A40968}" destId="{3DA5C945-0499-4B0B-BA2A-AA98170A06D5}" srcOrd="1" destOrd="0" parTransId="{D018D912-2C7B-4DB8-8E47-533F016CBA1F}" sibTransId="{B938C9DB-D031-44F9-9AF8-61D744756831}"/>
    <dgm:cxn modelId="{70AAF01A-2B03-4951-8AEA-4697A599A792}" srcId="{BFDAE42D-E2B6-46B3-9C90-23E1D1A40968}" destId="{967C9203-E24B-42B8-B953-BEC63C68200F}" srcOrd="0" destOrd="0" parTransId="{C825043D-6005-48DD-A1AD-50411E7E08E7}" sibTransId="{4BADBD2D-504B-4FA8-9856-82EF7D8FEBAF}"/>
    <dgm:cxn modelId="{4BF8B51D-9730-40D8-AD1A-F3D3C90B5E64}" srcId="{3DA5C945-0499-4B0B-BA2A-AA98170A06D5}" destId="{45BC360A-0A99-4C91-A4B5-37CFE79B4F2F}" srcOrd="0" destOrd="0" parTransId="{7B9EA608-7CDD-4B9F-A2E8-5E8990131EDF}" sibTransId="{D110BA51-6E42-4F51-B9E7-606A18F517B3}"/>
    <dgm:cxn modelId="{F4219C43-7F32-4DA1-BE39-3B966CEBA49E}" type="presOf" srcId="{C3016E80-A5D2-4896-A679-FF3D9E08B47E}" destId="{8A64A8A5-86C6-4DFB-A1EF-A3D9CE1B2A3F}" srcOrd="0" destOrd="0" presId="urn:microsoft.com/office/officeart/2024/3/layout/hArchList1"/>
    <dgm:cxn modelId="{8CD91C65-6A33-4F51-94BC-EE92C0AFF694}" type="presOf" srcId="{967C9203-E24B-42B8-B953-BEC63C68200F}" destId="{83FB9704-958C-4348-81D1-AAC6B82E4DA7}" srcOrd="0" destOrd="0" presId="urn:microsoft.com/office/officeart/2024/3/layout/hArchList1"/>
    <dgm:cxn modelId="{2F8F3165-7BE9-4CE2-86E0-BB19CEEE51F6}" type="presOf" srcId="{BFDAE42D-E2B6-46B3-9C90-23E1D1A40968}" destId="{946E71DC-8AC6-4F37-BD4A-D98BB7873375}" srcOrd="0" destOrd="0" presId="urn:microsoft.com/office/officeart/2024/3/layout/hArchList1"/>
    <dgm:cxn modelId="{FCC4FD7B-70BB-4F80-81A4-AFF708A39E20}" srcId="{BFDAE42D-E2B6-46B3-9C90-23E1D1A40968}" destId="{4D509240-7EC1-423D-A8A3-81EA0B18CDFB}" srcOrd="2" destOrd="0" parTransId="{F460F566-67C6-492A-94A8-2FC4CFF2FD25}" sibTransId="{B601DBCE-4847-4869-B9E0-8DB63BCEA3B4}"/>
    <dgm:cxn modelId="{FE80C3AB-A000-4D30-AF21-2B1470224769}" type="presOf" srcId="{C94378F2-6A42-4091-B1D2-BE8A7977BEF1}" destId="{83CB474B-47E8-4E70-8117-632A922AAB9F}" srcOrd="0" destOrd="0" presId="urn:microsoft.com/office/officeart/2024/3/layout/hArchList1"/>
    <dgm:cxn modelId="{13CA4FAE-0202-42CE-AE87-F2942C856ED0}" srcId="{967C9203-E24B-42B8-B953-BEC63C68200F}" destId="{C94378F2-6A42-4091-B1D2-BE8A7977BEF1}" srcOrd="0" destOrd="0" parTransId="{0A3AE9A9-7062-4D77-94C2-6D5251B35620}" sibTransId="{C9753197-1A34-4066-AFAD-06919A6C4553}"/>
    <dgm:cxn modelId="{00BBD3BB-9E68-4410-AE91-31E4FB20546A}" srcId="{4D509240-7EC1-423D-A8A3-81EA0B18CDFB}" destId="{C3016E80-A5D2-4896-A679-FF3D9E08B47E}" srcOrd="0" destOrd="0" parTransId="{55C79AB5-2117-4097-9C94-445BABB7D85B}" sibTransId="{015A6C85-0D99-42AA-A597-A1AFC94A7BE0}"/>
    <dgm:cxn modelId="{F40853BF-8D21-4FE5-9C8C-F665BCD8AD84}" type="presOf" srcId="{45BC360A-0A99-4C91-A4B5-37CFE79B4F2F}" destId="{72C3C9CC-CAFA-48AF-8E7C-6A92184CA387}" srcOrd="0" destOrd="0" presId="urn:microsoft.com/office/officeart/2024/3/layout/hArchList1"/>
    <dgm:cxn modelId="{22A510D2-E421-4FB3-9399-FACDA091ABF2}" type="presOf" srcId="{4BADBD2D-504B-4FA8-9856-82EF7D8FEBAF}" destId="{3B816EAD-EA4B-4BDC-ABCF-0C362B3509B0}" srcOrd="0" destOrd="0" presId="urn:microsoft.com/office/officeart/2024/3/layout/hArchList1"/>
    <dgm:cxn modelId="{E57D9AF8-C71F-4775-BCE3-9D5E157DEB62}" type="presOf" srcId="{3DA5C945-0499-4B0B-BA2A-AA98170A06D5}" destId="{9BCA554B-4D3A-4654-9699-9AEA5A081F88}" srcOrd="0" destOrd="0" presId="urn:microsoft.com/office/officeart/2024/3/layout/hArchList1"/>
    <dgm:cxn modelId="{C6351D11-2E1B-4A48-8D80-945DECF79C03}" type="presParOf" srcId="{946E71DC-8AC6-4F37-BD4A-D98BB7873375}" destId="{7D57E76C-90AB-4B8A-B650-8B2CEF8F8820}" srcOrd="0" destOrd="0" presId="urn:microsoft.com/office/officeart/2024/3/layout/hArchList1"/>
    <dgm:cxn modelId="{5137EC4A-901F-4626-A523-87EAAFDB62E7}" type="presParOf" srcId="{7D57E76C-90AB-4B8A-B650-8B2CEF8F8820}" destId="{83FB9704-958C-4348-81D1-AAC6B82E4DA7}" srcOrd="0" destOrd="0" presId="urn:microsoft.com/office/officeart/2024/3/layout/hArchList1"/>
    <dgm:cxn modelId="{98FD5C75-ED65-4E0D-B48F-B42EB1B95C9A}" type="presParOf" srcId="{7D57E76C-90AB-4B8A-B650-8B2CEF8F8820}" destId="{83CB474B-47E8-4E70-8117-632A922AAB9F}" srcOrd="1" destOrd="0" presId="urn:microsoft.com/office/officeart/2024/3/layout/hArchList1"/>
    <dgm:cxn modelId="{664466AC-CE90-49B0-AA3E-A9A0050096AE}" type="presParOf" srcId="{946E71DC-8AC6-4F37-BD4A-D98BB7873375}" destId="{3B816EAD-EA4B-4BDC-ABCF-0C362B3509B0}" srcOrd="1" destOrd="0" presId="urn:microsoft.com/office/officeart/2024/3/layout/hArchList1"/>
    <dgm:cxn modelId="{78374A01-9572-4323-96CC-F360CE2D00D9}" type="presParOf" srcId="{946E71DC-8AC6-4F37-BD4A-D98BB7873375}" destId="{99454775-6D1F-4DCF-8F08-238812C3C1F8}" srcOrd="2" destOrd="0" presId="urn:microsoft.com/office/officeart/2024/3/layout/hArchList1"/>
    <dgm:cxn modelId="{DF03722A-9296-4D60-890C-77EE556DA00F}" type="presParOf" srcId="{99454775-6D1F-4DCF-8F08-238812C3C1F8}" destId="{9BCA554B-4D3A-4654-9699-9AEA5A081F88}" srcOrd="0" destOrd="0" presId="urn:microsoft.com/office/officeart/2024/3/layout/hArchList1"/>
    <dgm:cxn modelId="{AF9DBE25-D870-4842-A790-8EED65F254F3}" type="presParOf" srcId="{99454775-6D1F-4DCF-8F08-238812C3C1F8}" destId="{72C3C9CC-CAFA-48AF-8E7C-6A92184CA387}" srcOrd="1" destOrd="0" presId="urn:microsoft.com/office/officeart/2024/3/layout/hArchList1"/>
    <dgm:cxn modelId="{98E8AB08-F52B-45DC-B751-EDD655D3185E}" type="presParOf" srcId="{946E71DC-8AC6-4F37-BD4A-D98BB7873375}" destId="{762D1604-0DEB-4007-A450-E0D9D4F734E7}" srcOrd="3" destOrd="0" presId="urn:microsoft.com/office/officeart/2024/3/layout/hArchList1"/>
    <dgm:cxn modelId="{9C0FEA2C-F6A4-46FC-99F3-6AFB86A35B85}" type="presParOf" srcId="{946E71DC-8AC6-4F37-BD4A-D98BB7873375}" destId="{BAB29C52-6C02-459A-BC00-8D705F773247}" srcOrd="4" destOrd="0" presId="urn:microsoft.com/office/officeart/2024/3/layout/hArchList1"/>
    <dgm:cxn modelId="{2F67EAB1-7515-49F6-B76F-4A18A9467CC1}" type="presParOf" srcId="{BAB29C52-6C02-459A-BC00-8D705F773247}" destId="{6A441251-DA13-41CF-8330-F615DA8E2A8A}" srcOrd="0" destOrd="0" presId="urn:microsoft.com/office/officeart/2024/3/layout/hArchList1"/>
    <dgm:cxn modelId="{5DC10CE9-95E0-4EEE-9B69-54B5D186B4A6}" type="presParOf" srcId="{BAB29C52-6C02-459A-BC00-8D705F773247}" destId="{8A64A8A5-86C6-4DFB-A1EF-A3D9CE1B2A3F}"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FB9704-958C-4348-81D1-AAC6B82E4DA7}">
      <dsp:nvSpPr>
        <dsp:cNvPr id="0" name=""/>
        <dsp:cNvSpPr/>
      </dsp:nvSpPr>
      <dsp:spPr>
        <a:xfrm>
          <a:off x="0" y="0"/>
          <a:ext cx="3482745" cy="1041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40640" rIns="40640" bIns="40640" numCol="1" spcCol="1270" anchor="t" anchorCtr="0">
          <a:noAutofit/>
        </a:bodyPr>
        <a:lstStyle/>
        <a:p>
          <a:pPr marL="0" lvl="0" indent="0" algn="l" defTabSz="1422400">
            <a:lnSpc>
              <a:spcPct val="100000"/>
            </a:lnSpc>
            <a:spcBef>
              <a:spcPct val="0"/>
            </a:spcBef>
            <a:spcAft>
              <a:spcPct val="35000"/>
            </a:spcAft>
            <a:buNone/>
            <a:defRPr b="1"/>
          </a:pPr>
          <a:r>
            <a:rPr lang="he-IL" sz="3200" kern="1200"/>
            <a:t>ניקיון לקראת פסח</a:t>
          </a:r>
          <a:endParaRPr lang="en-US" sz="3200" kern="1200"/>
        </a:p>
      </dsp:txBody>
      <dsp:txXfrm>
        <a:off x="0" y="0"/>
        <a:ext cx="3482745" cy="1041781"/>
      </dsp:txXfrm>
    </dsp:sp>
    <dsp:sp modelId="{83CB474B-47E8-4E70-8117-632A922AAB9F}">
      <dsp:nvSpPr>
        <dsp:cNvPr id="0" name=""/>
        <dsp:cNvSpPr/>
      </dsp:nvSpPr>
      <dsp:spPr>
        <a:xfrm>
          <a:off x="0" y="1041781"/>
          <a:ext cx="3482745" cy="1427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30480" rIns="30480" bIns="30480" numCol="1" spcCol="1270" anchor="t" anchorCtr="0">
          <a:noAutofit/>
        </a:bodyPr>
        <a:lstStyle/>
        <a:p>
          <a:pPr marL="0" lvl="0" indent="0" algn="r" defTabSz="1066800" rtl="1">
            <a:lnSpc>
              <a:spcPct val="100000"/>
            </a:lnSpc>
            <a:spcBef>
              <a:spcPct val="0"/>
            </a:spcBef>
            <a:spcAft>
              <a:spcPct val="35000"/>
            </a:spcAft>
            <a:buNone/>
          </a:pPr>
          <a:r>
            <a:rPr lang="he-IL" sz="2400" kern="1200" dirty="0"/>
            <a:t>הניקיון לקראת פסח הוא הזדמנות נהדרת לחדש את הבית ולשפר את איכות החיים. זהו תהליך שמבצע חידוש פנימי וחיצוני.</a:t>
          </a:r>
          <a:endParaRPr lang="en-US" sz="2400" kern="1200" dirty="0"/>
        </a:p>
      </dsp:txBody>
      <dsp:txXfrm>
        <a:off x="0" y="1041781"/>
        <a:ext cx="3482745" cy="1427098"/>
      </dsp:txXfrm>
    </dsp:sp>
    <dsp:sp modelId="{9BCA554B-4D3A-4654-9699-9AEA5A081F88}">
      <dsp:nvSpPr>
        <dsp:cNvPr id="0" name=""/>
        <dsp:cNvSpPr/>
      </dsp:nvSpPr>
      <dsp:spPr>
        <a:xfrm>
          <a:off x="3831020" y="0"/>
          <a:ext cx="3482745" cy="1041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40640" rIns="40640" bIns="40640" numCol="1" spcCol="1270" anchor="t" anchorCtr="0">
          <a:noAutofit/>
        </a:bodyPr>
        <a:lstStyle/>
        <a:p>
          <a:pPr marL="0" lvl="0" indent="0" algn="r" defTabSz="1422400" rtl="1">
            <a:lnSpc>
              <a:spcPct val="100000"/>
            </a:lnSpc>
            <a:spcBef>
              <a:spcPct val="0"/>
            </a:spcBef>
            <a:spcAft>
              <a:spcPct val="35000"/>
            </a:spcAft>
            <a:buNone/>
            <a:defRPr b="1"/>
          </a:pPr>
          <a:r>
            <a:rPr lang="he-IL" sz="3200" kern="1200"/>
            <a:t>הבנת משק האנרגיה</a:t>
          </a:r>
          <a:endParaRPr lang="en-US" sz="3200" kern="1200"/>
        </a:p>
      </dsp:txBody>
      <dsp:txXfrm>
        <a:off x="3831020" y="0"/>
        <a:ext cx="3482745" cy="1041781"/>
      </dsp:txXfrm>
    </dsp:sp>
    <dsp:sp modelId="{72C3C9CC-CAFA-48AF-8E7C-6A92184CA387}">
      <dsp:nvSpPr>
        <dsp:cNvPr id="0" name=""/>
        <dsp:cNvSpPr/>
      </dsp:nvSpPr>
      <dsp:spPr>
        <a:xfrm>
          <a:off x="3831020" y="1041781"/>
          <a:ext cx="3482745" cy="1427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30480" rIns="30480" bIns="30480" numCol="1" spcCol="1270" anchor="t" anchorCtr="0">
          <a:noAutofit/>
        </a:bodyPr>
        <a:lstStyle/>
        <a:p>
          <a:pPr marL="0" lvl="0" indent="0" algn="r" defTabSz="1066800" rtl="1">
            <a:lnSpc>
              <a:spcPct val="100000"/>
            </a:lnSpc>
            <a:spcBef>
              <a:spcPct val="0"/>
            </a:spcBef>
            <a:spcAft>
              <a:spcPct val="35000"/>
            </a:spcAft>
            <a:buNone/>
          </a:pPr>
          <a:r>
            <a:rPr lang="he-IL" sz="2400" kern="1200"/>
            <a:t>הבנת משק האנרגיה חיונית כדי להשיג חיים בריאים יותר. התייעלות אנרגטית יכולה לשפר את איכות החיים.</a:t>
          </a:r>
          <a:endParaRPr lang="en-US" sz="2400" kern="1200"/>
        </a:p>
      </dsp:txBody>
      <dsp:txXfrm>
        <a:off x="3831020" y="1041781"/>
        <a:ext cx="3482745" cy="1427098"/>
      </dsp:txXfrm>
    </dsp:sp>
    <dsp:sp modelId="{6A441251-DA13-41CF-8330-F615DA8E2A8A}">
      <dsp:nvSpPr>
        <dsp:cNvPr id="0" name=""/>
        <dsp:cNvSpPr/>
      </dsp:nvSpPr>
      <dsp:spPr>
        <a:xfrm>
          <a:off x="7662040" y="0"/>
          <a:ext cx="3482745" cy="1041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40640" rIns="40640" bIns="40640" numCol="1" spcCol="1270" anchor="t" anchorCtr="0">
          <a:noAutofit/>
        </a:bodyPr>
        <a:lstStyle/>
        <a:p>
          <a:pPr marL="0" lvl="0" indent="0" algn="r" defTabSz="1422400" rtl="1">
            <a:lnSpc>
              <a:spcPct val="100000"/>
            </a:lnSpc>
            <a:spcBef>
              <a:spcPct val="0"/>
            </a:spcBef>
            <a:spcAft>
              <a:spcPct val="35000"/>
            </a:spcAft>
            <a:buNone/>
            <a:defRPr b="1"/>
          </a:pPr>
          <a:r>
            <a:rPr lang="he-IL" sz="3200" kern="1200"/>
            <a:t>ארבעת הבנים</a:t>
          </a:r>
          <a:endParaRPr lang="en-US" sz="3200" kern="1200"/>
        </a:p>
      </dsp:txBody>
      <dsp:txXfrm>
        <a:off x="7662040" y="0"/>
        <a:ext cx="3482745" cy="1041781"/>
      </dsp:txXfrm>
    </dsp:sp>
    <dsp:sp modelId="{8A64A8A5-86C6-4DFB-A1EF-A3D9CE1B2A3F}">
      <dsp:nvSpPr>
        <dsp:cNvPr id="0" name=""/>
        <dsp:cNvSpPr/>
      </dsp:nvSpPr>
      <dsp:spPr>
        <a:xfrm>
          <a:off x="7662040" y="1041781"/>
          <a:ext cx="3482745" cy="1427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30480" rIns="30480" bIns="30480" numCol="1" spcCol="1270" anchor="t" anchorCtr="0">
          <a:noAutofit/>
        </a:bodyPr>
        <a:lstStyle/>
        <a:p>
          <a:pPr marL="0" lvl="0" indent="0" algn="r" defTabSz="1066800" rtl="1">
            <a:lnSpc>
              <a:spcPct val="100000"/>
            </a:lnSpc>
            <a:spcBef>
              <a:spcPct val="0"/>
            </a:spcBef>
            <a:spcAft>
              <a:spcPct val="35000"/>
            </a:spcAft>
            <a:buNone/>
          </a:pPr>
          <a:r>
            <a:rPr lang="he-IL" sz="2400" kern="1200" dirty="0"/>
            <a:t>שימוש בארבעת הבנים מזכיר לנו את הערכים והלקחים שיש להפיק מהניקיון, ומחבר אותנו למורשת שלנו.</a:t>
          </a:r>
          <a:endParaRPr lang="en-US" sz="2400" kern="1200" dirty="0"/>
        </a:p>
      </dsp:txBody>
      <dsp:txXfrm>
        <a:off x="7662040" y="1041781"/>
        <a:ext cx="3482745" cy="1427098"/>
      </dsp:txXfrm>
    </dsp:sp>
  </dsp:spTree>
</dsp:drawing>
</file>

<file path=ppt/diagrams/layout1.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7416B4-7145-46B6-9D72-29EDFEAB2877}" type="datetimeFigureOut">
              <a:rPr lang="en-IL" smtClean="0"/>
              <a:t>01/04/2025</a:t>
            </a:fld>
            <a:endParaRPr lang="en-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A1F949-CAB0-406E-9F2A-7B2683B9993D}" type="slidenum">
              <a:rPr lang="en-IL" smtClean="0"/>
              <a:t>‹#›</a:t>
            </a:fld>
            <a:endParaRPr lang="en-IL"/>
          </a:p>
        </p:txBody>
      </p:sp>
    </p:spTree>
    <p:extLst>
      <p:ext uri="{BB962C8B-B14F-4D97-AF65-F5344CB8AC3E}">
        <p14:creationId xmlns:p14="http://schemas.microsoft.com/office/powerpoint/2010/main" val="2241365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dirty="0"/>
              <a:t>
---
</a:t>
            </a:r>
            <a:r>
              <a:rPr lang="en-IL" dirty="0" err="1"/>
              <a:t>המצגת</a:t>
            </a:r>
            <a:r>
              <a:rPr lang="en-IL" dirty="0"/>
              <a:t> </a:t>
            </a:r>
            <a:r>
              <a:rPr lang="en-IL" dirty="0" err="1"/>
              <a:t>הזו</a:t>
            </a:r>
            <a:r>
              <a:rPr lang="en-IL" dirty="0"/>
              <a:t> </a:t>
            </a:r>
            <a:r>
              <a:rPr lang="en-IL" dirty="0" err="1"/>
              <a:t>מתמקדת</a:t>
            </a:r>
            <a:r>
              <a:rPr lang="en-IL" dirty="0"/>
              <a:t> </a:t>
            </a:r>
            <a:r>
              <a:rPr lang="en-IL" dirty="0" err="1"/>
              <a:t>בכמה</a:t>
            </a:r>
            <a:r>
              <a:rPr lang="en-IL" dirty="0"/>
              <a:t> </a:t>
            </a:r>
            <a:r>
              <a:rPr lang="en-IL" dirty="0" err="1"/>
              <a:t>נושאים</a:t>
            </a:r>
            <a:r>
              <a:rPr lang="en-IL" dirty="0"/>
              <a:t> </a:t>
            </a:r>
            <a:r>
              <a:rPr lang="en-IL" dirty="0" err="1"/>
              <a:t>חשובים</a:t>
            </a:r>
            <a:r>
              <a:rPr lang="en-IL" dirty="0"/>
              <a:t>: </a:t>
            </a:r>
            <a:r>
              <a:rPr lang="en-IL" dirty="0" err="1"/>
              <a:t>הבנת</a:t>
            </a:r>
            <a:r>
              <a:rPr lang="en-IL" dirty="0"/>
              <a:t> </a:t>
            </a:r>
            <a:r>
              <a:rPr lang="en-IL" dirty="0" err="1"/>
              <a:t>משק</a:t>
            </a:r>
            <a:r>
              <a:rPr lang="en-IL" dirty="0"/>
              <a:t> </a:t>
            </a:r>
            <a:r>
              <a:rPr lang="en-IL" dirty="0" err="1"/>
              <a:t>האנרגיה</a:t>
            </a:r>
            <a:r>
              <a:rPr lang="en-IL" dirty="0"/>
              <a:t> </a:t>
            </a:r>
            <a:r>
              <a:rPr lang="en-IL" dirty="0" err="1"/>
              <a:t>בישראל</a:t>
            </a:r>
            <a:r>
              <a:rPr lang="en-IL" dirty="0"/>
              <a:t>, התייעלות אנרגטית, </a:t>
            </a:r>
            <a:r>
              <a:rPr lang="en-IL" dirty="0" err="1"/>
              <a:t>מיפוי</a:t>
            </a:r>
            <a:r>
              <a:rPr lang="en-IL" dirty="0"/>
              <a:t> </a:t>
            </a:r>
            <a:r>
              <a:rPr lang="en-IL" dirty="0" err="1"/>
              <a:t>צריכת</a:t>
            </a:r>
            <a:r>
              <a:rPr lang="en-IL" dirty="0"/>
              <a:t> </a:t>
            </a:r>
            <a:r>
              <a:rPr lang="en-IL" dirty="0" err="1"/>
              <a:t>האנרגיה</a:t>
            </a:r>
            <a:r>
              <a:rPr lang="en-IL" dirty="0"/>
              <a:t> </a:t>
            </a:r>
            <a:r>
              <a:rPr lang="en-IL" dirty="0" err="1"/>
              <a:t>בבית</a:t>
            </a:r>
            <a:r>
              <a:rPr lang="en-IL" dirty="0"/>
              <a:t>, </a:t>
            </a:r>
            <a:r>
              <a:rPr lang="en-IL" dirty="0" err="1"/>
              <a:t>וכיצד</a:t>
            </a:r>
            <a:r>
              <a:rPr lang="en-IL" dirty="0"/>
              <a:t> </a:t>
            </a:r>
            <a:r>
              <a:rPr lang="en-IL" dirty="0" err="1"/>
              <a:t>להתארגן</a:t>
            </a:r>
            <a:r>
              <a:rPr lang="en-IL" dirty="0"/>
              <a:t> </a:t>
            </a:r>
            <a:r>
              <a:rPr lang="en-IL" dirty="0" err="1"/>
              <a:t>לניקיון</a:t>
            </a:r>
            <a:r>
              <a:rPr lang="en-IL" dirty="0"/>
              <a:t> </a:t>
            </a:r>
            <a:r>
              <a:rPr lang="en-IL" dirty="0" err="1"/>
              <a:t>יסודי</a:t>
            </a:r>
            <a:r>
              <a:rPr lang="en-IL" dirty="0"/>
              <a:t> </a:t>
            </a:r>
            <a:r>
              <a:rPr lang="en-IL" dirty="0" err="1"/>
              <a:t>לקראת</a:t>
            </a:r>
            <a:r>
              <a:rPr lang="en-IL" dirty="0"/>
              <a:t> </a:t>
            </a:r>
            <a:r>
              <a:rPr lang="en-IL" dirty="0" err="1"/>
              <a:t>פסח</a:t>
            </a:r>
            <a:r>
              <a:rPr lang="en-IL" dirty="0"/>
              <a:t>. </a:t>
            </a:r>
            <a:r>
              <a:rPr lang="en-IL" dirty="0" err="1"/>
              <a:t>נשקול</a:t>
            </a:r>
            <a:r>
              <a:rPr lang="en-IL" dirty="0"/>
              <a:t> </a:t>
            </a:r>
            <a:r>
              <a:rPr lang="en-IL" dirty="0" err="1"/>
              <a:t>את</a:t>
            </a:r>
            <a:r>
              <a:rPr lang="en-IL" dirty="0"/>
              <a:t> </a:t>
            </a:r>
            <a:r>
              <a:rPr lang="en-IL" dirty="0" err="1"/>
              <a:t>אתגרים</a:t>
            </a:r>
            <a:r>
              <a:rPr lang="en-IL" dirty="0"/>
              <a:t> </a:t>
            </a:r>
            <a:r>
              <a:rPr lang="en-IL" dirty="0" err="1"/>
              <a:t>והזדמנויות</a:t>
            </a:r>
            <a:r>
              <a:rPr lang="en-IL" dirty="0"/>
              <a:t> </a:t>
            </a:r>
            <a:r>
              <a:rPr lang="en-IL" dirty="0" err="1"/>
              <a:t>בשוק</a:t>
            </a:r>
            <a:r>
              <a:rPr lang="en-IL" dirty="0"/>
              <a:t> </a:t>
            </a:r>
            <a:r>
              <a:rPr lang="en-IL" dirty="0" err="1"/>
              <a:t>האנרגיה</a:t>
            </a:r>
            <a:r>
              <a:rPr lang="en-IL" dirty="0"/>
              <a:t>, </a:t>
            </a:r>
            <a:r>
              <a:rPr lang="en-IL" dirty="0" err="1"/>
              <a:t>ונגלה</a:t>
            </a:r>
            <a:r>
              <a:rPr lang="en-IL" dirty="0"/>
              <a:t> </a:t>
            </a:r>
            <a:r>
              <a:rPr lang="en-IL" dirty="0" err="1"/>
              <a:t>כיצד</a:t>
            </a:r>
            <a:r>
              <a:rPr lang="en-IL" dirty="0"/>
              <a:t> </a:t>
            </a:r>
            <a:r>
              <a:rPr lang="en-IL" dirty="0" err="1"/>
              <a:t>ניתן</a:t>
            </a:r>
            <a:r>
              <a:rPr lang="en-IL" dirty="0"/>
              <a:t> </a:t>
            </a:r>
            <a:r>
              <a:rPr lang="en-IL" dirty="0" err="1"/>
              <a:t>ליישם</a:t>
            </a:r>
            <a:r>
              <a:rPr lang="en-IL" dirty="0"/>
              <a:t> </a:t>
            </a:r>
            <a:r>
              <a:rPr lang="en-IL" dirty="0" err="1"/>
              <a:t>עקרונות</a:t>
            </a:r>
            <a:r>
              <a:rPr lang="en-IL" dirty="0"/>
              <a:t> של התייעלות אנרגטית </a:t>
            </a:r>
            <a:r>
              <a:rPr lang="en-IL" dirty="0" err="1"/>
              <a:t>גם</a:t>
            </a:r>
            <a:r>
              <a:rPr lang="en-IL" dirty="0"/>
              <a:t> </a:t>
            </a:r>
            <a:r>
              <a:rPr lang="en-IL" dirty="0" err="1"/>
              <a:t>בזמן</a:t>
            </a:r>
            <a:r>
              <a:rPr lang="en-IL" dirty="0"/>
              <a:t> </a:t>
            </a:r>
            <a:r>
              <a:rPr lang="en-IL" dirty="0" err="1"/>
              <a:t>הניקיונות</a:t>
            </a:r>
            <a:r>
              <a:rPr lang="en-IL" dirty="0"/>
              <a:t>.
</a:t>
            </a:r>
          </a:p>
        </p:txBody>
      </p:sp>
      <p:sp>
        <p:nvSpPr>
          <p:cNvPr id="4" name="Slide Number Placeholder 3"/>
          <p:cNvSpPr>
            <a:spLocks noGrp="1"/>
          </p:cNvSpPr>
          <p:nvPr>
            <p:ph type="sldNum" sz="quarter" idx="5"/>
          </p:nvPr>
        </p:nvSpPr>
        <p:spPr/>
        <p:txBody>
          <a:bodyPr/>
          <a:lstStyle/>
          <a:p>
            <a:fld id="{6EA9ACCD-DFCB-42AF-A240-66D1D8A7B12F}" type="slidenum">
              <a:rPr lang="en-IL" smtClean="0"/>
              <a:t>1</a:t>
            </a:fld>
            <a:endParaRPr lang="en-IL"/>
          </a:p>
        </p:txBody>
      </p:sp>
    </p:spTree>
    <p:extLst>
      <p:ext uri="{BB962C8B-B14F-4D97-AF65-F5344CB8AC3E}">
        <p14:creationId xmlns:p14="http://schemas.microsoft.com/office/powerpoint/2010/main" val="3272925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כדי לנהל את צריכת האנרגיה בבית, חשוב להבין את הדפוסים שלנו. מיפוי צריכת האנרגיה עוזר לזהות איזו מכשירים צורכים הכי הרבה אנרגיה ואיפה אפשר לחסוך.</a:t>
            </a:r>
          </a:p>
        </p:txBody>
      </p:sp>
      <p:sp>
        <p:nvSpPr>
          <p:cNvPr id="4" name="Slide Number Placeholder 3"/>
          <p:cNvSpPr>
            <a:spLocks noGrp="1"/>
          </p:cNvSpPr>
          <p:nvPr>
            <p:ph type="sldNum" sz="quarter" idx="5"/>
          </p:nvPr>
        </p:nvSpPr>
        <p:spPr/>
        <p:txBody>
          <a:bodyPr/>
          <a:lstStyle/>
          <a:p>
            <a:fld id="{6EA9ACCD-DFCB-42AF-A240-66D1D8A7B12F}" type="slidenum">
              <a:rPr lang="en-IL" smtClean="0"/>
              <a:t>10</a:t>
            </a:fld>
            <a:endParaRPr lang="en-IL"/>
          </a:p>
        </p:txBody>
      </p:sp>
    </p:spTree>
    <p:extLst>
      <p:ext uri="{BB962C8B-B14F-4D97-AF65-F5344CB8AC3E}">
        <p14:creationId xmlns:p14="http://schemas.microsoft.com/office/powerpoint/2010/main" val="3665034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הבנה של חשבון החשמל שלנו היא הכרחית כדי לנהל את הצריכה. נלמד כיצד לקרוא את הפרטים החשובים בחשבון ולהבין את המידע המופיע בו כדי לזהות אפשרויות לחיסכון.</a:t>
            </a:r>
          </a:p>
        </p:txBody>
      </p:sp>
      <p:sp>
        <p:nvSpPr>
          <p:cNvPr id="4" name="Slide Number Placeholder 3"/>
          <p:cNvSpPr>
            <a:spLocks noGrp="1"/>
          </p:cNvSpPr>
          <p:nvPr>
            <p:ph type="sldNum" sz="quarter" idx="5"/>
          </p:nvPr>
        </p:nvSpPr>
        <p:spPr/>
        <p:txBody>
          <a:bodyPr/>
          <a:lstStyle/>
          <a:p>
            <a:fld id="{6EA9ACCD-DFCB-42AF-A240-66D1D8A7B12F}" type="slidenum">
              <a:rPr lang="en-IL" smtClean="0"/>
              <a:t>11</a:t>
            </a:fld>
            <a:endParaRPr lang="en-IL"/>
          </a:p>
        </p:txBody>
      </p:sp>
    </p:spTree>
    <p:extLst>
      <p:ext uri="{BB962C8B-B14F-4D97-AF65-F5344CB8AC3E}">
        <p14:creationId xmlns:p14="http://schemas.microsoft.com/office/powerpoint/2010/main" val="3240849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נבחן אילו מכשירים בבית צורכים את רוב האנרגיה. על ידי זיהוי הצרכנים העיקריים, נוכל לפעול לצמצם את השימוש במכשירים אלו או לשדרג אותם לדגמים חסכוניים יותר.</a:t>
            </a:r>
          </a:p>
        </p:txBody>
      </p:sp>
      <p:sp>
        <p:nvSpPr>
          <p:cNvPr id="4" name="Slide Number Placeholder 3"/>
          <p:cNvSpPr>
            <a:spLocks noGrp="1"/>
          </p:cNvSpPr>
          <p:nvPr>
            <p:ph type="sldNum" sz="quarter" idx="5"/>
          </p:nvPr>
        </p:nvSpPr>
        <p:spPr/>
        <p:txBody>
          <a:bodyPr/>
          <a:lstStyle/>
          <a:p>
            <a:fld id="{6EA9ACCD-DFCB-42AF-A240-66D1D8A7B12F}" type="slidenum">
              <a:rPr lang="en-IL" smtClean="0"/>
              <a:t>15</a:t>
            </a:fld>
            <a:endParaRPr lang="en-IL"/>
          </a:p>
        </p:txBody>
      </p:sp>
    </p:spTree>
    <p:extLst>
      <p:ext uri="{BB962C8B-B14F-4D97-AF65-F5344CB8AC3E}">
        <p14:creationId xmlns:p14="http://schemas.microsoft.com/office/powerpoint/2010/main" val="1701749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כחלק מהבנת צריכת האנרגיה בבית, נעשה תרגיל מעשי. המשתתפים ינתחו את חשבונות החשמל האישיים שלהם ויזהו אזורים שבהם אפשר לחסוך.</a:t>
            </a:r>
          </a:p>
        </p:txBody>
      </p:sp>
      <p:sp>
        <p:nvSpPr>
          <p:cNvPr id="4" name="Slide Number Placeholder 3"/>
          <p:cNvSpPr>
            <a:spLocks noGrp="1"/>
          </p:cNvSpPr>
          <p:nvPr>
            <p:ph type="sldNum" sz="quarter" idx="5"/>
          </p:nvPr>
        </p:nvSpPr>
        <p:spPr/>
        <p:txBody>
          <a:bodyPr/>
          <a:lstStyle/>
          <a:p>
            <a:fld id="{6EA9ACCD-DFCB-42AF-A240-66D1D8A7B12F}" type="slidenum">
              <a:rPr lang="en-IL" smtClean="0"/>
              <a:t>17</a:t>
            </a:fld>
            <a:endParaRPr lang="en-IL"/>
          </a:p>
        </p:txBody>
      </p:sp>
    </p:spTree>
    <p:extLst>
      <p:ext uri="{BB962C8B-B14F-4D97-AF65-F5344CB8AC3E}">
        <p14:creationId xmlns:p14="http://schemas.microsoft.com/office/powerpoint/2010/main" val="2774778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במהלך הניתוח, חשוב לזהות את מוקדי הבזבוז העיקריים בבית. זה יכול לכלול מכשירים ישנים או שימוש לא נכון במכשירים שצורכים יותר אנרגיה ממה שצריך.</a:t>
            </a:r>
          </a:p>
        </p:txBody>
      </p:sp>
      <p:sp>
        <p:nvSpPr>
          <p:cNvPr id="4" name="Slide Number Placeholder 3"/>
          <p:cNvSpPr>
            <a:spLocks noGrp="1"/>
          </p:cNvSpPr>
          <p:nvPr>
            <p:ph type="sldNum" sz="quarter" idx="5"/>
          </p:nvPr>
        </p:nvSpPr>
        <p:spPr/>
        <p:txBody>
          <a:bodyPr/>
          <a:lstStyle/>
          <a:p>
            <a:fld id="{6EA9ACCD-DFCB-42AF-A240-66D1D8A7B12F}" type="slidenum">
              <a:rPr lang="en-IL" smtClean="0"/>
              <a:t>18</a:t>
            </a:fld>
            <a:endParaRPr lang="en-IL"/>
          </a:p>
        </p:txBody>
      </p:sp>
    </p:spTree>
    <p:extLst>
      <p:ext uri="{BB962C8B-B14F-4D97-AF65-F5344CB8AC3E}">
        <p14:creationId xmlns:p14="http://schemas.microsoft.com/office/powerpoint/2010/main" val="4034156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כדי לייעל את השימוש באנרגיה, נציע טיפים מעשיים כמו לעבור למנורות LED, לכבות מכשירים כשהם לא בשימוש ולשפר את בידוד הבית.</a:t>
            </a:r>
          </a:p>
        </p:txBody>
      </p:sp>
      <p:sp>
        <p:nvSpPr>
          <p:cNvPr id="4" name="Slide Number Placeholder 3"/>
          <p:cNvSpPr>
            <a:spLocks noGrp="1"/>
          </p:cNvSpPr>
          <p:nvPr>
            <p:ph type="sldNum" sz="quarter" idx="5"/>
          </p:nvPr>
        </p:nvSpPr>
        <p:spPr/>
        <p:txBody>
          <a:bodyPr/>
          <a:lstStyle/>
          <a:p>
            <a:fld id="{6EA9ACCD-DFCB-42AF-A240-66D1D8A7B12F}" type="slidenum">
              <a:rPr lang="en-IL" smtClean="0"/>
              <a:t>19</a:t>
            </a:fld>
            <a:endParaRPr lang="en-IL"/>
          </a:p>
        </p:txBody>
      </p:sp>
    </p:spTree>
    <p:extLst>
      <p:ext uri="{BB962C8B-B14F-4D97-AF65-F5344CB8AC3E}">
        <p14:creationId xmlns:p14="http://schemas.microsoft.com/office/powerpoint/2010/main" val="608969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לקראת פסח, ניקיון יסודי הוא הכרחי. ניקיון זה לא רק שנועד להסיר לכלוך אלא גם להכין את הבית לאירוח. נתאר את הצעדים החשובים לניקוי יסודי והדגשים שצריך לקחת בחשבון.</a:t>
            </a:r>
          </a:p>
        </p:txBody>
      </p:sp>
      <p:sp>
        <p:nvSpPr>
          <p:cNvPr id="4" name="Slide Number Placeholder 3"/>
          <p:cNvSpPr>
            <a:spLocks noGrp="1"/>
          </p:cNvSpPr>
          <p:nvPr>
            <p:ph type="sldNum" sz="quarter" idx="5"/>
          </p:nvPr>
        </p:nvSpPr>
        <p:spPr/>
        <p:txBody>
          <a:bodyPr/>
          <a:lstStyle/>
          <a:p>
            <a:fld id="{6EA9ACCD-DFCB-42AF-A240-66D1D8A7B12F}" type="slidenum">
              <a:rPr lang="en-IL" smtClean="0"/>
              <a:t>21</a:t>
            </a:fld>
            <a:endParaRPr lang="en-IL"/>
          </a:p>
        </p:txBody>
      </p:sp>
    </p:spTree>
    <p:extLst>
      <p:ext uri="{BB962C8B-B14F-4D97-AF65-F5344CB8AC3E}">
        <p14:creationId xmlns:p14="http://schemas.microsoft.com/office/powerpoint/2010/main" val="3070844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ניקיון יסודי כולל הרבה יותר מאשר שטיפת רצפות. זה כולל ארגון מחדש של הבית, ניקוי פריטים שלא זכו לתשומת לב לאורך השנה, וטיפול בפרטים הקטנים שיכולים לשדרג את האווירה.</a:t>
            </a:r>
          </a:p>
        </p:txBody>
      </p:sp>
      <p:sp>
        <p:nvSpPr>
          <p:cNvPr id="4" name="Slide Number Placeholder 3"/>
          <p:cNvSpPr>
            <a:spLocks noGrp="1"/>
          </p:cNvSpPr>
          <p:nvPr>
            <p:ph type="sldNum" sz="quarter" idx="5"/>
          </p:nvPr>
        </p:nvSpPr>
        <p:spPr/>
        <p:txBody>
          <a:bodyPr/>
          <a:lstStyle/>
          <a:p>
            <a:fld id="{6EA9ACCD-DFCB-42AF-A240-66D1D8A7B12F}" type="slidenum">
              <a:rPr lang="en-IL" smtClean="0"/>
              <a:t>22</a:t>
            </a:fld>
            <a:endParaRPr lang="en-IL"/>
          </a:p>
        </p:txBody>
      </p:sp>
    </p:spTree>
    <p:extLst>
      <p:ext uri="{BB962C8B-B14F-4D97-AF65-F5344CB8AC3E}">
        <p14:creationId xmlns:p14="http://schemas.microsoft.com/office/powerpoint/2010/main" val="847084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הארבעת הבנים מההגדה יכולים לשמש כמדריך לניקיון. כל בן מציג גישה שונה, והשימוש בהם יכול לעזור לנו לבחון מחדש את גישתנו לניקיון ולהתארגנות לקראת החג.</a:t>
            </a:r>
          </a:p>
        </p:txBody>
      </p:sp>
      <p:sp>
        <p:nvSpPr>
          <p:cNvPr id="4" name="Slide Number Placeholder 3"/>
          <p:cNvSpPr>
            <a:spLocks noGrp="1"/>
          </p:cNvSpPr>
          <p:nvPr>
            <p:ph type="sldNum" sz="quarter" idx="5"/>
          </p:nvPr>
        </p:nvSpPr>
        <p:spPr/>
        <p:txBody>
          <a:bodyPr/>
          <a:lstStyle/>
          <a:p>
            <a:fld id="{6EA9ACCD-DFCB-42AF-A240-66D1D8A7B12F}" type="slidenum">
              <a:rPr lang="en-IL" smtClean="0"/>
              <a:t>32</a:t>
            </a:fld>
            <a:endParaRPr lang="en-IL"/>
          </a:p>
        </p:txBody>
      </p:sp>
    </p:spTree>
    <p:extLst>
      <p:ext uri="{BB962C8B-B14F-4D97-AF65-F5344CB8AC3E}">
        <p14:creationId xmlns:p14="http://schemas.microsoft.com/office/powerpoint/2010/main" val="607069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הרמזים על הקירות בבית יכולים להצביע על בעיות שדורשות התייחסות. חשוב להתייחס לאותות אלו ולשקול לקחים מהניקיון השנתי ולהתארגן טוב יותר לשנה הבאה.</a:t>
            </a:r>
          </a:p>
        </p:txBody>
      </p:sp>
      <p:sp>
        <p:nvSpPr>
          <p:cNvPr id="4" name="Slide Number Placeholder 3"/>
          <p:cNvSpPr>
            <a:spLocks noGrp="1"/>
          </p:cNvSpPr>
          <p:nvPr>
            <p:ph type="sldNum" sz="quarter" idx="5"/>
          </p:nvPr>
        </p:nvSpPr>
        <p:spPr/>
        <p:txBody>
          <a:bodyPr/>
          <a:lstStyle/>
          <a:p>
            <a:fld id="{6EA9ACCD-DFCB-42AF-A240-66D1D8A7B12F}" type="slidenum">
              <a:rPr lang="en-IL" smtClean="0"/>
              <a:t>35</a:t>
            </a:fld>
            <a:endParaRPr lang="en-IL"/>
          </a:p>
        </p:txBody>
      </p:sp>
    </p:spTree>
    <p:extLst>
      <p:ext uri="{BB962C8B-B14F-4D97-AF65-F5344CB8AC3E}">
        <p14:creationId xmlns:p14="http://schemas.microsoft.com/office/powerpoint/2010/main" val="3638379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במהלך המצגת, נסקור את משק האנרגיה בישראל ואת האתגרים וההזדמנויות שבו. נלמד על התייעלות אנרגטית וחשיבותה, ננתח את צריכת האנרגיה בבית, ונבצע תרגיל מעשי עם חשבונות חשמל. כמו כן, נתאר את ההתארגנות הנדרשת לניקיון יסודי לקראת פסח ונבחן את ארבעת הבנים בניקיון.</a:t>
            </a:r>
          </a:p>
        </p:txBody>
      </p:sp>
      <p:sp>
        <p:nvSpPr>
          <p:cNvPr id="4" name="Slide Number Placeholder 3"/>
          <p:cNvSpPr>
            <a:spLocks noGrp="1"/>
          </p:cNvSpPr>
          <p:nvPr>
            <p:ph type="sldNum" sz="quarter" idx="5"/>
          </p:nvPr>
        </p:nvSpPr>
        <p:spPr/>
        <p:txBody>
          <a:bodyPr/>
          <a:lstStyle/>
          <a:p>
            <a:fld id="{6EA9ACCD-DFCB-42AF-A240-66D1D8A7B12F}" type="slidenum">
              <a:rPr lang="en-IL" smtClean="0"/>
              <a:t>2</a:t>
            </a:fld>
            <a:endParaRPr lang="en-IL"/>
          </a:p>
        </p:txBody>
      </p:sp>
    </p:spTree>
    <p:extLst>
      <p:ext uri="{BB962C8B-B14F-4D97-AF65-F5344CB8AC3E}">
        <p14:creationId xmlns:p14="http://schemas.microsoft.com/office/powerpoint/2010/main" val="1754911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נבחן את ארבעת הבנים בהקשר של ניקיון לפסח: החכם, הרשע, התם, ושאינו יודע לשאול. כל אחד מהם מייצג גישה שונה שיכולה להנחות אותנו בניקיון.</a:t>
            </a:r>
          </a:p>
        </p:txBody>
      </p:sp>
      <p:sp>
        <p:nvSpPr>
          <p:cNvPr id="4" name="Slide Number Placeholder 3"/>
          <p:cNvSpPr>
            <a:spLocks noGrp="1"/>
          </p:cNvSpPr>
          <p:nvPr>
            <p:ph type="sldNum" sz="quarter" idx="5"/>
          </p:nvPr>
        </p:nvSpPr>
        <p:spPr/>
        <p:txBody>
          <a:bodyPr/>
          <a:lstStyle/>
          <a:p>
            <a:fld id="{6EA9ACCD-DFCB-42AF-A240-66D1D8A7B12F}" type="slidenum">
              <a:rPr lang="en-IL" smtClean="0"/>
              <a:t>36</a:t>
            </a:fld>
            <a:endParaRPr lang="en-IL"/>
          </a:p>
        </p:txBody>
      </p:sp>
    </p:spTree>
    <p:extLst>
      <p:ext uri="{BB962C8B-B14F-4D97-AF65-F5344CB8AC3E}">
        <p14:creationId xmlns:p14="http://schemas.microsoft.com/office/powerpoint/2010/main" val="2208141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החכם מדגיש את החשיבות של תיעוד וזיהוי בעיות ניקיון בבית. הוא מתכנן את הפעולות שלו ומבצע בקרה כדי לוודא שהניקיון מתבצע באופן יסודי.</a:t>
            </a:r>
          </a:p>
        </p:txBody>
      </p:sp>
      <p:sp>
        <p:nvSpPr>
          <p:cNvPr id="4" name="Slide Number Placeholder 3"/>
          <p:cNvSpPr>
            <a:spLocks noGrp="1"/>
          </p:cNvSpPr>
          <p:nvPr>
            <p:ph type="sldNum" sz="quarter" idx="5"/>
          </p:nvPr>
        </p:nvSpPr>
        <p:spPr/>
        <p:txBody>
          <a:bodyPr/>
          <a:lstStyle/>
          <a:p>
            <a:fld id="{6EA9ACCD-DFCB-42AF-A240-66D1D8A7B12F}" type="slidenum">
              <a:rPr lang="en-IL" smtClean="0"/>
              <a:t>37</a:t>
            </a:fld>
            <a:endParaRPr lang="en-IL"/>
          </a:p>
        </p:txBody>
      </p:sp>
    </p:spTree>
    <p:extLst>
      <p:ext uri="{BB962C8B-B14F-4D97-AF65-F5344CB8AC3E}">
        <p14:creationId xmlns:p14="http://schemas.microsoft.com/office/powerpoint/2010/main" val="530796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הרשע מייצג את הגישה של ניקיון שטחי. הוא יכול לנקות אך לא באמת להבין מהו תהליך הניקוי, מה שיכול להוביל לחזרת הלכלוך.</a:t>
            </a:r>
          </a:p>
        </p:txBody>
      </p:sp>
      <p:sp>
        <p:nvSpPr>
          <p:cNvPr id="4" name="Slide Number Placeholder 3"/>
          <p:cNvSpPr>
            <a:spLocks noGrp="1"/>
          </p:cNvSpPr>
          <p:nvPr>
            <p:ph type="sldNum" sz="quarter" idx="5"/>
          </p:nvPr>
        </p:nvSpPr>
        <p:spPr/>
        <p:txBody>
          <a:bodyPr/>
          <a:lstStyle/>
          <a:p>
            <a:fld id="{6EA9ACCD-DFCB-42AF-A240-66D1D8A7B12F}" type="slidenum">
              <a:rPr lang="en-IL" smtClean="0"/>
              <a:t>38</a:t>
            </a:fld>
            <a:endParaRPr lang="en-IL"/>
          </a:p>
        </p:txBody>
      </p:sp>
    </p:spTree>
    <p:extLst>
      <p:ext uri="{BB962C8B-B14F-4D97-AF65-F5344CB8AC3E}">
        <p14:creationId xmlns:p14="http://schemas.microsoft.com/office/powerpoint/2010/main" val="4044677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התם מקבל את המצב הקיים מבלי לנסות לשנותו. הוא עשוי להזניח נקודות שדורשות ניקוי, ואם לא יתעורר, הניקיון לא יתבצע כראוי.</a:t>
            </a:r>
          </a:p>
        </p:txBody>
      </p:sp>
      <p:sp>
        <p:nvSpPr>
          <p:cNvPr id="4" name="Slide Number Placeholder 3"/>
          <p:cNvSpPr>
            <a:spLocks noGrp="1"/>
          </p:cNvSpPr>
          <p:nvPr>
            <p:ph type="sldNum" sz="quarter" idx="5"/>
          </p:nvPr>
        </p:nvSpPr>
        <p:spPr/>
        <p:txBody>
          <a:bodyPr/>
          <a:lstStyle/>
          <a:p>
            <a:fld id="{6EA9ACCD-DFCB-42AF-A240-66D1D8A7B12F}" type="slidenum">
              <a:rPr lang="en-IL" smtClean="0"/>
              <a:t>39</a:t>
            </a:fld>
            <a:endParaRPr lang="en-IL"/>
          </a:p>
        </p:txBody>
      </p:sp>
    </p:spTree>
    <p:extLst>
      <p:ext uri="{BB962C8B-B14F-4D97-AF65-F5344CB8AC3E}">
        <p14:creationId xmlns:p14="http://schemas.microsoft.com/office/powerpoint/2010/main" val="840221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שאינו יודע לשאול מייצג את הצורך בהכשרה ולמידה. חשוב ללמוד את הטכניקות הנכונות לניקוי ולהבין את הכלים הדרושים לשמירה על ניקיון לאורך כל השנה.</a:t>
            </a:r>
          </a:p>
        </p:txBody>
      </p:sp>
      <p:sp>
        <p:nvSpPr>
          <p:cNvPr id="4" name="Slide Number Placeholder 3"/>
          <p:cNvSpPr>
            <a:spLocks noGrp="1"/>
          </p:cNvSpPr>
          <p:nvPr>
            <p:ph type="sldNum" sz="quarter" idx="5"/>
          </p:nvPr>
        </p:nvSpPr>
        <p:spPr/>
        <p:txBody>
          <a:bodyPr/>
          <a:lstStyle/>
          <a:p>
            <a:fld id="{6EA9ACCD-DFCB-42AF-A240-66D1D8A7B12F}" type="slidenum">
              <a:rPr lang="en-IL" smtClean="0"/>
              <a:t>40</a:t>
            </a:fld>
            <a:endParaRPr lang="en-IL"/>
          </a:p>
        </p:txBody>
      </p:sp>
    </p:spTree>
    <p:extLst>
      <p:ext uri="{BB962C8B-B14F-4D97-AF65-F5344CB8AC3E}">
        <p14:creationId xmlns:p14="http://schemas.microsoft.com/office/powerpoint/2010/main" val="584371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dirty="0" err="1"/>
              <a:t>ניקיון</a:t>
            </a:r>
            <a:r>
              <a:rPr lang="en-IL" dirty="0"/>
              <a:t> </a:t>
            </a:r>
            <a:r>
              <a:rPr lang="en-IL" dirty="0" err="1"/>
              <a:t>יסודי</a:t>
            </a:r>
            <a:r>
              <a:rPr lang="en-IL" dirty="0"/>
              <a:t> </a:t>
            </a:r>
            <a:r>
              <a:rPr lang="en-IL" dirty="0" err="1"/>
              <a:t>בבית</a:t>
            </a:r>
            <a:r>
              <a:rPr lang="en-IL" dirty="0"/>
              <a:t> </a:t>
            </a:r>
            <a:r>
              <a:rPr lang="en-IL" dirty="0" err="1"/>
              <a:t>לקראת</a:t>
            </a:r>
            <a:r>
              <a:rPr lang="en-IL" dirty="0"/>
              <a:t> </a:t>
            </a:r>
            <a:r>
              <a:rPr lang="en-IL" dirty="0" err="1"/>
              <a:t>פסח</a:t>
            </a:r>
            <a:r>
              <a:rPr lang="en-IL" dirty="0"/>
              <a:t> </a:t>
            </a:r>
            <a:r>
              <a:rPr lang="en-IL" dirty="0" err="1"/>
              <a:t>הוא</a:t>
            </a:r>
            <a:r>
              <a:rPr lang="en-IL" dirty="0"/>
              <a:t> </a:t>
            </a:r>
            <a:r>
              <a:rPr lang="en-IL" dirty="0" err="1"/>
              <a:t>לא</a:t>
            </a:r>
            <a:r>
              <a:rPr lang="en-IL" dirty="0"/>
              <a:t> </a:t>
            </a:r>
            <a:r>
              <a:rPr lang="en-IL" dirty="0" err="1"/>
              <a:t>רק</a:t>
            </a:r>
            <a:r>
              <a:rPr lang="en-IL" dirty="0"/>
              <a:t> </a:t>
            </a:r>
            <a:r>
              <a:rPr lang="en-IL" dirty="0" err="1"/>
              <a:t>משימה</a:t>
            </a:r>
            <a:r>
              <a:rPr lang="en-IL" dirty="0"/>
              <a:t> </a:t>
            </a:r>
            <a:r>
              <a:rPr lang="en-IL" dirty="0" err="1"/>
              <a:t>אלא</a:t>
            </a:r>
            <a:r>
              <a:rPr lang="en-IL" dirty="0"/>
              <a:t> </a:t>
            </a:r>
            <a:r>
              <a:rPr lang="en-IL" dirty="0" err="1"/>
              <a:t>הזדמנות</a:t>
            </a:r>
            <a:r>
              <a:rPr lang="en-IL" dirty="0"/>
              <a:t> </a:t>
            </a:r>
            <a:r>
              <a:rPr lang="en-IL" dirty="0" err="1"/>
              <a:t>לחדש</a:t>
            </a:r>
            <a:r>
              <a:rPr lang="en-IL" dirty="0"/>
              <a:t> </a:t>
            </a:r>
            <a:r>
              <a:rPr lang="en-IL" dirty="0" err="1"/>
              <a:t>את</a:t>
            </a:r>
            <a:r>
              <a:rPr lang="en-IL" dirty="0"/>
              <a:t> </a:t>
            </a:r>
            <a:r>
              <a:rPr lang="en-IL" dirty="0" err="1"/>
              <a:t>הבית</a:t>
            </a:r>
            <a:r>
              <a:rPr lang="en-IL" dirty="0"/>
              <a:t> </a:t>
            </a:r>
            <a:r>
              <a:rPr lang="en-IL" dirty="0" err="1"/>
              <a:t>ולשפר</a:t>
            </a:r>
            <a:r>
              <a:rPr lang="en-IL" dirty="0"/>
              <a:t> </a:t>
            </a:r>
            <a:r>
              <a:rPr lang="en-IL" dirty="0" err="1"/>
              <a:t>את</a:t>
            </a:r>
            <a:r>
              <a:rPr lang="en-IL" dirty="0"/>
              <a:t> איכות </a:t>
            </a:r>
            <a:r>
              <a:rPr lang="en-IL" dirty="0" err="1"/>
              <a:t>החיים</a:t>
            </a:r>
            <a:r>
              <a:rPr lang="en-IL" dirty="0"/>
              <a:t>. </a:t>
            </a:r>
            <a:r>
              <a:rPr lang="en-IL" dirty="0" err="1"/>
              <a:t>הבנת</a:t>
            </a:r>
            <a:r>
              <a:rPr lang="en-IL" dirty="0"/>
              <a:t> </a:t>
            </a:r>
            <a:r>
              <a:rPr lang="en-IL" dirty="0" err="1"/>
              <a:t>משק</a:t>
            </a:r>
            <a:r>
              <a:rPr lang="en-IL" dirty="0"/>
              <a:t> </a:t>
            </a:r>
            <a:r>
              <a:rPr lang="en-IL" dirty="0" err="1"/>
              <a:t>האנרגיה</a:t>
            </a:r>
            <a:r>
              <a:rPr lang="en-IL" dirty="0"/>
              <a:t> </a:t>
            </a:r>
            <a:r>
              <a:rPr lang="en-IL" dirty="0" err="1"/>
              <a:t>יחד</a:t>
            </a:r>
            <a:r>
              <a:rPr lang="en-IL" dirty="0"/>
              <a:t> </a:t>
            </a:r>
            <a:r>
              <a:rPr lang="en-IL" dirty="0" err="1"/>
              <a:t>עם</a:t>
            </a:r>
            <a:r>
              <a:rPr lang="en-IL" dirty="0"/>
              <a:t> התייעלות אנרגטית </a:t>
            </a:r>
            <a:r>
              <a:rPr lang="en-IL" dirty="0" err="1"/>
              <a:t>יכולים</a:t>
            </a:r>
            <a:r>
              <a:rPr lang="en-IL" dirty="0"/>
              <a:t> </a:t>
            </a:r>
            <a:r>
              <a:rPr lang="en-IL" dirty="0" err="1"/>
              <a:t>להוות</a:t>
            </a:r>
            <a:r>
              <a:rPr lang="en-IL" dirty="0"/>
              <a:t> </a:t>
            </a:r>
            <a:r>
              <a:rPr lang="en-IL" dirty="0" err="1"/>
              <a:t>בסיס</a:t>
            </a:r>
            <a:r>
              <a:rPr lang="en-IL" dirty="0"/>
              <a:t> </a:t>
            </a:r>
            <a:r>
              <a:rPr lang="en-IL" dirty="0" err="1"/>
              <a:t>לחיים</a:t>
            </a:r>
            <a:r>
              <a:rPr lang="en-IL" dirty="0"/>
              <a:t> </a:t>
            </a:r>
            <a:r>
              <a:rPr lang="en-IL" dirty="0" err="1"/>
              <a:t>בריאים</a:t>
            </a:r>
            <a:r>
              <a:rPr lang="en-IL" dirty="0"/>
              <a:t> </a:t>
            </a:r>
            <a:r>
              <a:rPr lang="en-IL" dirty="0" err="1"/>
              <a:t>יותר</a:t>
            </a:r>
            <a:r>
              <a:rPr lang="en-IL" dirty="0"/>
              <a:t>. </a:t>
            </a:r>
            <a:r>
              <a:rPr lang="en-IL" dirty="0" err="1"/>
              <a:t>נעשה</a:t>
            </a:r>
            <a:r>
              <a:rPr lang="en-IL" dirty="0"/>
              <a:t> </a:t>
            </a:r>
            <a:r>
              <a:rPr lang="en-IL" dirty="0" err="1"/>
              <a:t>שימוש</a:t>
            </a:r>
            <a:r>
              <a:rPr lang="en-IL" dirty="0"/>
              <a:t> </a:t>
            </a:r>
            <a:r>
              <a:rPr lang="en-IL" dirty="0" err="1"/>
              <a:t>בארבעת</a:t>
            </a:r>
            <a:r>
              <a:rPr lang="en-IL" dirty="0"/>
              <a:t> </a:t>
            </a:r>
            <a:r>
              <a:rPr lang="en-IL" dirty="0" err="1"/>
              <a:t>הבנים</a:t>
            </a:r>
            <a:r>
              <a:rPr lang="en-IL" dirty="0"/>
              <a:t> </a:t>
            </a:r>
            <a:r>
              <a:rPr lang="en-IL" dirty="0" err="1"/>
              <a:t>כדי</a:t>
            </a:r>
            <a:r>
              <a:rPr lang="en-IL" dirty="0"/>
              <a:t> </a:t>
            </a:r>
            <a:r>
              <a:rPr lang="en-IL" dirty="0" err="1"/>
              <a:t>להדריך</a:t>
            </a:r>
            <a:r>
              <a:rPr lang="en-IL" dirty="0"/>
              <a:t> </a:t>
            </a:r>
            <a:r>
              <a:rPr lang="en-IL" dirty="0" err="1"/>
              <a:t>אותנו</a:t>
            </a:r>
            <a:r>
              <a:rPr lang="en-IL" dirty="0"/>
              <a:t> </a:t>
            </a:r>
            <a:r>
              <a:rPr lang="en-IL" dirty="0" err="1"/>
              <a:t>בניקיון</a:t>
            </a:r>
            <a:r>
              <a:rPr lang="en-IL" dirty="0"/>
              <a:t> </a:t>
            </a:r>
            <a:r>
              <a:rPr lang="en-IL" dirty="0" err="1"/>
              <a:t>ולסייע</a:t>
            </a:r>
            <a:r>
              <a:rPr lang="en-IL" dirty="0"/>
              <a:t> </a:t>
            </a:r>
            <a:r>
              <a:rPr lang="en-IL" dirty="0" err="1"/>
              <a:t>לנו</a:t>
            </a:r>
            <a:r>
              <a:rPr lang="en-IL" dirty="0"/>
              <a:t> </a:t>
            </a:r>
            <a:r>
              <a:rPr lang="en-IL" dirty="0" err="1"/>
              <a:t>להפיק</a:t>
            </a:r>
            <a:r>
              <a:rPr lang="en-IL" dirty="0"/>
              <a:t> </a:t>
            </a:r>
            <a:r>
              <a:rPr lang="en-IL" dirty="0" err="1"/>
              <a:t>לקחים</a:t>
            </a:r>
            <a:r>
              <a:rPr lang="en-IL" dirty="0"/>
              <a:t>.</a:t>
            </a:r>
          </a:p>
        </p:txBody>
      </p:sp>
      <p:sp>
        <p:nvSpPr>
          <p:cNvPr id="4" name="Slide Number Placeholder 3"/>
          <p:cNvSpPr>
            <a:spLocks noGrp="1"/>
          </p:cNvSpPr>
          <p:nvPr>
            <p:ph type="sldNum" sz="quarter" idx="5"/>
          </p:nvPr>
        </p:nvSpPr>
        <p:spPr/>
        <p:txBody>
          <a:bodyPr/>
          <a:lstStyle/>
          <a:p>
            <a:fld id="{6EA9ACCD-DFCB-42AF-A240-66D1D8A7B12F}" type="slidenum">
              <a:rPr lang="en-IL" smtClean="0"/>
              <a:t>42</a:t>
            </a:fld>
            <a:endParaRPr lang="en-IL"/>
          </a:p>
        </p:txBody>
      </p:sp>
    </p:spTree>
    <p:extLst>
      <p:ext uri="{BB962C8B-B14F-4D97-AF65-F5344CB8AC3E}">
        <p14:creationId xmlns:p14="http://schemas.microsoft.com/office/powerpoint/2010/main" val="3754776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משק האנרגיה בישראל מתמודד עם אתגרים רבים, כמו תלות במקורות חוץ, עלויות גבוהות וזיהום סביבתי. יחד עם זאת, ישנן הזדמנויות מקומיות, כמו פיתוח מקורות אנרגיה מתחדשת שיכולים לשפר את המצב האנרגטי ולצמצם את העלויות.</a:t>
            </a:r>
          </a:p>
        </p:txBody>
      </p:sp>
      <p:sp>
        <p:nvSpPr>
          <p:cNvPr id="4" name="Slide Number Placeholder 3"/>
          <p:cNvSpPr>
            <a:spLocks noGrp="1"/>
          </p:cNvSpPr>
          <p:nvPr>
            <p:ph type="sldNum" sz="quarter" idx="5"/>
          </p:nvPr>
        </p:nvSpPr>
        <p:spPr/>
        <p:txBody>
          <a:bodyPr/>
          <a:lstStyle/>
          <a:p>
            <a:fld id="{6EA9ACCD-DFCB-42AF-A240-66D1D8A7B12F}" type="slidenum">
              <a:rPr lang="en-IL" smtClean="0"/>
              <a:t>3</a:t>
            </a:fld>
            <a:endParaRPr lang="en-IL"/>
          </a:p>
        </p:txBody>
      </p:sp>
    </p:spTree>
    <p:extLst>
      <p:ext uri="{BB962C8B-B14F-4D97-AF65-F5344CB8AC3E}">
        <p14:creationId xmlns:p14="http://schemas.microsoft.com/office/powerpoint/2010/main" val="4074482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אחת הבעיות המרכזיות במשק האנרגיה בישראל היא התלות במקורות חוץ, מה שמעלה את הסיכונים הכלכליים והפוליטיים. בנוסף, ישנם אתגרים של תשתיות מיושנות ושיעורי זיהום גבוהים, אשר מצריכים פתרונות מתקדמים.</a:t>
            </a:r>
          </a:p>
        </p:txBody>
      </p:sp>
      <p:sp>
        <p:nvSpPr>
          <p:cNvPr id="4" name="Slide Number Placeholder 3"/>
          <p:cNvSpPr>
            <a:spLocks noGrp="1"/>
          </p:cNvSpPr>
          <p:nvPr>
            <p:ph type="sldNum" sz="quarter" idx="5"/>
          </p:nvPr>
        </p:nvSpPr>
        <p:spPr/>
        <p:txBody>
          <a:bodyPr/>
          <a:lstStyle/>
          <a:p>
            <a:fld id="{6EA9ACCD-DFCB-42AF-A240-66D1D8A7B12F}" type="slidenum">
              <a:rPr lang="en-IL" smtClean="0"/>
              <a:t>4</a:t>
            </a:fld>
            <a:endParaRPr lang="en-IL"/>
          </a:p>
        </p:txBody>
      </p:sp>
    </p:spTree>
    <p:extLst>
      <p:ext uri="{BB962C8B-B14F-4D97-AF65-F5344CB8AC3E}">
        <p14:creationId xmlns:p14="http://schemas.microsoft.com/office/powerpoint/2010/main" val="1067468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התקדמות טכנולוגית בארץ מאפשרת ניצול של מקורות אנרגיה מתחדשת כמו שמש ורוח. יוזמות מקומיות כמו פרויקטים של אנרגיה סולארית הופכות את ישראל למובילה בתחום זה, ומהוות הזדמנות לפיתוח וכלכלה ירוקה.</a:t>
            </a:r>
          </a:p>
        </p:txBody>
      </p:sp>
      <p:sp>
        <p:nvSpPr>
          <p:cNvPr id="4" name="Slide Number Placeholder 3"/>
          <p:cNvSpPr>
            <a:spLocks noGrp="1"/>
          </p:cNvSpPr>
          <p:nvPr>
            <p:ph type="sldNum" sz="quarter" idx="5"/>
          </p:nvPr>
        </p:nvSpPr>
        <p:spPr/>
        <p:txBody>
          <a:bodyPr/>
          <a:lstStyle/>
          <a:p>
            <a:fld id="{6EA9ACCD-DFCB-42AF-A240-66D1D8A7B12F}" type="slidenum">
              <a:rPr lang="en-IL" smtClean="0"/>
              <a:t>5</a:t>
            </a:fld>
            <a:endParaRPr lang="en-IL"/>
          </a:p>
        </p:txBody>
      </p:sp>
    </p:spTree>
    <p:extLst>
      <p:ext uri="{BB962C8B-B14F-4D97-AF65-F5344CB8AC3E}">
        <p14:creationId xmlns:p14="http://schemas.microsoft.com/office/powerpoint/2010/main" val="396476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התייעלות אנרגטית היא תהליך שמטרתו לצמצם את צריכת האנרגיה מבלי לפגוע בנוחות. זהו נושא חשוב שחיוני למשפחות ולקהילות, ומשפיע על איכות החיים והסביבה.</a:t>
            </a:r>
          </a:p>
        </p:txBody>
      </p:sp>
      <p:sp>
        <p:nvSpPr>
          <p:cNvPr id="4" name="Slide Number Placeholder 3"/>
          <p:cNvSpPr>
            <a:spLocks noGrp="1"/>
          </p:cNvSpPr>
          <p:nvPr>
            <p:ph type="sldNum" sz="quarter" idx="5"/>
          </p:nvPr>
        </p:nvSpPr>
        <p:spPr/>
        <p:txBody>
          <a:bodyPr/>
          <a:lstStyle/>
          <a:p>
            <a:fld id="{6EA9ACCD-DFCB-42AF-A240-66D1D8A7B12F}" type="slidenum">
              <a:rPr lang="en-IL" smtClean="0"/>
              <a:t>6</a:t>
            </a:fld>
            <a:endParaRPr lang="en-IL"/>
          </a:p>
        </p:txBody>
      </p:sp>
    </p:spTree>
    <p:extLst>
      <p:ext uri="{BB962C8B-B14F-4D97-AF65-F5344CB8AC3E}">
        <p14:creationId xmlns:p14="http://schemas.microsoft.com/office/powerpoint/2010/main" val="755644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התייעלות אנרגטית מתייחסת לפעולות שמפחיתות את הצריכה האנרגטית של מכשירים ומערכות בבית. השימוש בטכנולוגיות חדשות, בידוד טוב יותר ושימוש במקורות אנרגיה מתחדשת הם חלק מהגדרה זו.</a:t>
            </a:r>
          </a:p>
        </p:txBody>
      </p:sp>
      <p:sp>
        <p:nvSpPr>
          <p:cNvPr id="4" name="Slide Number Placeholder 3"/>
          <p:cNvSpPr>
            <a:spLocks noGrp="1"/>
          </p:cNvSpPr>
          <p:nvPr>
            <p:ph type="sldNum" sz="quarter" idx="5"/>
          </p:nvPr>
        </p:nvSpPr>
        <p:spPr/>
        <p:txBody>
          <a:bodyPr/>
          <a:lstStyle/>
          <a:p>
            <a:fld id="{6EA9ACCD-DFCB-42AF-A240-66D1D8A7B12F}" type="slidenum">
              <a:rPr lang="en-IL" smtClean="0"/>
              <a:t>7</a:t>
            </a:fld>
            <a:endParaRPr lang="en-IL"/>
          </a:p>
        </p:txBody>
      </p:sp>
    </p:spTree>
    <p:extLst>
      <p:ext uri="{BB962C8B-B14F-4D97-AF65-F5344CB8AC3E}">
        <p14:creationId xmlns:p14="http://schemas.microsoft.com/office/powerpoint/2010/main" val="2218431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התייעלות אנרגטית משפרת את איכות הסביבה על ידי הפחתת זיהום ושימוש במשאבים טבעיים. בנוסף, היא מסייעת למשפחות לחסוך כסף על חשבונות החשמל, מה שיכול להוביל לשיפורים כלכליים משמעותיים.</a:t>
            </a:r>
          </a:p>
        </p:txBody>
      </p:sp>
      <p:sp>
        <p:nvSpPr>
          <p:cNvPr id="4" name="Slide Number Placeholder 3"/>
          <p:cNvSpPr>
            <a:spLocks noGrp="1"/>
          </p:cNvSpPr>
          <p:nvPr>
            <p:ph type="sldNum" sz="quarter" idx="5"/>
          </p:nvPr>
        </p:nvSpPr>
        <p:spPr/>
        <p:txBody>
          <a:bodyPr/>
          <a:lstStyle/>
          <a:p>
            <a:fld id="{6EA9ACCD-DFCB-42AF-A240-66D1D8A7B12F}" type="slidenum">
              <a:rPr lang="en-IL" smtClean="0"/>
              <a:t>8</a:t>
            </a:fld>
            <a:endParaRPr lang="en-IL"/>
          </a:p>
        </p:txBody>
      </p:sp>
    </p:spTree>
    <p:extLst>
      <p:ext uri="{BB962C8B-B14F-4D97-AF65-F5344CB8AC3E}">
        <p14:creationId xmlns:p14="http://schemas.microsoft.com/office/powerpoint/2010/main" val="1710152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למשפחות יש יתרון כלכלי ברור מהתייעלות אנרגטית, אך גם לקהילה יש יתרון לטווח הארוך. כאשר יותר אנשים מאמצים אורח חיים חסכוני באנרגיה, ההשפעה הכוללת על איכות הסביבה והבריאות הציבורית היא חיובית.</a:t>
            </a:r>
          </a:p>
        </p:txBody>
      </p:sp>
      <p:sp>
        <p:nvSpPr>
          <p:cNvPr id="4" name="Slide Number Placeholder 3"/>
          <p:cNvSpPr>
            <a:spLocks noGrp="1"/>
          </p:cNvSpPr>
          <p:nvPr>
            <p:ph type="sldNum" sz="quarter" idx="5"/>
          </p:nvPr>
        </p:nvSpPr>
        <p:spPr/>
        <p:txBody>
          <a:bodyPr/>
          <a:lstStyle/>
          <a:p>
            <a:fld id="{6EA9ACCD-DFCB-42AF-A240-66D1D8A7B12F}" type="slidenum">
              <a:rPr lang="en-IL" smtClean="0"/>
              <a:t>9</a:t>
            </a:fld>
            <a:endParaRPr lang="en-IL"/>
          </a:p>
        </p:txBody>
      </p:sp>
    </p:spTree>
    <p:extLst>
      <p:ext uri="{BB962C8B-B14F-4D97-AF65-F5344CB8AC3E}">
        <p14:creationId xmlns:p14="http://schemas.microsoft.com/office/powerpoint/2010/main" val="56208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p:nvPr/>
        </p:nvSpPr>
        <p:spPr>
          <a:xfrm>
            <a:off x="517870" y="6209925"/>
            <a:ext cx="11155680" cy="45719"/>
          </a:xfrm>
          <a:custGeom>
            <a:avLst/>
            <a:gdLst>
              <a:gd name="connsiteX0" fmla="*/ 0 w 8715708"/>
              <a:gd name="connsiteY0" fmla="*/ 0 h 45719"/>
              <a:gd name="connsiteX1" fmla="*/ 3694525 w 8715708"/>
              <a:gd name="connsiteY1" fmla="*/ 0 h 45719"/>
              <a:gd name="connsiteX2" fmla="*/ 5021183 w 8715708"/>
              <a:gd name="connsiteY2" fmla="*/ 0 h 45719"/>
              <a:gd name="connsiteX3" fmla="*/ 8715708 w 8715708"/>
              <a:gd name="connsiteY3" fmla="*/ 0 h 45719"/>
              <a:gd name="connsiteX4" fmla="*/ 8715708 w 8715708"/>
              <a:gd name="connsiteY4" fmla="*/ 45719 h 45719"/>
              <a:gd name="connsiteX5" fmla="*/ 5021183 w 8715708"/>
              <a:gd name="connsiteY5" fmla="*/ 45719 h 45719"/>
              <a:gd name="connsiteX6" fmla="*/ 3694525 w 8715708"/>
              <a:gd name="connsiteY6" fmla="*/ 45719 h 45719"/>
              <a:gd name="connsiteX7" fmla="*/ 0 w 8715708"/>
              <a:gd name="connsiteY7" fmla="*/ 45719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B2327B2-BA4B-2C04-0751-5CB63D4AA425}"/>
              </a:ext>
            </a:extLst>
          </p:cNvPr>
          <p:cNvSpPr>
            <a:spLocks noGrp="1"/>
          </p:cNvSpPr>
          <p:nvPr>
            <p:ph type="ctrTitle"/>
          </p:nvPr>
        </p:nvSpPr>
        <p:spPr>
          <a:xfrm>
            <a:off x="521208" y="978408"/>
            <a:ext cx="11155680" cy="3429000"/>
          </a:xfrm>
        </p:spPr>
        <p:txBody>
          <a:bodyPr anchor="t">
            <a:normAutofit/>
          </a:bodyPr>
          <a:lstStyle>
            <a:lvl1pPr algn="l">
              <a:defRPr sz="7200"/>
            </a:lvl1pPr>
          </a:lstStyle>
          <a:p>
            <a:r>
              <a:rPr lang="en-US" dirty="0"/>
              <a:t>Click to edit Master title style</a:t>
            </a:r>
          </a:p>
        </p:txBody>
      </p:sp>
      <p:sp>
        <p:nvSpPr>
          <p:cNvPr id="3" name="Subtitle 2">
            <a:extLst>
              <a:ext uri="{FF2B5EF4-FFF2-40B4-BE49-F238E27FC236}">
                <a16:creationId xmlns:a16="http://schemas.microsoft.com/office/drawing/2014/main" id="{E7201176-DC7A-4C3D-3D8F-352526DA7B5D}"/>
              </a:ext>
            </a:extLst>
          </p:cNvPr>
          <p:cNvSpPr>
            <a:spLocks noGrp="1"/>
          </p:cNvSpPr>
          <p:nvPr>
            <p:ph type="subTitle" idx="1"/>
          </p:nvPr>
        </p:nvSpPr>
        <p:spPr>
          <a:xfrm>
            <a:off x="521208" y="4480560"/>
            <a:ext cx="7104888" cy="1399032"/>
          </a:xfrm>
        </p:spPr>
        <p:txBody>
          <a:bodyPr anchor="b">
            <a:normAutofit/>
          </a:bodyPr>
          <a:lstStyle>
            <a:lvl1pPr marL="0" indent="0" algn="l">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7DC221-9A2E-7459-102F-C3CFB27CC389}"/>
              </a:ext>
            </a:extLst>
          </p:cNvPr>
          <p:cNvSpPr>
            <a:spLocks noGrp="1"/>
          </p:cNvSpPr>
          <p:nvPr>
            <p:ph type="dt" sz="half" idx="10"/>
          </p:nvPr>
        </p:nvSpPr>
        <p:spPr/>
        <p:txBody>
          <a:bodyPr/>
          <a:lstStyle/>
          <a:p>
            <a:fld id="{E80C50CD-E178-4744-9B35-B2F624D6C5E9}" type="datetimeFigureOut">
              <a:rPr lang="en-US" smtClean="0"/>
              <a:t>4/1/2025</a:t>
            </a:fld>
            <a:endParaRPr lang="en-US"/>
          </a:p>
        </p:txBody>
      </p:sp>
      <p:sp>
        <p:nvSpPr>
          <p:cNvPr id="5" name="Footer Placeholder 4">
            <a:extLst>
              <a:ext uri="{FF2B5EF4-FFF2-40B4-BE49-F238E27FC236}">
                <a16:creationId xmlns:a16="http://schemas.microsoft.com/office/drawing/2014/main" id="{A5020671-6F7D-3A03-EEC1-661A87F96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53D3A-E0F9-8386-2A6C-96671FBB15A5}"/>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937165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36771-E72D-FAD8-771E-3E196DD2E1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5BB827-257D-60D9-792F-E695900429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5D2E7-C856-F78A-E88C-375474982A5F}"/>
              </a:ext>
            </a:extLst>
          </p:cNvPr>
          <p:cNvSpPr>
            <a:spLocks noGrp="1"/>
          </p:cNvSpPr>
          <p:nvPr>
            <p:ph type="dt" sz="half" idx="10"/>
          </p:nvPr>
        </p:nvSpPr>
        <p:spPr/>
        <p:txBody>
          <a:bodyPr/>
          <a:lstStyle/>
          <a:p>
            <a:fld id="{E80C50CD-E178-4744-9B35-B2F624D6C5E9}" type="datetimeFigureOut">
              <a:rPr lang="en-US" smtClean="0"/>
              <a:t>4/1/2025</a:t>
            </a:fld>
            <a:endParaRPr lang="en-US"/>
          </a:p>
        </p:txBody>
      </p:sp>
      <p:sp>
        <p:nvSpPr>
          <p:cNvPr id="5" name="Footer Placeholder 4">
            <a:extLst>
              <a:ext uri="{FF2B5EF4-FFF2-40B4-BE49-F238E27FC236}">
                <a16:creationId xmlns:a16="http://schemas.microsoft.com/office/drawing/2014/main" id="{0FDAB289-9591-51C9-9E3C-B6F2ACC6A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FE037C-790D-7442-8E43-D2740B3952B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40194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635151-A38B-3766-6A32-FF1DF7687D9F}"/>
              </a:ext>
            </a:extLst>
          </p:cNvPr>
          <p:cNvSpPr>
            <a:spLocks noGrp="1"/>
          </p:cNvSpPr>
          <p:nvPr>
            <p:ph type="title" orient="vert"/>
          </p:nvPr>
        </p:nvSpPr>
        <p:spPr>
          <a:xfrm>
            <a:off x="8659368" y="978408"/>
            <a:ext cx="2551176" cy="536752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3D132D1-640C-FB9A-AD6F-D845738349F6}"/>
              </a:ext>
            </a:extLst>
          </p:cNvPr>
          <p:cNvSpPr>
            <a:spLocks noGrp="1"/>
          </p:cNvSpPr>
          <p:nvPr>
            <p:ph type="body" orient="vert" idx="1"/>
          </p:nvPr>
        </p:nvSpPr>
        <p:spPr>
          <a:xfrm>
            <a:off x="521208" y="978408"/>
            <a:ext cx="8010144" cy="536752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955F80A-4BA7-8ED8-9A62-B92194272620}"/>
              </a:ext>
            </a:extLst>
          </p:cNvPr>
          <p:cNvSpPr>
            <a:spLocks noGrp="1"/>
          </p:cNvSpPr>
          <p:nvPr>
            <p:ph type="dt" sz="half" idx="10"/>
          </p:nvPr>
        </p:nvSpPr>
        <p:spPr/>
        <p:txBody>
          <a:bodyPr/>
          <a:lstStyle/>
          <a:p>
            <a:fld id="{E80C50CD-E178-4744-9B35-B2F624D6C5E9}" type="datetimeFigureOut">
              <a:rPr lang="en-US" smtClean="0"/>
              <a:t>4/1/2025</a:t>
            </a:fld>
            <a:endParaRPr lang="en-US"/>
          </a:p>
        </p:txBody>
      </p:sp>
      <p:sp>
        <p:nvSpPr>
          <p:cNvPr id="5" name="Footer Placeholder 4">
            <a:extLst>
              <a:ext uri="{FF2B5EF4-FFF2-40B4-BE49-F238E27FC236}">
                <a16:creationId xmlns:a16="http://schemas.microsoft.com/office/drawing/2014/main" id="{85E38113-D55A-A1A0-D1FE-53C95860F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919DDB-F89D-4B2D-21A2-82AF1D1023E4}"/>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262572D8-D485-1DB1-34B1-C35C61C89940}"/>
              </a:ext>
            </a:extLst>
          </p:cNvPr>
          <p:cNvSpPr/>
          <p:nvPr/>
        </p:nvSpPr>
        <p:spPr>
          <a:xfrm rot="5400000">
            <a:off x="8936623" y="3585018"/>
            <a:ext cx="532573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5126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26D03-149A-DAB3-4B2A-E9B74F2E25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1E73D-41A7-9934-0990-9208B95232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B2A3F-E719-673C-5D56-F663712D0E7F}"/>
              </a:ext>
            </a:extLst>
          </p:cNvPr>
          <p:cNvSpPr>
            <a:spLocks noGrp="1"/>
          </p:cNvSpPr>
          <p:nvPr>
            <p:ph type="dt" sz="half" idx="10"/>
          </p:nvPr>
        </p:nvSpPr>
        <p:spPr/>
        <p:txBody>
          <a:bodyPr/>
          <a:lstStyle/>
          <a:p>
            <a:fld id="{E80C50CD-E178-4744-9B35-B2F624D6C5E9}" type="datetimeFigureOut">
              <a:rPr lang="en-US" smtClean="0"/>
              <a:t>4/1/2025</a:t>
            </a:fld>
            <a:endParaRPr lang="en-US"/>
          </a:p>
        </p:txBody>
      </p:sp>
      <p:sp>
        <p:nvSpPr>
          <p:cNvPr id="5" name="Footer Placeholder 4">
            <a:extLst>
              <a:ext uri="{FF2B5EF4-FFF2-40B4-BE49-F238E27FC236}">
                <a16:creationId xmlns:a16="http://schemas.microsoft.com/office/drawing/2014/main" id="{04AE594A-52F5-D85E-343C-ADFEE3C72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D5C9C-B2E2-FC26-E459-9E880EF975B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045242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9D51F-B2D5-2804-4F7C-C99850FBD05B}"/>
              </a:ext>
            </a:extLst>
          </p:cNvPr>
          <p:cNvSpPr>
            <a:spLocks noGrp="1"/>
          </p:cNvSpPr>
          <p:nvPr>
            <p:ph type="title"/>
          </p:nvPr>
        </p:nvSpPr>
        <p:spPr>
          <a:xfrm>
            <a:off x="521208" y="978408"/>
            <a:ext cx="5020056" cy="4288536"/>
          </a:xfrm>
        </p:spPr>
        <p:txBody>
          <a:bodyPr anchor="t">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15FE5516-03B6-C488-EB4A-68AE681EDFB8}"/>
              </a:ext>
            </a:extLst>
          </p:cNvPr>
          <p:cNvSpPr>
            <a:spLocks noGrp="1"/>
          </p:cNvSpPr>
          <p:nvPr>
            <p:ph type="body" idx="1"/>
          </p:nvPr>
        </p:nvSpPr>
        <p:spPr>
          <a:xfrm>
            <a:off x="521208" y="5266944"/>
            <a:ext cx="5020056" cy="1088136"/>
          </a:xfrm>
        </p:spPr>
        <p:txBody>
          <a:bodyPr anchor="b">
            <a:normAutofit/>
          </a:bodyPr>
          <a:lstStyle>
            <a:lvl1pPr marL="0" indent="0">
              <a:buNone/>
              <a:defRPr sz="2200" i="1">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0ECB4D7-49A7-D050-70B9-11A1E2D445D8}"/>
              </a:ext>
            </a:extLst>
          </p:cNvPr>
          <p:cNvSpPr>
            <a:spLocks noGrp="1"/>
          </p:cNvSpPr>
          <p:nvPr>
            <p:ph type="dt" sz="half" idx="10"/>
          </p:nvPr>
        </p:nvSpPr>
        <p:spPr/>
        <p:txBody>
          <a:bodyPr/>
          <a:lstStyle/>
          <a:p>
            <a:fld id="{E80C50CD-E178-4744-9B35-B2F624D6C5E9}" type="datetimeFigureOut">
              <a:rPr lang="en-US" smtClean="0"/>
              <a:t>4/1/2025</a:t>
            </a:fld>
            <a:endParaRPr lang="en-US"/>
          </a:p>
        </p:txBody>
      </p:sp>
      <p:sp>
        <p:nvSpPr>
          <p:cNvPr id="5" name="Footer Placeholder 4">
            <a:extLst>
              <a:ext uri="{FF2B5EF4-FFF2-40B4-BE49-F238E27FC236}">
                <a16:creationId xmlns:a16="http://schemas.microsoft.com/office/drawing/2014/main" id="{8A9A913F-AD00-C1EE-B01A-8590671C0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FC386-B2AF-6FAD-D053-E22D48CD7285}"/>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4E1E1B67-3BFF-F04B-52F4-7E724FB3B24D}"/>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3934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3B21-CF4D-1B01-0F4E-D32C1B218B6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FB39FF2-6858-B514-B695-58442557D0C1}"/>
              </a:ext>
            </a:extLst>
          </p:cNvPr>
          <p:cNvSpPr>
            <a:spLocks noGrp="1"/>
          </p:cNvSpPr>
          <p:nvPr>
            <p:ph sz="half" idx="1"/>
          </p:nvPr>
        </p:nvSpPr>
        <p:spPr>
          <a:xfrm>
            <a:off x="521208"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A30130-974D-B91D-5B93-EC52AABDB5B0}"/>
              </a:ext>
            </a:extLst>
          </p:cNvPr>
          <p:cNvSpPr>
            <a:spLocks noGrp="1"/>
          </p:cNvSpPr>
          <p:nvPr>
            <p:ph sz="half" idx="2"/>
          </p:nvPr>
        </p:nvSpPr>
        <p:spPr>
          <a:xfrm>
            <a:off x="6519672"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BED99-6FD7-9C6B-1152-A6E42715BB79}"/>
              </a:ext>
            </a:extLst>
          </p:cNvPr>
          <p:cNvSpPr>
            <a:spLocks noGrp="1"/>
          </p:cNvSpPr>
          <p:nvPr>
            <p:ph type="dt" sz="half" idx="10"/>
          </p:nvPr>
        </p:nvSpPr>
        <p:spPr/>
        <p:txBody>
          <a:bodyPr/>
          <a:lstStyle/>
          <a:p>
            <a:fld id="{E80C50CD-E178-4744-9B35-B2F624D6C5E9}" type="datetimeFigureOut">
              <a:rPr lang="en-US" smtClean="0"/>
              <a:t>4/1/2025</a:t>
            </a:fld>
            <a:endParaRPr lang="en-US"/>
          </a:p>
        </p:txBody>
      </p:sp>
      <p:sp>
        <p:nvSpPr>
          <p:cNvPr id="6" name="Footer Placeholder 5">
            <a:extLst>
              <a:ext uri="{FF2B5EF4-FFF2-40B4-BE49-F238E27FC236}">
                <a16:creationId xmlns:a16="http://schemas.microsoft.com/office/drawing/2014/main" id="{BA253AAC-5967-2565-A715-82D3505AB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B51313-69FB-E016-3CC1-62CA476ED214}"/>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860285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3DF9D-B849-CE37-97E4-AD37F880677F}"/>
              </a:ext>
            </a:extLst>
          </p:cNvPr>
          <p:cNvSpPr>
            <a:spLocks noGrp="1"/>
          </p:cNvSpPr>
          <p:nvPr>
            <p:ph type="title"/>
          </p:nvPr>
        </p:nvSpPr>
        <p:spPr>
          <a:xfrm>
            <a:off x="521208" y="978408"/>
            <a:ext cx="11164824" cy="12161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D4C626-4008-960A-E601-6AA9F4BB8D8B}"/>
              </a:ext>
            </a:extLst>
          </p:cNvPr>
          <p:cNvSpPr>
            <a:spLocks noGrp="1"/>
          </p:cNvSpPr>
          <p:nvPr>
            <p:ph type="body" idx="1"/>
          </p:nvPr>
        </p:nvSpPr>
        <p:spPr>
          <a:xfrm>
            <a:off x="521208"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06E8D6C-AC07-ED6B-2EA8-9C40A5AEA748}"/>
              </a:ext>
            </a:extLst>
          </p:cNvPr>
          <p:cNvSpPr>
            <a:spLocks noGrp="1"/>
          </p:cNvSpPr>
          <p:nvPr>
            <p:ph sz="half" idx="2"/>
          </p:nvPr>
        </p:nvSpPr>
        <p:spPr>
          <a:xfrm>
            <a:off x="521208"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C52617E-C6D9-246B-E7B7-8159DF17C0A3}"/>
              </a:ext>
            </a:extLst>
          </p:cNvPr>
          <p:cNvSpPr>
            <a:spLocks noGrp="1"/>
          </p:cNvSpPr>
          <p:nvPr>
            <p:ph type="body" sz="quarter" idx="3"/>
          </p:nvPr>
        </p:nvSpPr>
        <p:spPr>
          <a:xfrm>
            <a:off x="6519672"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DBC2094-7EBC-02C5-5AB5-233E63080A9C}"/>
              </a:ext>
            </a:extLst>
          </p:cNvPr>
          <p:cNvSpPr>
            <a:spLocks noGrp="1"/>
          </p:cNvSpPr>
          <p:nvPr>
            <p:ph sz="quarter" idx="4"/>
          </p:nvPr>
        </p:nvSpPr>
        <p:spPr>
          <a:xfrm>
            <a:off x="6519672"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3010BD2-59B4-FD2E-3C5E-C83AE6003985}"/>
              </a:ext>
            </a:extLst>
          </p:cNvPr>
          <p:cNvSpPr>
            <a:spLocks noGrp="1"/>
          </p:cNvSpPr>
          <p:nvPr>
            <p:ph type="dt" sz="half" idx="10"/>
          </p:nvPr>
        </p:nvSpPr>
        <p:spPr/>
        <p:txBody>
          <a:bodyPr/>
          <a:lstStyle/>
          <a:p>
            <a:fld id="{E80C50CD-E178-4744-9B35-B2F624D6C5E9}" type="datetimeFigureOut">
              <a:rPr lang="en-US" smtClean="0"/>
              <a:t>4/1/2025</a:t>
            </a:fld>
            <a:endParaRPr lang="en-US"/>
          </a:p>
        </p:txBody>
      </p:sp>
      <p:sp>
        <p:nvSpPr>
          <p:cNvPr id="8" name="Footer Placeholder 7">
            <a:extLst>
              <a:ext uri="{FF2B5EF4-FFF2-40B4-BE49-F238E27FC236}">
                <a16:creationId xmlns:a16="http://schemas.microsoft.com/office/drawing/2014/main" id="{E72B35C4-A654-7759-BDA0-94D9D1A216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5F4347-2EC0-CA6E-2637-8048456D7ECB}"/>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916236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716D-52F2-C7FB-83B1-2DA1AD375EAE}"/>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6F4A371-AC27-6A28-32E6-74A28371BF55}"/>
              </a:ext>
            </a:extLst>
          </p:cNvPr>
          <p:cNvSpPr>
            <a:spLocks noGrp="1"/>
          </p:cNvSpPr>
          <p:nvPr>
            <p:ph type="dt" sz="half" idx="10"/>
          </p:nvPr>
        </p:nvSpPr>
        <p:spPr/>
        <p:txBody>
          <a:bodyPr/>
          <a:lstStyle/>
          <a:p>
            <a:fld id="{E80C50CD-E178-4744-9B35-B2F624D6C5E9}" type="datetimeFigureOut">
              <a:rPr lang="en-US" smtClean="0"/>
              <a:t>4/1/2025</a:t>
            </a:fld>
            <a:endParaRPr lang="en-US"/>
          </a:p>
        </p:txBody>
      </p:sp>
      <p:sp>
        <p:nvSpPr>
          <p:cNvPr id="4" name="Footer Placeholder 3">
            <a:extLst>
              <a:ext uri="{FF2B5EF4-FFF2-40B4-BE49-F238E27FC236}">
                <a16:creationId xmlns:a16="http://schemas.microsoft.com/office/drawing/2014/main" id="{D155941A-A24E-885D-E894-0326F4C400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D5E5B4-971F-FF6A-1B07-A5C8537055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667058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F431F-E6DC-4137-3092-A30A0A3628EC}"/>
              </a:ext>
            </a:extLst>
          </p:cNvPr>
          <p:cNvSpPr>
            <a:spLocks noGrp="1"/>
          </p:cNvSpPr>
          <p:nvPr>
            <p:ph type="dt" sz="half" idx="10"/>
          </p:nvPr>
        </p:nvSpPr>
        <p:spPr/>
        <p:txBody>
          <a:bodyPr/>
          <a:lstStyle/>
          <a:p>
            <a:fld id="{E80C50CD-E178-4744-9B35-B2F624D6C5E9}" type="datetimeFigureOut">
              <a:rPr lang="en-US" smtClean="0"/>
              <a:t>4/1/2025</a:t>
            </a:fld>
            <a:endParaRPr lang="en-US"/>
          </a:p>
        </p:txBody>
      </p:sp>
      <p:sp>
        <p:nvSpPr>
          <p:cNvPr id="3" name="Footer Placeholder 2">
            <a:extLst>
              <a:ext uri="{FF2B5EF4-FFF2-40B4-BE49-F238E27FC236}">
                <a16:creationId xmlns:a16="http://schemas.microsoft.com/office/drawing/2014/main" id="{06AC814B-67B4-C70F-FA51-6205D5E2CB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EAA9C9-D895-DD20-1089-EA75EA42895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4218343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50562-884C-9053-70C1-3B72A0B45EA6}"/>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0318F509-68F0-39D5-1A8B-CE246715AE46}"/>
              </a:ext>
            </a:extLst>
          </p:cNvPr>
          <p:cNvSpPr>
            <a:spLocks noGrp="1"/>
          </p:cNvSpPr>
          <p:nvPr>
            <p:ph idx="1"/>
          </p:nvPr>
        </p:nvSpPr>
        <p:spPr>
          <a:xfrm>
            <a:off x="6519672" y="987424"/>
            <a:ext cx="5166360" cy="5358384"/>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158E37C-27CE-3A84-FC74-BDCCD8A9A3EC}"/>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A95F79-E23E-11D2-40BF-66ED340195DB}"/>
              </a:ext>
            </a:extLst>
          </p:cNvPr>
          <p:cNvSpPr>
            <a:spLocks noGrp="1"/>
          </p:cNvSpPr>
          <p:nvPr>
            <p:ph type="dt" sz="half" idx="10"/>
          </p:nvPr>
        </p:nvSpPr>
        <p:spPr/>
        <p:txBody>
          <a:bodyPr/>
          <a:lstStyle/>
          <a:p>
            <a:fld id="{E80C50CD-E178-4744-9B35-B2F624D6C5E9}" type="datetimeFigureOut">
              <a:rPr lang="en-US" smtClean="0"/>
              <a:t>4/1/2025</a:t>
            </a:fld>
            <a:endParaRPr lang="en-US"/>
          </a:p>
        </p:txBody>
      </p:sp>
      <p:sp>
        <p:nvSpPr>
          <p:cNvPr id="6" name="Footer Placeholder 5">
            <a:extLst>
              <a:ext uri="{FF2B5EF4-FFF2-40B4-BE49-F238E27FC236}">
                <a16:creationId xmlns:a16="http://schemas.microsoft.com/office/drawing/2014/main" id="{4457F7FC-06F3-3D89-5D1A-4EC4B1D735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54ACD5-6E0B-5713-DC9A-41E9D62AB1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659714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2D45-7CDB-D38C-2AAE-273F797674E1}"/>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CCBF0855-1744-56E4-B115-3A3C5EA7834B}"/>
              </a:ext>
            </a:extLst>
          </p:cNvPr>
          <p:cNvSpPr>
            <a:spLocks noGrp="1"/>
          </p:cNvSpPr>
          <p:nvPr>
            <p:ph type="pic" idx="1"/>
          </p:nvPr>
        </p:nvSpPr>
        <p:spPr>
          <a:xfrm>
            <a:off x="6519672" y="987424"/>
            <a:ext cx="5166360" cy="5358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5E8A1D-28AE-4A19-BD96-401D4822A53D}"/>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327DDB-CE95-4C89-DFC5-7DDBFC24E89C}"/>
              </a:ext>
            </a:extLst>
          </p:cNvPr>
          <p:cNvSpPr>
            <a:spLocks noGrp="1"/>
          </p:cNvSpPr>
          <p:nvPr>
            <p:ph type="dt" sz="half" idx="10"/>
          </p:nvPr>
        </p:nvSpPr>
        <p:spPr/>
        <p:txBody>
          <a:bodyPr/>
          <a:lstStyle/>
          <a:p>
            <a:fld id="{E80C50CD-E178-4744-9B35-B2F624D6C5E9}" type="datetimeFigureOut">
              <a:rPr lang="en-US" smtClean="0"/>
              <a:t>4/1/2025</a:t>
            </a:fld>
            <a:endParaRPr lang="en-US"/>
          </a:p>
        </p:txBody>
      </p:sp>
      <p:sp>
        <p:nvSpPr>
          <p:cNvPr id="6" name="Footer Placeholder 5">
            <a:extLst>
              <a:ext uri="{FF2B5EF4-FFF2-40B4-BE49-F238E27FC236}">
                <a16:creationId xmlns:a16="http://schemas.microsoft.com/office/drawing/2014/main" id="{0522C835-F3B5-943C-FFC4-D5BA9666A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709891-6E3C-ADED-01DD-15FCED37AF4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557302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1A28D7-6581-4956-AAE3-9104804DF55B}"/>
              </a:ext>
            </a:extLst>
          </p:cNvPr>
          <p:cNvSpPr>
            <a:spLocks noGrp="1"/>
          </p:cNvSpPr>
          <p:nvPr>
            <p:ph type="title"/>
          </p:nvPr>
        </p:nvSpPr>
        <p:spPr>
          <a:xfrm>
            <a:off x="521208" y="978408"/>
            <a:ext cx="11155680" cy="146304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F3CFCCA4-57A4-08A1-FC45-D2BBA66FABFA}"/>
              </a:ext>
            </a:extLst>
          </p:cNvPr>
          <p:cNvSpPr>
            <a:spLocks noGrp="1"/>
          </p:cNvSpPr>
          <p:nvPr>
            <p:ph type="body" idx="1"/>
          </p:nvPr>
        </p:nvSpPr>
        <p:spPr>
          <a:xfrm>
            <a:off x="521208" y="2578608"/>
            <a:ext cx="11155680" cy="37673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0FAA0F4-2442-8D45-3C3D-1B8F55C8683A}"/>
              </a:ext>
            </a:extLst>
          </p:cNvPr>
          <p:cNvSpPr>
            <a:spLocks noGrp="1"/>
          </p:cNvSpPr>
          <p:nvPr>
            <p:ph type="dt" sz="half" idx="2"/>
          </p:nvPr>
        </p:nvSpPr>
        <p:spPr>
          <a:xfrm>
            <a:off x="521208" y="6419088"/>
            <a:ext cx="2743200" cy="365125"/>
          </a:xfrm>
          <a:prstGeom prst="rect">
            <a:avLst/>
          </a:prstGeom>
        </p:spPr>
        <p:txBody>
          <a:bodyPr vert="horz" lIns="91440" tIns="45720" rIns="91440" bIns="45720" rtlCol="0" anchor="ctr"/>
          <a:lstStyle>
            <a:lvl1pPr algn="l">
              <a:defRPr sz="900">
                <a:solidFill>
                  <a:schemeClr val="tx1"/>
                </a:solidFill>
              </a:defRPr>
            </a:lvl1pPr>
          </a:lstStyle>
          <a:p>
            <a:fld id="{E80C50CD-E178-4744-9B35-B2F624D6C5E9}" type="datetimeFigureOut">
              <a:rPr lang="en-US" smtClean="0"/>
              <a:pPr/>
              <a:t>4/1/2025</a:t>
            </a:fld>
            <a:endParaRPr lang="en-US"/>
          </a:p>
        </p:txBody>
      </p:sp>
      <p:sp>
        <p:nvSpPr>
          <p:cNvPr id="5" name="Footer Placeholder 4">
            <a:extLst>
              <a:ext uri="{FF2B5EF4-FFF2-40B4-BE49-F238E27FC236}">
                <a16:creationId xmlns:a16="http://schemas.microsoft.com/office/drawing/2014/main" id="{9E03785E-FB42-1D54-92AC-D0A61A8FABD4}"/>
              </a:ext>
            </a:extLst>
          </p:cNvPr>
          <p:cNvSpPr>
            <a:spLocks noGrp="1"/>
          </p:cNvSpPr>
          <p:nvPr>
            <p:ph type="ftr" sz="quarter" idx="3"/>
          </p:nvPr>
        </p:nvSpPr>
        <p:spPr>
          <a:xfrm>
            <a:off x="521208" y="100584"/>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9CF34-1274-DB45-4809-90E5D244A9AE}"/>
              </a:ext>
            </a:extLst>
          </p:cNvPr>
          <p:cNvSpPr>
            <a:spLocks noGrp="1"/>
          </p:cNvSpPr>
          <p:nvPr>
            <p:ph type="sldNum" sz="quarter" idx="4"/>
          </p:nvPr>
        </p:nvSpPr>
        <p:spPr>
          <a:xfrm>
            <a:off x="11457432" y="6419088"/>
            <a:ext cx="640080" cy="365125"/>
          </a:xfrm>
          <a:prstGeom prst="rect">
            <a:avLst/>
          </a:prstGeom>
        </p:spPr>
        <p:txBody>
          <a:bodyPr vert="horz" lIns="91440" tIns="45720" rIns="91440" bIns="45720" rtlCol="0" anchor="ctr"/>
          <a:lstStyle>
            <a:lvl1pPr algn="r">
              <a:defRPr sz="900">
                <a:solidFill>
                  <a:schemeClr val="tx1"/>
                </a:solidFill>
              </a:defRPr>
            </a:lvl1pPr>
          </a:lstStyle>
          <a:p>
            <a:fld id="{148CC95F-0247-41B6-91CF-DC97C76A7088}" type="slidenum">
              <a:rPr lang="en-US" smtClean="0"/>
              <a:pPr/>
              <a:t>‹#›</a:t>
            </a:fld>
            <a:endParaRPr lang="en-US"/>
          </a:p>
        </p:txBody>
      </p:sp>
      <p:sp>
        <p:nvSpPr>
          <p:cNvPr id="7" name="Freeform: Shape 6">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298748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us02web.zoom.us/rec/share/klfQ6R0By7AhGj2FkVWBfs0r15KjEImB_qfJNu9lvM9qJOd0hik673Yl-5pH1f8.W2LThcXmv-PWoLM3"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iec.co.il/content/smartmeter/lobby/lobby"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hyperlink" Target="https://forms.gle/yyxBHGGBeYe8k3ox9"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gss-ltd.co.il/"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hamichlol.org.il/%D7%9C%D7%95%D7%97%D7%9E%D7%AA_%D7%92%D7%96_%D7%91%D7%9E%D7%9C%D7%97%D7%9E%D7%AA_%D7%94%D7%A2%D7%95%D7%9C%D7%9D_%D7%94%D7%A8%D7%90%D7%A9%D7%95%D7%A0%D7%94"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haaretz.com/jewish/2015-03-19/ty-article/.premium/we-were-slaves-to-hitler-in-germany/0000017f-e32a-d7b2-a77f-e32f00870000" TargetMode="External"/><Relationship Id="rId2" Type="http://schemas.openxmlformats.org/officeDocument/2006/relationships/hyperlink" Target="https://judaism.walla.co.il/item/2842829" TargetMode="Externa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hyperlink" Target="https://www.mizrahi-tefahot.co.il/media/5xnbxox0/107883-taagidit-2024-web-book_biz1-8.pdf" TargetMode="External"/><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termitek.co.il/" TargetMode="Externa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mailto:ofer@kerenrg.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56C5C09-0043-4549-B800-2101B70D6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37AD8A3-0941-539A-6C79-E7345E1A48A4}"/>
              </a:ext>
            </a:extLst>
          </p:cNvPr>
          <p:cNvSpPr>
            <a:spLocks noGrp="1"/>
          </p:cNvSpPr>
          <p:nvPr>
            <p:ph type="ctrTitle"/>
          </p:nvPr>
        </p:nvSpPr>
        <p:spPr>
          <a:xfrm>
            <a:off x="6699869" y="978407"/>
            <a:ext cx="4983480" cy="3976380"/>
          </a:xfrm>
        </p:spPr>
        <p:txBody>
          <a:bodyPr anchor="t">
            <a:normAutofit/>
          </a:bodyPr>
          <a:lstStyle/>
          <a:p>
            <a:pPr algn="r" rtl="1">
              <a:lnSpc>
                <a:spcPct val="90000"/>
              </a:lnSpc>
            </a:pPr>
            <a:r>
              <a:rPr lang="en-IL" sz="5100" dirty="0" err="1"/>
              <a:t>מבוא</a:t>
            </a:r>
            <a:r>
              <a:rPr lang="en-IL" sz="5100" dirty="0"/>
              <a:t> </a:t>
            </a:r>
            <a:r>
              <a:rPr lang="en-IL" sz="5100" dirty="0" err="1"/>
              <a:t>לכלכלת</a:t>
            </a:r>
            <a:r>
              <a:rPr lang="en-IL" sz="5100" dirty="0"/>
              <a:t> בית </a:t>
            </a:r>
            <a:r>
              <a:rPr lang="en-IL" sz="5100" dirty="0" err="1"/>
              <a:t>במשק</a:t>
            </a:r>
            <a:r>
              <a:rPr lang="en-IL" sz="5100" dirty="0"/>
              <a:t> </a:t>
            </a:r>
            <a:r>
              <a:rPr lang="en-IL" sz="5100" dirty="0" err="1"/>
              <a:t>האנרגיה</a:t>
            </a:r>
            <a:r>
              <a:rPr lang="en-IL" sz="5100" dirty="0"/>
              <a:t> </a:t>
            </a:r>
            <a:r>
              <a:rPr lang="en-IL" sz="5100" dirty="0" err="1"/>
              <a:t>והתארגנות</a:t>
            </a:r>
            <a:r>
              <a:rPr lang="en-IL" sz="5100" dirty="0"/>
              <a:t> </a:t>
            </a:r>
            <a:r>
              <a:rPr lang="en-IL" sz="5100" dirty="0" err="1"/>
              <a:t>לפסח</a:t>
            </a:r>
            <a:r>
              <a:rPr lang="en-IL" sz="5100" dirty="0"/>
              <a:t>:</a:t>
            </a:r>
            <a:r>
              <a:rPr lang="he-IL" sz="5100" dirty="0"/>
              <a:t> </a:t>
            </a:r>
            <a:r>
              <a:rPr lang="en-IL" sz="5100" dirty="0"/>
              <a:t> </a:t>
            </a:r>
            <a:r>
              <a:rPr lang="en-IL" sz="5100" dirty="0" err="1"/>
              <a:t>פעולות</a:t>
            </a:r>
            <a:r>
              <a:rPr lang="en-IL" sz="5100" dirty="0"/>
              <a:t> </a:t>
            </a:r>
            <a:r>
              <a:rPr lang="en-IL" sz="5100" dirty="0" err="1"/>
              <a:t>לניקיון</a:t>
            </a:r>
            <a:r>
              <a:rPr lang="en-IL" sz="5100" dirty="0"/>
              <a:t> </a:t>
            </a:r>
            <a:r>
              <a:rPr lang="en-IL" sz="5100" dirty="0" err="1"/>
              <a:t>יסודי</a:t>
            </a:r>
            <a:r>
              <a:rPr lang="en-IL" sz="5100" dirty="0"/>
              <a:t> </a:t>
            </a:r>
            <a:r>
              <a:rPr lang="en-IL" sz="5100" dirty="0" err="1"/>
              <a:t>בבית</a:t>
            </a:r>
            <a:endParaRPr lang="en-IL" sz="5100" dirty="0"/>
          </a:p>
        </p:txBody>
      </p:sp>
      <p:sp>
        <p:nvSpPr>
          <p:cNvPr id="3" name="Subtitle 2">
            <a:extLst>
              <a:ext uri="{FF2B5EF4-FFF2-40B4-BE49-F238E27FC236}">
                <a16:creationId xmlns:a16="http://schemas.microsoft.com/office/drawing/2014/main" id="{ECEA9A5B-2128-06AA-E665-496E240F9879}"/>
              </a:ext>
            </a:extLst>
          </p:cNvPr>
          <p:cNvSpPr>
            <a:spLocks noGrp="1"/>
          </p:cNvSpPr>
          <p:nvPr>
            <p:ph type="subTitle" idx="1"/>
          </p:nvPr>
        </p:nvSpPr>
        <p:spPr>
          <a:xfrm>
            <a:off x="6699869" y="5275825"/>
            <a:ext cx="4983481" cy="1070177"/>
          </a:xfrm>
        </p:spPr>
        <p:txBody>
          <a:bodyPr anchor="t">
            <a:normAutofit fontScale="85000" lnSpcReduction="10000"/>
          </a:bodyPr>
          <a:lstStyle/>
          <a:p>
            <a:pPr algn="r" rtl="1"/>
            <a:r>
              <a:rPr lang="en-IL" sz="2400" dirty="0" err="1"/>
              <a:t>שילוב</a:t>
            </a:r>
            <a:r>
              <a:rPr lang="en-IL" sz="2400" dirty="0"/>
              <a:t> </a:t>
            </a:r>
            <a:r>
              <a:rPr lang="en-IL" sz="2400" dirty="0" err="1"/>
              <a:t>בין</a:t>
            </a:r>
            <a:r>
              <a:rPr lang="en-IL" sz="2400" dirty="0"/>
              <a:t> </a:t>
            </a:r>
            <a:r>
              <a:rPr lang="en-IL" sz="2400" dirty="0" err="1"/>
              <a:t>כלכלת</a:t>
            </a:r>
            <a:r>
              <a:rPr lang="en-IL" sz="2400" dirty="0"/>
              <a:t> בית לניהול אנרגיה </a:t>
            </a:r>
            <a:r>
              <a:rPr lang="en-IL" sz="2400" dirty="0" err="1"/>
              <a:t>לקראת</a:t>
            </a:r>
            <a:r>
              <a:rPr lang="en-IL" sz="2400" dirty="0"/>
              <a:t> </a:t>
            </a:r>
            <a:r>
              <a:rPr lang="en-IL" sz="2400" dirty="0" err="1"/>
              <a:t>פסח</a:t>
            </a:r>
            <a:r>
              <a:rPr lang="en-US" sz="2400" dirty="0"/>
              <a:t>   </a:t>
            </a:r>
            <a:endParaRPr lang="he-IL" sz="2400" dirty="0"/>
          </a:p>
          <a:p>
            <a:pPr algn="r" rtl="1"/>
            <a:r>
              <a:rPr lang="he-IL" sz="2400" dirty="0">
                <a:hlinkClick r:id="rId3"/>
              </a:rPr>
              <a:t>להקלטת המפגש לחצו כאן</a:t>
            </a:r>
            <a:endParaRPr lang="en-IL" sz="2400" dirty="0"/>
          </a:p>
        </p:txBody>
      </p:sp>
      <p:pic>
        <p:nvPicPr>
          <p:cNvPr id="4" name="Picture 3" descr="פסח">
            <a:extLst>
              <a:ext uri="{FF2B5EF4-FFF2-40B4-BE49-F238E27FC236}">
                <a16:creationId xmlns:a16="http://schemas.microsoft.com/office/drawing/2014/main" id="{29286F19-2C53-4F0D-A846-BF8B3036AB01}"/>
              </a:ext>
            </a:extLst>
          </p:cNvPr>
          <p:cNvPicPr>
            <a:picLocks noChangeAspect="1"/>
          </p:cNvPicPr>
          <p:nvPr/>
        </p:nvPicPr>
        <p:blipFill>
          <a:blip r:embed="rId4"/>
          <a:srcRect l="12298" r="24012" b="1"/>
          <a:stretch/>
        </p:blipFill>
        <p:spPr>
          <a:xfrm>
            <a:off x="525664" y="508090"/>
            <a:ext cx="5570336" cy="5837913"/>
          </a:xfrm>
          <a:prstGeom prst="rect">
            <a:avLst/>
          </a:prstGeom>
        </p:spPr>
      </p:pic>
      <p:sp>
        <p:nvSpPr>
          <p:cNvPr id="11" name="Rectangle 10">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3493" y="508090"/>
            <a:ext cx="4983481"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944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10" presetClass="entr" presetSubtype="0" fill="hold" grpId="0" nodeType="withEffect">
                                  <p:stCondLst>
                                    <p:cond delay="2000"/>
                                  </p:stCondLst>
                                  <p:iterate type="lt">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400"/>
                                        <p:tgtEl>
                                          <p:spTgt spid="3">
                                            <p:txEl>
                                              <p:pRg st="1" end="1"/>
                                            </p:txEl>
                                          </p:spTgt>
                                        </p:tgtEl>
                                      </p:cBhvr>
                                    </p:animEffect>
                                  </p:childTnLst>
                                </p:cTn>
                              </p:par>
                              <p:par>
                                <p:cTn id="14" presetID="42" presetClass="entr" presetSubtype="0" fill="hold" grpId="1" nodeType="withEffect">
                                  <p:stCondLst>
                                    <p:cond delay="250"/>
                                  </p:stCondLst>
                                  <p:iterate type="lt">
                                    <p:tmPct val="10000"/>
                                  </p:iterate>
                                  <p:childTnLst>
                                    <p:set>
                                      <p:cBhvr>
                                        <p:cTn id="15" dur="1" fill="hold">
                                          <p:stCondLst>
                                            <p:cond delay="0"/>
                                          </p:stCondLst>
                                        </p:cTn>
                                        <p:tgtEl>
                                          <p:spTgt spid="3"/>
                                        </p:tgtEl>
                                        <p:attrNameLst>
                                          <p:attrName>style.visibility</p:attrName>
                                        </p:attrNameLst>
                                      </p:cBhvr>
                                      <p:to>
                                        <p:strVal val="visible"/>
                                      </p:to>
                                    </p:set>
                                    <p:animEffect transition="in" filter="fade">
                                      <p:cBhvr>
                                        <p:cTn id="16" dur="250"/>
                                        <p:tgtEl>
                                          <p:spTgt spid="3"/>
                                        </p:tgtEl>
                                      </p:cBhvr>
                                    </p:animEffect>
                                    <p:anim calcmode="lin" valueType="num">
                                      <p:cBhvr>
                                        <p:cTn id="17" dur="250" fill="hold"/>
                                        <p:tgtEl>
                                          <p:spTgt spid="3"/>
                                        </p:tgtEl>
                                        <p:attrNameLst>
                                          <p:attrName>ppt_x</p:attrName>
                                        </p:attrNameLst>
                                      </p:cBhvr>
                                      <p:tavLst>
                                        <p:tav tm="0">
                                          <p:val>
                                            <p:strVal val="#ppt_x"/>
                                          </p:val>
                                        </p:tav>
                                        <p:tav tm="100000">
                                          <p:val>
                                            <p:strVal val="#ppt_x"/>
                                          </p:val>
                                        </p:tav>
                                      </p:tavLst>
                                    </p:anim>
                                    <p:anim calcmode="lin" valueType="num">
                                      <p:cBhvr>
                                        <p:cTn id="18"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7EFAAB5-34A3-C2FC-70BA-7720CC8AD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99827151-8A50-C5C2-4207-522BED6A12DA}"/>
              </a:ext>
            </a:extLst>
          </p:cNvPr>
          <p:cNvSpPr>
            <a:spLocks noGrp="1"/>
          </p:cNvSpPr>
          <p:nvPr>
            <p:ph type="ctrTitle"/>
          </p:nvPr>
        </p:nvSpPr>
        <p:spPr>
          <a:xfrm>
            <a:off x="521208" y="1211766"/>
            <a:ext cx="7237052" cy="4727988"/>
          </a:xfrm>
        </p:spPr>
        <p:txBody>
          <a:bodyPr anchor="b">
            <a:normAutofit/>
          </a:bodyPr>
          <a:lstStyle/>
          <a:p>
            <a:r>
              <a:rPr lang="en-IL" sz="7400"/>
              <a:t>מיפוי צריכת האנרגיה בבית</a:t>
            </a:r>
          </a:p>
        </p:txBody>
      </p:sp>
      <p:sp>
        <p:nvSpPr>
          <p:cNvPr id="9" name="Freeform: Shape 8">
            <a:extLst>
              <a:ext uri="{FF2B5EF4-FFF2-40B4-BE49-F238E27FC236}">
                <a16:creationId xmlns:a16="http://schemas.microsoft.com/office/drawing/2014/main" id="{A8A44BC8-2508-4575-75F6-0ED3F11E7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6208776"/>
            <a:ext cx="726948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Tree>
    <p:extLst>
      <p:ext uri="{BB962C8B-B14F-4D97-AF65-F5344CB8AC3E}">
        <p14:creationId xmlns:p14="http://schemas.microsoft.com/office/powerpoint/2010/main" val="420354372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0EC38958-9A69-239A-BA79-2AEC73345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77520A0D-0857-71DA-DB5F-8D4A9F2FA575}"/>
              </a:ext>
            </a:extLst>
          </p:cNvPr>
          <p:cNvSpPr>
            <a:spLocks noGrp="1"/>
          </p:cNvSpPr>
          <p:nvPr>
            <p:ph type="title"/>
          </p:nvPr>
        </p:nvSpPr>
        <p:spPr>
          <a:xfrm>
            <a:off x="6995160" y="978408"/>
            <a:ext cx="4745736" cy="1463040"/>
          </a:xfrm>
        </p:spPr>
        <p:txBody>
          <a:bodyPr vert="horz" lIns="91440" tIns="45720" rIns="91440" bIns="45720" rtlCol="0" anchor="t">
            <a:normAutofit/>
          </a:bodyPr>
          <a:lstStyle/>
          <a:p>
            <a:r>
              <a:rPr lang="en-US" b="1" kern="1200">
                <a:solidFill>
                  <a:schemeClr val="tx1"/>
                </a:solidFill>
                <a:latin typeface="+mj-lt"/>
                <a:ea typeface="+mj-ea"/>
                <a:cs typeface="+mj-cs"/>
              </a:rPr>
              <a:t>קריאת חשבון חשמל</a:t>
            </a:r>
          </a:p>
        </p:txBody>
      </p:sp>
      <p:pic>
        <p:nvPicPr>
          <p:cNvPr id="5" name="Content Placeholder 4" descr="פתרון מנורת פלורסנט קומפקטית להחלפת נורות הלוגן לחיסכון באנרגיה">
            <a:extLst>
              <a:ext uri="{FF2B5EF4-FFF2-40B4-BE49-F238E27FC236}">
                <a16:creationId xmlns:a16="http://schemas.microsoft.com/office/drawing/2014/main" id="{74A9FEAC-F75D-4F16-AAEB-ED369263C12D}"/>
              </a:ext>
            </a:extLst>
          </p:cNvPr>
          <p:cNvPicPr>
            <a:picLocks noGrp="1" noChangeAspect="1"/>
          </p:cNvPicPr>
          <p:nvPr>
            <p:ph sz="half" idx="1"/>
          </p:nvPr>
        </p:nvPicPr>
        <p:blipFill>
          <a:blip r:embed="rId3"/>
          <a:srcRect l="8225" r="26637" b="1"/>
          <a:stretch/>
        </p:blipFill>
        <p:spPr>
          <a:xfrm>
            <a:off x="517868" y="508090"/>
            <a:ext cx="5705856" cy="5846990"/>
          </a:xfrm>
          <a:prstGeom prst="rect">
            <a:avLst/>
          </a:prstGeom>
        </p:spPr>
      </p:pic>
      <p:sp>
        <p:nvSpPr>
          <p:cNvPr id="14" name="Freeform: Shape 13">
            <a:extLst>
              <a:ext uri="{FF2B5EF4-FFF2-40B4-BE49-F238E27FC236}">
                <a16:creationId xmlns:a16="http://schemas.microsoft.com/office/drawing/2014/main" id="{6EC109E5-0396-8968-4F42-DFEC28036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6407" y="508090"/>
            <a:ext cx="4660733"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4" name="Content Placeholder 3">
            <a:extLst>
              <a:ext uri="{FF2B5EF4-FFF2-40B4-BE49-F238E27FC236}">
                <a16:creationId xmlns:a16="http://schemas.microsoft.com/office/drawing/2014/main" id="{151DD54F-9C51-89E7-89FC-FFF7B586B4A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995160" y="2232619"/>
            <a:ext cx="4672584" cy="3767328"/>
          </a:xfrm>
        </p:spPr>
        <p:txBody>
          <a:bodyPr>
            <a:noAutofit/>
          </a:bodyPr>
          <a:lstStyle/>
          <a:p>
            <a:pPr marL="0" indent="0" algn="r" rtl="1">
              <a:spcBef>
                <a:spcPts val="2500"/>
              </a:spcBef>
              <a:buNone/>
            </a:pPr>
            <a:r>
              <a:rPr lang="he-IL" sz="2800" b="1" dirty="0"/>
              <a:t>הבנת חשבון החשמל</a:t>
            </a:r>
          </a:p>
          <a:p>
            <a:pPr marL="0" lvl="1" indent="0" algn="r" rtl="1">
              <a:buNone/>
            </a:pPr>
            <a:r>
              <a:rPr lang="he-IL" sz="2800" dirty="0"/>
              <a:t>הבנת מרכיבי החשבון תסייע לנו לנהל את הצריכה החשמלית שלנו בצורה טובה יותר.</a:t>
            </a:r>
          </a:p>
          <a:p>
            <a:pPr marL="0" indent="0" algn="r" rtl="1">
              <a:spcBef>
                <a:spcPts val="2500"/>
              </a:spcBef>
              <a:buNone/>
            </a:pPr>
            <a:r>
              <a:rPr lang="he-IL" sz="2800" b="1" dirty="0"/>
              <a:t>זיהוי אפשרויות לחיסכון</a:t>
            </a:r>
          </a:p>
          <a:p>
            <a:pPr marL="0" lvl="1" indent="0" algn="r" rtl="1">
              <a:buNone/>
            </a:pPr>
            <a:r>
              <a:rPr lang="he-IL" sz="2800" dirty="0"/>
              <a:t>על ידי קריאת החשבון, נוכל לזהות תחומים שבהם ניתן לחסוך בהוצאות החשמל.</a:t>
            </a:r>
            <a:endParaRPr lang="en-IL" sz="2800" dirty="0"/>
          </a:p>
        </p:txBody>
      </p:sp>
    </p:spTree>
    <p:extLst>
      <p:ext uri="{BB962C8B-B14F-4D97-AF65-F5344CB8AC3E}">
        <p14:creationId xmlns:p14="http://schemas.microsoft.com/office/powerpoint/2010/main" val="4079439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52C691-2D11-1E46-7D8B-ED545D8200E4}"/>
              </a:ext>
            </a:extLst>
          </p:cNvPr>
          <p:cNvPicPr>
            <a:picLocks noChangeAspect="1"/>
          </p:cNvPicPr>
          <p:nvPr/>
        </p:nvPicPr>
        <p:blipFill>
          <a:blip r:embed="rId2"/>
          <a:stretch>
            <a:fillRect/>
          </a:stretch>
        </p:blipFill>
        <p:spPr>
          <a:xfrm>
            <a:off x="272984" y="173717"/>
            <a:ext cx="11919015" cy="6684283"/>
          </a:xfrm>
          <a:prstGeom prst="rect">
            <a:avLst/>
          </a:prstGeom>
        </p:spPr>
      </p:pic>
    </p:spTree>
    <p:extLst>
      <p:ext uri="{BB962C8B-B14F-4D97-AF65-F5344CB8AC3E}">
        <p14:creationId xmlns:p14="http://schemas.microsoft.com/office/powerpoint/2010/main" val="4222828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close-up of a white device&#10;&#10;AI-generated content may be incorrect.">
            <a:extLst>
              <a:ext uri="{FF2B5EF4-FFF2-40B4-BE49-F238E27FC236}">
                <a16:creationId xmlns:a16="http://schemas.microsoft.com/office/drawing/2014/main" id="{AE796508-75A8-383F-6D91-6502176EA80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8025" b="770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E63903E-D9C6-62AD-5E00-DE9F77B5779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hlinkClick r:id="rId3"/>
              </a:rPr>
              <a:t>מונה חשמל חכם </a:t>
            </a:r>
            <a:endParaRPr lang="en-US" sz="3600">
              <a:solidFill>
                <a:schemeClr val="tx1">
                  <a:lumMod val="85000"/>
                  <a:lumOff val="15000"/>
                </a:schemeClr>
              </a:solidFill>
            </a:endParaRPr>
          </a:p>
        </p:txBody>
      </p:sp>
    </p:spTree>
    <p:extLst>
      <p:ext uri="{BB962C8B-B14F-4D97-AF65-F5344CB8AC3E}">
        <p14:creationId xmlns:p14="http://schemas.microsoft.com/office/powerpoint/2010/main" val="4033077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DC56F-B7E7-4B8C-3A6E-310318068490}"/>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CA9719F2-8BB0-FEE4-C854-A268CF156011}"/>
              </a:ext>
            </a:extLst>
          </p:cNvPr>
          <p:cNvSpPr>
            <a:spLocks noGrp="1"/>
          </p:cNvSpPr>
          <p:nvPr>
            <p:ph idx="1"/>
          </p:nvPr>
        </p:nvSpPr>
        <p:spPr/>
        <p:txBody>
          <a:bodyPr/>
          <a:lstStyle/>
          <a:p>
            <a:endParaRPr lang="en-IL"/>
          </a:p>
        </p:txBody>
      </p:sp>
      <p:pic>
        <p:nvPicPr>
          <p:cNvPr id="4" name="object 2">
            <a:extLst>
              <a:ext uri="{FF2B5EF4-FFF2-40B4-BE49-F238E27FC236}">
                <a16:creationId xmlns:a16="http://schemas.microsoft.com/office/drawing/2014/main" id="{7D33D6D0-1E2F-8088-B699-27389E4B01AB}"/>
              </a:ext>
            </a:extLst>
          </p:cNvPr>
          <p:cNvPicPr/>
          <p:nvPr/>
        </p:nvPicPr>
        <p:blipFill>
          <a:blip r:embed="rId2" cstate="print"/>
          <a:stretch>
            <a:fillRect/>
          </a:stretch>
        </p:blipFill>
        <p:spPr>
          <a:xfrm rot="5400000">
            <a:off x="2610589" y="-2723411"/>
            <a:ext cx="6858000" cy="12304821"/>
          </a:xfrm>
          <a:prstGeom prst="rect">
            <a:avLst/>
          </a:prstGeom>
        </p:spPr>
      </p:pic>
    </p:spTree>
    <p:extLst>
      <p:ext uri="{BB962C8B-B14F-4D97-AF65-F5344CB8AC3E}">
        <p14:creationId xmlns:p14="http://schemas.microsoft.com/office/powerpoint/2010/main" val="2482506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4C32CD27-7027-AB2B-38F1-71C08EB84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EAA63E5-500F-0910-5C29-925C152EA8DB}"/>
              </a:ext>
            </a:extLst>
          </p:cNvPr>
          <p:cNvSpPr>
            <a:spLocks noGrp="1"/>
          </p:cNvSpPr>
          <p:nvPr>
            <p:ph type="title"/>
          </p:nvPr>
        </p:nvSpPr>
        <p:spPr>
          <a:xfrm>
            <a:off x="5431536" y="978408"/>
            <a:ext cx="6236208" cy="1463040"/>
          </a:xfrm>
        </p:spPr>
        <p:txBody>
          <a:bodyPr vert="horz" lIns="91440" tIns="45720" rIns="91440" bIns="45720" rtlCol="0" anchor="t">
            <a:normAutofit/>
          </a:bodyPr>
          <a:lstStyle/>
          <a:p>
            <a:r>
              <a:rPr lang="en-US" b="1" kern="1200">
                <a:solidFill>
                  <a:schemeClr val="tx1"/>
                </a:solidFill>
                <a:latin typeface="+mj-lt"/>
                <a:ea typeface="+mj-ea"/>
                <a:cs typeface="+mj-cs"/>
              </a:rPr>
              <a:t>זיהוי הצרכנים העיקריים</a:t>
            </a:r>
          </a:p>
        </p:txBody>
      </p:sp>
      <p:pic>
        <p:nvPicPr>
          <p:cNvPr id="5" name="Content Placeholder 4" descr="איור תלת מימד">
            <a:extLst>
              <a:ext uri="{FF2B5EF4-FFF2-40B4-BE49-F238E27FC236}">
                <a16:creationId xmlns:a16="http://schemas.microsoft.com/office/drawing/2014/main" id="{7E3C7E39-E256-4E01-8DC4-A28E8B8A99B1}"/>
              </a:ext>
            </a:extLst>
          </p:cNvPr>
          <p:cNvPicPr>
            <a:picLocks noGrp="1" noChangeAspect="1"/>
          </p:cNvPicPr>
          <p:nvPr>
            <p:ph sz="half" idx="1"/>
          </p:nvPr>
        </p:nvPicPr>
        <p:blipFill>
          <a:blip r:embed="rId3"/>
          <a:srcRect l="30913" r="32929" b="1"/>
          <a:stretch/>
        </p:blipFill>
        <p:spPr>
          <a:xfrm>
            <a:off x="517869" y="508091"/>
            <a:ext cx="4221911" cy="5837918"/>
          </a:xfrm>
          <a:prstGeom prst="rect">
            <a:avLst/>
          </a:prstGeom>
        </p:spPr>
      </p:pic>
      <p:sp>
        <p:nvSpPr>
          <p:cNvPr id="14" name="Freeform: Shape 13">
            <a:extLst>
              <a:ext uri="{FF2B5EF4-FFF2-40B4-BE49-F238E27FC236}">
                <a16:creationId xmlns:a16="http://schemas.microsoft.com/office/drawing/2014/main" id="{C6DD38CD-CFFE-4ABA-3DC8-01ED90559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4611" y="508090"/>
            <a:ext cx="6186474"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3">
            <a:extLst>
              <a:ext uri="{FF2B5EF4-FFF2-40B4-BE49-F238E27FC236}">
                <a16:creationId xmlns:a16="http://schemas.microsoft.com/office/drawing/2014/main" id="{902A6042-E1AB-3235-4CED-5428470A72A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87577" y="1874018"/>
            <a:ext cx="6236208" cy="3767328"/>
          </a:xfrm>
        </p:spPr>
        <p:txBody>
          <a:bodyPr>
            <a:noAutofit/>
          </a:bodyPr>
          <a:lstStyle/>
          <a:p>
            <a:pPr marL="0" indent="0" algn="r" rtl="1">
              <a:spcBef>
                <a:spcPts val="2500"/>
              </a:spcBef>
              <a:buNone/>
            </a:pPr>
            <a:r>
              <a:rPr lang="he-IL" sz="2400" b="1" dirty="0"/>
              <a:t>מכשירים עם צריכת אנרגיה גבוהה</a:t>
            </a:r>
          </a:p>
          <a:p>
            <a:pPr marL="0" lvl="1" indent="0" algn="r" rtl="1">
              <a:buNone/>
            </a:pPr>
            <a:r>
              <a:rPr lang="he-IL" sz="2400" dirty="0"/>
              <a:t>נזהה את המכשירים בבית אשר צורכים את מרבית האנרגיה כדי להבין את ההשפעה שלהם על חשבון החשמל שלנו.</a:t>
            </a:r>
          </a:p>
          <a:p>
            <a:pPr marL="0" indent="0" algn="r" rtl="1">
              <a:spcBef>
                <a:spcPts val="2500"/>
              </a:spcBef>
              <a:buNone/>
            </a:pPr>
            <a:r>
              <a:rPr lang="he-IL" sz="2400" b="1" dirty="0"/>
              <a:t>צמצום השימוש באנרגיה</a:t>
            </a:r>
          </a:p>
          <a:p>
            <a:pPr marL="0" lvl="1" indent="0" algn="r" rtl="1">
              <a:buNone/>
            </a:pPr>
            <a:r>
              <a:rPr lang="he-IL" sz="2400" dirty="0"/>
              <a:t>על ידי זיהוי הצרכנים העיקריים, נוכל לפעול להפחתת השימוש באנרגיה ולחסוך כסף.</a:t>
            </a:r>
          </a:p>
          <a:p>
            <a:pPr marL="0" indent="0" algn="r" rtl="1">
              <a:spcBef>
                <a:spcPts val="2500"/>
              </a:spcBef>
              <a:buNone/>
            </a:pPr>
            <a:r>
              <a:rPr lang="he-IL" sz="2400" b="1" dirty="0"/>
              <a:t>שדרוג למכשירים חסכוניים</a:t>
            </a:r>
          </a:p>
          <a:p>
            <a:pPr marL="0" lvl="1" indent="0" algn="r" rtl="1">
              <a:buNone/>
            </a:pPr>
            <a:r>
              <a:rPr lang="he-IL" sz="2400" dirty="0"/>
              <a:t>שדרוג המכשירים לדגמים חסכוניים יותר יכול להפחית את צריכת האנרגיה ולשפר את היעילות.</a:t>
            </a:r>
            <a:endParaRPr lang="en-IL" sz="2400" dirty="0"/>
          </a:p>
        </p:txBody>
      </p:sp>
    </p:spTree>
    <p:extLst>
      <p:ext uri="{BB962C8B-B14F-4D97-AF65-F5344CB8AC3E}">
        <p14:creationId xmlns:p14="http://schemas.microsoft.com/office/powerpoint/2010/main" val="3814786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874A0-9298-3EC7-B98E-8D5E2843AD5C}"/>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A6359BEE-2953-270F-9189-8383C25BCD9E}"/>
              </a:ext>
            </a:extLst>
          </p:cNvPr>
          <p:cNvSpPr>
            <a:spLocks noGrp="1"/>
          </p:cNvSpPr>
          <p:nvPr>
            <p:ph sz="half" idx="1"/>
          </p:nvPr>
        </p:nvSpPr>
        <p:spPr/>
        <p:txBody>
          <a:bodyPr/>
          <a:lstStyle/>
          <a:p>
            <a:endParaRPr lang="en-IL"/>
          </a:p>
        </p:txBody>
      </p:sp>
      <p:sp>
        <p:nvSpPr>
          <p:cNvPr id="4" name="Content Placeholder 3">
            <a:extLst>
              <a:ext uri="{FF2B5EF4-FFF2-40B4-BE49-F238E27FC236}">
                <a16:creationId xmlns:a16="http://schemas.microsoft.com/office/drawing/2014/main" id="{78155FF7-E70E-9415-68D5-818FDE0801E3}"/>
              </a:ext>
            </a:extLst>
          </p:cNvPr>
          <p:cNvSpPr>
            <a:spLocks noGrp="1"/>
          </p:cNvSpPr>
          <p:nvPr>
            <p:ph sz="half" idx="2"/>
          </p:nvPr>
        </p:nvSpPr>
        <p:spPr/>
        <p:txBody>
          <a:bodyPr/>
          <a:lstStyle/>
          <a:p>
            <a:endParaRPr lang="en-IL"/>
          </a:p>
        </p:txBody>
      </p:sp>
      <p:pic>
        <p:nvPicPr>
          <p:cNvPr id="6" name="Picture 5">
            <a:extLst>
              <a:ext uri="{FF2B5EF4-FFF2-40B4-BE49-F238E27FC236}">
                <a16:creationId xmlns:a16="http://schemas.microsoft.com/office/drawing/2014/main" id="{834D5B47-9808-5CF9-DC13-6813A8D67509}"/>
              </a:ext>
            </a:extLst>
          </p:cNvPr>
          <p:cNvPicPr>
            <a:picLocks noChangeAspect="1"/>
          </p:cNvPicPr>
          <p:nvPr/>
        </p:nvPicPr>
        <p:blipFill>
          <a:blip r:embed="rId2"/>
          <a:stretch>
            <a:fillRect/>
          </a:stretch>
        </p:blipFill>
        <p:spPr>
          <a:xfrm>
            <a:off x="-86497" y="-272118"/>
            <a:ext cx="12168934" cy="7190901"/>
          </a:xfrm>
          <a:prstGeom prst="rect">
            <a:avLst/>
          </a:prstGeom>
        </p:spPr>
      </p:pic>
    </p:spTree>
    <p:extLst>
      <p:ext uri="{BB962C8B-B14F-4D97-AF65-F5344CB8AC3E}">
        <p14:creationId xmlns:p14="http://schemas.microsoft.com/office/powerpoint/2010/main" val="1135952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7EFAAB5-34A3-C2FC-70BA-7720CC8AD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C0D313A1-7557-08A6-1A41-F0B037644D13}"/>
              </a:ext>
            </a:extLst>
          </p:cNvPr>
          <p:cNvSpPr>
            <a:spLocks noGrp="1"/>
          </p:cNvSpPr>
          <p:nvPr>
            <p:ph type="ctrTitle"/>
          </p:nvPr>
        </p:nvSpPr>
        <p:spPr>
          <a:xfrm>
            <a:off x="521208" y="1211766"/>
            <a:ext cx="7237052" cy="4727988"/>
          </a:xfrm>
        </p:spPr>
        <p:txBody>
          <a:bodyPr anchor="b">
            <a:normAutofit/>
          </a:bodyPr>
          <a:lstStyle/>
          <a:p>
            <a:pPr algn="r" rtl="1"/>
            <a:r>
              <a:rPr lang="en-IL" sz="7400" dirty="0" err="1"/>
              <a:t>תרגיל</a:t>
            </a:r>
            <a:r>
              <a:rPr lang="en-IL" sz="7400" dirty="0"/>
              <a:t> </a:t>
            </a:r>
            <a:r>
              <a:rPr lang="en-IL" sz="7400" dirty="0" err="1"/>
              <a:t>מעשי</a:t>
            </a:r>
            <a:r>
              <a:rPr lang="en-IL" sz="7400" dirty="0"/>
              <a:t>: </a:t>
            </a:r>
            <a:r>
              <a:rPr lang="en-IL" sz="7400" dirty="0" err="1"/>
              <a:t>ניתוח</a:t>
            </a:r>
            <a:r>
              <a:rPr lang="en-IL" sz="7400" dirty="0"/>
              <a:t> חשבונות חשמל </a:t>
            </a:r>
            <a:r>
              <a:rPr lang="en-IL" sz="7400" dirty="0" err="1"/>
              <a:t>אישיים</a:t>
            </a:r>
            <a:endParaRPr lang="en-IL" sz="7400" dirty="0"/>
          </a:p>
        </p:txBody>
      </p:sp>
      <p:sp>
        <p:nvSpPr>
          <p:cNvPr id="9" name="Freeform: Shape 8">
            <a:extLst>
              <a:ext uri="{FF2B5EF4-FFF2-40B4-BE49-F238E27FC236}">
                <a16:creationId xmlns:a16="http://schemas.microsoft.com/office/drawing/2014/main" id="{A8A44BC8-2508-4575-75F6-0ED3F11E7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6208776"/>
            <a:ext cx="726948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Tree>
    <p:extLst>
      <p:ext uri="{BB962C8B-B14F-4D97-AF65-F5344CB8AC3E}">
        <p14:creationId xmlns:p14="http://schemas.microsoft.com/office/powerpoint/2010/main" val="226818948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4C32CD27-7027-AB2B-38F1-71C08EB84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DAD8F0-712C-163D-3ED0-E355264E8D4B}"/>
              </a:ext>
            </a:extLst>
          </p:cNvPr>
          <p:cNvSpPr>
            <a:spLocks noGrp="1"/>
          </p:cNvSpPr>
          <p:nvPr>
            <p:ph type="title"/>
          </p:nvPr>
        </p:nvSpPr>
        <p:spPr>
          <a:xfrm>
            <a:off x="5431536" y="978408"/>
            <a:ext cx="6236208" cy="1463040"/>
          </a:xfrm>
        </p:spPr>
        <p:txBody>
          <a:bodyPr vert="horz" lIns="91440" tIns="45720" rIns="91440" bIns="45720" rtlCol="0" anchor="t">
            <a:normAutofit/>
          </a:bodyPr>
          <a:lstStyle/>
          <a:p>
            <a:r>
              <a:rPr lang="en-US" b="1" kern="1200">
                <a:solidFill>
                  <a:schemeClr val="tx1"/>
                </a:solidFill>
                <a:latin typeface="+mj-lt"/>
                <a:ea typeface="+mj-ea"/>
                <a:cs typeface="+mj-cs"/>
              </a:rPr>
              <a:t>זיהוי מוקדי בזבוז אנרגיה</a:t>
            </a:r>
          </a:p>
        </p:txBody>
      </p:sp>
      <p:pic>
        <p:nvPicPr>
          <p:cNvPr id="5" name="Content Placeholder 4" descr="צילום טבע דומם של ציוד ביתי">
            <a:extLst>
              <a:ext uri="{FF2B5EF4-FFF2-40B4-BE49-F238E27FC236}">
                <a16:creationId xmlns:a16="http://schemas.microsoft.com/office/drawing/2014/main" id="{6F2A3F9F-AADA-49FD-89DE-06BD73DD146F}"/>
              </a:ext>
            </a:extLst>
          </p:cNvPr>
          <p:cNvPicPr>
            <a:picLocks noGrp="1" noChangeAspect="1"/>
          </p:cNvPicPr>
          <p:nvPr>
            <p:ph sz="half" idx="1"/>
          </p:nvPr>
        </p:nvPicPr>
        <p:blipFill>
          <a:blip r:embed="rId3"/>
          <a:srcRect l="46845" r="1" b="1"/>
          <a:stretch/>
        </p:blipFill>
        <p:spPr>
          <a:xfrm>
            <a:off x="517869" y="508091"/>
            <a:ext cx="4221911" cy="5837918"/>
          </a:xfrm>
          <a:prstGeom prst="rect">
            <a:avLst/>
          </a:prstGeom>
        </p:spPr>
      </p:pic>
      <p:sp>
        <p:nvSpPr>
          <p:cNvPr id="14" name="Freeform: Shape 13">
            <a:extLst>
              <a:ext uri="{FF2B5EF4-FFF2-40B4-BE49-F238E27FC236}">
                <a16:creationId xmlns:a16="http://schemas.microsoft.com/office/drawing/2014/main" id="{C6DD38CD-CFFE-4ABA-3DC8-01ED90559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4611" y="508090"/>
            <a:ext cx="6186474"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3">
            <a:extLst>
              <a:ext uri="{FF2B5EF4-FFF2-40B4-BE49-F238E27FC236}">
                <a16:creationId xmlns:a16="http://schemas.microsoft.com/office/drawing/2014/main" id="{865E0D24-A330-C731-4527-2097D34B7E6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601546" y="2006490"/>
            <a:ext cx="7368705" cy="3767328"/>
          </a:xfrm>
        </p:spPr>
        <p:txBody>
          <a:bodyPr>
            <a:noAutofit/>
          </a:bodyPr>
          <a:lstStyle/>
          <a:p>
            <a:pPr marL="0" indent="0" algn="r" rtl="1">
              <a:spcBef>
                <a:spcPts val="2500"/>
              </a:spcBef>
              <a:buNone/>
            </a:pPr>
            <a:r>
              <a:rPr lang="he-IL" sz="2400" b="1" dirty="0"/>
              <a:t>מכשירים ישנים</a:t>
            </a:r>
          </a:p>
          <a:p>
            <a:pPr marL="0" lvl="1" indent="0" algn="r" rtl="1">
              <a:buNone/>
            </a:pPr>
            <a:r>
              <a:rPr lang="he-IL" sz="2400" dirty="0"/>
              <a:t>מכשירים ישנים יכולים להיות לא יעילים ולצרוך יותר אנרגיה ממה שצריך. חשוב להעריך את מצבם ולשקול החלפתם.</a:t>
            </a:r>
          </a:p>
          <a:p>
            <a:pPr marL="0" indent="0" algn="r" rtl="1">
              <a:spcBef>
                <a:spcPts val="2500"/>
              </a:spcBef>
              <a:buNone/>
            </a:pPr>
            <a:r>
              <a:rPr lang="he-IL" sz="2400" b="1" dirty="0"/>
              <a:t>שימוש לא נכון במכשירים</a:t>
            </a:r>
          </a:p>
          <a:p>
            <a:pPr marL="0" lvl="1" indent="0" algn="r" rtl="1">
              <a:buNone/>
            </a:pPr>
            <a:r>
              <a:rPr lang="he-IL" sz="2400" dirty="0"/>
              <a:t>שימוש לא נכון במכשירים כמו תנורים ומזגנים יכול להחמיר בזבוז אנרגיה. חשוב לדעת להשתמש בהם בצורה יעילה.</a:t>
            </a:r>
          </a:p>
          <a:p>
            <a:pPr marL="0" indent="0" algn="r" rtl="1">
              <a:spcBef>
                <a:spcPts val="2500"/>
              </a:spcBef>
              <a:buNone/>
            </a:pPr>
            <a:r>
              <a:rPr lang="he-IL" sz="2400" b="1" dirty="0"/>
              <a:t>הבנת צריכת האנרגיה</a:t>
            </a:r>
          </a:p>
          <a:p>
            <a:pPr marL="0" lvl="1" indent="0" algn="r" rtl="1">
              <a:buNone/>
            </a:pPr>
            <a:r>
              <a:rPr lang="he-IL" sz="2400" dirty="0"/>
              <a:t>כדאי להבין את צריכת האנרגיה של כל מכשיר בבית כדי לזהות מוקדי בזבוז אפשריים ולשפר את היעילות.</a:t>
            </a:r>
            <a:endParaRPr lang="en-IL" sz="2400" dirty="0"/>
          </a:p>
        </p:txBody>
      </p:sp>
    </p:spTree>
    <p:extLst>
      <p:ext uri="{BB962C8B-B14F-4D97-AF65-F5344CB8AC3E}">
        <p14:creationId xmlns:p14="http://schemas.microsoft.com/office/powerpoint/2010/main" val="3438707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9EE42DCE-4A4F-44C4-84E5-261B3BEEF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54A62C-3282-99C0-5381-270AA9484121}"/>
              </a:ext>
            </a:extLst>
          </p:cNvPr>
          <p:cNvSpPr>
            <a:spLocks noGrp="1"/>
          </p:cNvSpPr>
          <p:nvPr>
            <p:ph type="title"/>
          </p:nvPr>
        </p:nvSpPr>
        <p:spPr>
          <a:xfrm>
            <a:off x="521208" y="978408"/>
            <a:ext cx="6300216" cy="1463040"/>
          </a:xfrm>
        </p:spPr>
        <p:txBody>
          <a:bodyPr vert="horz" lIns="91440" tIns="45720" rIns="91440" bIns="45720" rtlCol="0" anchor="t">
            <a:normAutofit/>
          </a:bodyPr>
          <a:lstStyle/>
          <a:p>
            <a:r>
              <a:rPr lang="en-US" b="1" kern="1200">
                <a:solidFill>
                  <a:schemeClr val="tx1"/>
                </a:solidFill>
                <a:latin typeface="+mj-lt"/>
                <a:ea typeface="+mj-ea"/>
                <a:cs typeface="+mj-cs"/>
              </a:rPr>
              <a:t>טיפים לצמצום צריכה</a:t>
            </a:r>
          </a:p>
        </p:txBody>
      </p:sp>
      <p:sp>
        <p:nvSpPr>
          <p:cNvPr id="14" name="Rectangle 13">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6282982"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74694905-93DA-2D3B-9755-EDB62FD0296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6434" y="2112264"/>
            <a:ext cx="6300216" cy="3767328"/>
          </a:xfrm>
        </p:spPr>
        <p:txBody>
          <a:bodyPr>
            <a:noAutofit/>
          </a:bodyPr>
          <a:lstStyle/>
          <a:p>
            <a:pPr marL="0" indent="0" algn="r" rtl="1">
              <a:spcBef>
                <a:spcPts val="2500"/>
              </a:spcBef>
              <a:buNone/>
            </a:pPr>
            <a:r>
              <a:rPr lang="he-IL" sz="2400" b="1" dirty="0"/>
              <a:t>מנורות </a:t>
            </a:r>
            <a:r>
              <a:rPr lang="de-DE" sz="2400" b="1" dirty="0"/>
              <a:t>LED</a:t>
            </a:r>
          </a:p>
          <a:p>
            <a:pPr marL="0" lvl="1" indent="0" algn="r" rtl="1">
              <a:buNone/>
            </a:pPr>
            <a:r>
              <a:rPr lang="he-IL" sz="2400" dirty="0"/>
              <a:t>מעבר למנורות </a:t>
            </a:r>
            <a:r>
              <a:rPr lang="de-DE" sz="2400" dirty="0"/>
              <a:t>LED </a:t>
            </a:r>
            <a:r>
              <a:rPr lang="he-IL" sz="2400" dirty="0"/>
              <a:t>ח </a:t>
            </a:r>
            <a:r>
              <a:rPr lang="de-DE" sz="2400" dirty="0"/>
              <a:t>saves energy and reduces electricity bills significantly over time.</a:t>
            </a:r>
          </a:p>
          <a:p>
            <a:pPr marL="0" indent="0" algn="r" rtl="1">
              <a:spcBef>
                <a:spcPts val="2500"/>
              </a:spcBef>
              <a:buNone/>
            </a:pPr>
            <a:r>
              <a:rPr lang="he-IL" sz="2400" b="1" dirty="0"/>
              <a:t>כיבוי מכשירים לא בשימוש</a:t>
            </a:r>
          </a:p>
          <a:p>
            <a:pPr marL="0" lvl="1" indent="0" algn="r" rtl="1">
              <a:buNone/>
            </a:pPr>
            <a:r>
              <a:rPr lang="he-IL" sz="2400" dirty="0"/>
              <a:t>כיבוי מכשירים כאשר הם לא בשימוש יכול לחסוך חשמל ולצמצם את ההוצאות על אנרגיה.</a:t>
            </a:r>
          </a:p>
          <a:p>
            <a:pPr marL="0" indent="0" algn="r" rtl="1">
              <a:spcBef>
                <a:spcPts val="2500"/>
              </a:spcBef>
              <a:buNone/>
            </a:pPr>
            <a:r>
              <a:rPr lang="he-IL" sz="2400" b="1" dirty="0"/>
              <a:t>שיפור בידוד הבית</a:t>
            </a:r>
          </a:p>
          <a:p>
            <a:pPr marL="0" lvl="1" indent="0" algn="r" rtl="1">
              <a:buNone/>
            </a:pPr>
            <a:r>
              <a:rPr lang="he-IL" sz="2400" dirty="0"/>
              <a:t>שיפור בידוד הבית מסייע בחיסכון באנרגיה, שימור חום והפחתת עלויות חימום וקירור.</a:t>
            </a:r>
            <a:endParaRPr lang="en-IL" sz="2400" dirty="0"/>
          </a:p>
        </p:txBody>
      </p:sp>
      <p:pic>
        <p:nvPicPr>
          <p:cNvPr id="5" name="Content Placeholder 4" descr="סמל בית חסכוני באנרגיה עם תרשים יעילות אנרגטית היושב מול רקע לא ממוקד. קומפוזיציה אופקית עם מיקוד סלקטיבי ומרחב העתקה. תפיסת יעילות אנרגטית.">
            <a:extLst>
              <a:ext uri="{FF2B5EF4-FFF2-40B4-BE49-F238E27FC236}">
                <a16:creationId xmlns:a16="http://schemas.microsoft.com/office/drawing/2014/main" id="{8ABAC339-0123-4DD1-AE12-A788505888D6}"/>
              </a:ext>
            </a:extLst>
          </p:cNvPr>
          <p:cNvPicPr>
            <a:picLocks noGrp="1" noChangeAspect="1"/>
          </p:cNvPicPr>
          <p:nvPr>
            <p:ph sz="half" idx="1"/>
          </p:nvPr>
        </p:nvPicPr>
        <p:blipFill>
          <a:blip r:embed="rId3"/>
          <a:srcRect l="28152" r="29264"/>
          <a:stretch/>
        </p:blipFill>
        <p:spPr>
          <a:xfrm>
            <a:off x="7586236" y="508090"/>
            <a:ext cx="4081805" cy="5846990"/>
          </a:xfrm>
          <a:prstGeom prst="rect">
            <a:avLst/>
          </a:prstGeom>
        </p:spPr>
      </p:pic>
    </p:spTree>
    <p:extLst>
      <p:ext uri="{BB962C8B-B14F-4D97-AF65-F5344CB8AC3E}">
        <p14:creationId xmlns:p14="http://schemas.microsoft.com/office/powerpoint/2010/main" val="24205541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0EC38958-9A69-239A-BA79-2AEC73345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C47E204E-D938-E76C-BDB2-B053B82EDB10}"/>
              </a:ext>
            </a:extLst>
          </p:cNvPr>
          <p:cNvSpPr>
            <a:spLocks noGrp="1"/>
          </p:cNvSpPr>
          <p:nvPr>
            <p:ph type="title"/>
          </p:nvPr>
        </p:nvSpPr>
        <p:spPr>
          <a:xfrm>
            <a:off x="6995160" y="978408"/>
            <a:ext cx="4745736" cy="1463040"/>
          </a:xfrm>
        </p:spPr>
        <p:txBody>
          <a:bodyPr vert="horz" lIns="91440" tIns="45720" rIns="91440" bIns="45720" rtlCol="0" anchor="t">
            <a:normAutofit/>
          </a:bodyPr>
          <a:lstStyle/>
          <a:p>
            <a:pPr algn="r" rtl="1"/>
            <a:r>
              <a:rPr lang="en-US" b="1" kern="1200" dirty="0" err="1">
                <a:solidFill>
                  <a:schemeClr val="tx1"/>
                </a:solidFill>
                <a:latin typeface="+mj-lt"/>
                <a:ea typeface="+mj-ea"/>
                <a:cs typeface="+mj-cs"/>
              </a:rPr>
              <a:t>תוכנית</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המצגת</a:t>
            </a:r>
            <a:endParaRPr lang="en-US" b="1" kern="1200" dirty="0">
              <a:solidFill>
                <a:schemeClr val="tx1"/>
              </a:solidFill>
              <a:latin typeface="+mj-lt"/>
              <a:ea typeface="+mj-ea"/>
              <a:cs typeface="+mj-cs"/>
            </a:endParaRPr>
          </a:p>
        </p:txBody>
      </p:sp>
      <p:pic>
        <p:nvPicPr>
          <p:cNvPr id="5" name="Content Placeholder 4" descr="סולם דירוג מנורות ויעילות אנרגטית">
            <a:extLst>
              <a:ext uri="{FF2B5EF4-FFF2-40B4-BE49-F238E27FC236}">
                <a16:creationId xmlns:a16="http://schemas.microsoft.com/office/drawing/2014/main" id="{23324FDE-855A-410D-B581-951170E6EF9F}"/>
              </a:ext>
            </a:extLst>
          </p:cNvPr>
          <p:cNvPicPr>
            <a:picLocks noGrp="1" noChangeAspect="1"/>
          </p:cNvPicPr>
          <p:nvPr>
            <p:ph sz="half" idx="1"/>
          </p:nvPr>
        </p:nvPicPr>
        <p:blipFill>
          <a:blip r:embed="rId3"/>
          <a:srcRect l="18824" r="16038" b="1"/>
          <a:stretch/>
        </p:blipFill>
        <p:spPr>
          <a:xfrm>
            <a:off x="517868" y="508090"/>
            <a:ext cx="5705856" cy="5846990"/>
          </a:xfrm>
          <a:prstGeom prst="rect">
            <a:avLst/>
          </a:prstGeom>
        </p:spPr>
      </p:pic>
      <p:sp>
        <p:nvSpPr>
          <p:cNvPr id="14" name="Freeform: Shape 13">
            <a:extLst>
              <a:ext uri="{FF2B5EF4-FFF2-40B4-BE49-F238E27FC236}">
                <a16:creationId xmlns:a16="http://schemas.microsoft.com/office/drawing/2014/main" id="{6EC109E5-0396-8968-4F42-DFEC28036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6407" y="508090"/>
            <a:ext cx="4660733"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4" name="Content Placeholder 3">
            <a:extLst>
              <a:ext uri="{FF2B5EF4-FFF2-40B4-BE49-F238E27FC236}">
                <a16:creationId xmlns:a16="http://schemas.microsoft.com/office/drawing/2014/main" id="{019C2324-62BC-F4E2-02C4-990453E349FF}"/>
              </a:ext>
            </a:extLst>
          </p:cNvPr>
          <p:cNvSpPr>
            <a:spLocks noGrp="1"/>
          </p:cNvSpPr>
          <p:nvPr>
            <p:ph sz="half" idx="2"/>
            <p:extLst>
              <p:ext uri="{E7BDC344-281C-4309-B0C6-D0EE65EED2A8}">
                <p202:designPr xmlns:p202="http://schemas.microsoft.com/office/powerpoint/2020/02/main">
                  <p202:designTagLst>
                    <p202:designTag name="ARCH:1:CLS" val="BulletedText"/>
                  </p202:designTagLst>
                </p202:designPr>
              </p:ext>
            </p:extLst>
          </p:nvPr>
        </p:nvSpPr>
        <p:spPr>
          <a:xfrm>
            <a:off x="6573795" y="2441448"/>
            <a:ext cx="5093949" cy="3904488"/>
          </a:xfrm>
        </p:spPr>
        <p:txBody>
          <a:bodyPr vert="horz" lIns="91440" tIns="45720" rIns="91440" bIns="45720" rtlCol="0">
            <a:noAutofit/>
          </a:bodyPr>
          <a:lstStyle/>
          <a:p>
            <a:pPr algn="r" rtl="1"/>
            <a:r>
              <a:rPr lang="en-US" sz="2800" dirty="0" err="1"/>
              <a:t>היכרות</a:t>
            </a:r>
            <a:r>
              <a:rPr lang="en-US" sz="2800" dirty="0"/>
              <a:t> </a:t>
            </a:r>
            <a:r>
              <a:rPr lang="en-US" sz="2800" dirty="0" err="1"/>
              <a:t>עם</a:t>
            </a:r>
            <a:r>
              <a:rPr lang="en-US" sz="2800" dirty="0"/>
              <a:t> </a:t>
            </a:r>
            <a:r>
              <a:rPr lang="en-US" sz="2800" dirty="0" err="1"/>
              <a:t>משק</a:t>
            </a:r>
            <a:r>
              <a:rPr lang="en-US" sz="2800" dirty="0"/>
              <a:t> </a:t>
            </a:r>
            <a:r>
              <a:rPr lang="en-US" sz="2800" dirty="0" err="1"/>
              <a:t>האנרגיה</a:t>
            </a:r>
            <a:r>
              <a:rPr lang="en-US" sz="2800" dirty="0"/>
              <a:t> </a:t>
            </a:r>
            <a:r>
              <a:rPr lang="en-US" sz="2800" dirty="0" err="1"/>
              <a:t>בישראל</a:t>
            </a:r>
            <a:endParaRPr lang="en-US" sz="2800" dirty="0"/>
          </a:p>
          <a:p>
            <a:pPr algn="r" rtl="1"/>
            <a:r>
              <a:rPr lang="en-US" sz="2800" dirty="0"/>
              <a:t>התייעלות אנרגטית</a:t>
            </a:r>
          </a:p>
          <a:p>
            <a:pPr algn="r" rtl="1"/>
            <a:r>
              <a:rPr lang="en-US" sz="2800" dirty="0" err="1"/>
              <a:t>מיפוי</a:t>
            </a:r>
            <a:r>
              <a:rPr lang="en-US" sz="2800" dirty="0"/>
              <a:t> </a:t>
            </a:r>
            <a:r>
              <a:rPr lang="en-US" sz="2800" dirty="0" err="1"/>
              <a:t>צריכת</a:t>
            </a:r>
            <a:r>
              <a:rPr lang="en-US" sz="2800" dirty="0"/>
              <a:t> </a:t>
            </a:r>
            <a:r>
              <a:rPr lang="en-US" sz="2800" dirty="0" err="1"/>
              <a:t>האנרגיה</a:t>
            </a:r>
            <a:r>
              <a:rPr lang="en-US" sz="2800" dirty="0"/>
              <a:t> </a:t>
            </a:r>
            <a:r>
              <a:rPr lang="en-US" sz="2800" dirty="0" err="1"/>
              <a:t>בבית</a:t>
            </a:r>
            <a:endParaRPr lang="en-US" sz="2800" dirty="0"/>
          </a:p>
          <a:p>
            <a:pPr algn="r" rtl="1"/>
            <a:r>
              <a:rPr lang="en-US" sz="2800" dirty="0" err="1"/>
              <a:t>תרגיל</a:t>
            </a:r>
            <a:r>
              <a:rPr lang="en-US" sz="2800" dirty="0"/>
              <a:t> </a:t>
            </a:r>
            <a:r>
              <a:rPr lang="en-US" sz="2800" dirty="0" err="1"/>
              <a:t>מעשי</a:t>
            </a:r>
            <a:r>
              <a:rPr lang="en-US" sz="2800" dirty="0"/>
              <a:t>: </a:t>
            </a:r>
            <a:r>
              <a:rPr lang="en-US" sz="2800" dirty="0" err="1"/>
              <a:t>ניתוח</a:t>
            </a:r>
            <a:r>
              <a:rPr lang="en-US" sz="2800" dirty="0"/>
              <a:t> חשבונות חשמל </a:t>
            </a:r>
            <a:r>
              <a:rPr lang="en-US" sz="2800" dirty="0" err="1"/>
              <a:t>אישיים</a:t>
            </a:r>
            <a:endParaRPr lang="en-US" sz="2800" dirty="0"/>
          </a:p>
          <a:p>
            <a:pPr algn="r" rtl="1"/>
            <a:r>
              <a:rPr lang="en-US" sz="2800" dirty="0" err="1"/>
              <a:t>התארגנות</a:t>
            </a:r>
            <a:r>
              <a:rPr lang="en-US" sz="2800" dirty="0"/>
              <a:t> </a:t>
            </a:r>
            <a:r>
              <a:rPr lang="en-US" sz="2800" dirty="0" err="1"/>
              <a:t>לפסח</a:t>
            </a:r>
            <a:r>
              <a:rPr lang="en-US" sz="2800" dirty="0"/>
              <a:t>: </a:t>
            </a:r>
            <a:r>
              <a:rPr lang="en-US" sz="2800" dirty="0" err="1"/>
              <a:t>ניקיון</a:t>
            </a:r>
            <a:r>
              <a:rPr lang="en-US" sz="2800" dirty="0"/>
              <a:t> </a:t>
            </a:r>
            <a:r>
              <a:rPr lang="en-US" sz="2800" dirty="0" err="1"/>
              <a:t>יסודי</a:t>
            </a:r>
            <a:r>
              <a:rPr lang="en-US" sz="2800" dirty="0"/>
              <a:t> </a:t>
            </a:r>
            <a:r>
              <a:rPr lang="en-US" sz="2800" dirty="0" err="1"/>
              <a:t>בבית</a:t>
            </a:r>
            <a:endParaRPr lang="en-US" sz="2800" dirty="0"/>
          </a:p>
          <a:p>
            <a:pPr algn="r" rtl="1"/>
            <a:r>
              <a:rPr lang="en-US" sz="2800" dirty="0" err="1"/>
              <a:t>ארבעת</a:t>
            </a:r>
            <a:r>
              <a:rPr lang="en-US" sz="2800" dirty="0"/>
              <a:t> </a:t>
            </a:r>
            <a:r>
              <a:rPr lang="en-US" sz="2800" dirty="0" err="1"/>
              <a:t>הבנים</a:t>
            </a:r>
            <a:r>
              <a:rPr lang="en-US" sz="2800" dirty="0"/>
              <a:t> </a:t>
            </a:r>
            <a:r>
              <a:rPr lang="en-US" sz="2800" dirty="0" err="1"/>
              <a:t>בניקיון</a:t>
            </a:r>
            <a:r>
              <a:rPr lang="en-US" sz="2800" dirty="0"/>
              <a:t> </a:t>
            </a:r>
            <a:r>
              <a:rPr lang="en-US" sz="2800" dirty="0" err="1"/>
              <a:t>לפסח</a:t>
            </a:r>
            <a:endParaRPr lang="en-US" sz="2800" dirty="0"/>
          </a:p>
        </p:txBody>
      </p:sp>
    </p:spTree>
    <p:extLst>
      <p:ext uri="{BB962C8B-B14F-4D97-AF65-F5344CB8AC3E}">
        <p14:creationId xmlns:p14="http://schemas.microsoft.com/office/powerpoint/2010/main" val="2842700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916A8-4794-E06C-DE45-DCBEFFB404F8}"/>
              </a:ext>
            </a:extLst>
          </p:cNvPr>
          <p:cNvSpPr>
            <a:spLocks noGrp="1"/>
          </p:cNvSpPr>
          <p:nvPr>
            <p:ph type="title"/>
          </p:nvPr>
        </p:nvSpPr>
        <p:spPr>
          <a:xfrm>
            <a:off x="1117534" y="1440163"/>
            <a:ext cx="10515600" cy="1325563"/>
          </a:xfrm>
        </p:spPr>
        <p:txBody>
          <a:bodyPr>
            <a:normAutofit fontScale="90000"/>
          </a:bodyPr>
          <a:lstStyle/>
          <a:p>
            <a:pPr algn="r" rtl="1"/>
            <a:r>
              <a:rPr lang="he-IL" dirty="0">
                <a:latin typeface="Times New Roman" panose="02020603050405020304" pitchFamily="18" charset="0"/>
                <a:cs typeface="Times New Roman" panose="02020603050405020304" pitchFamily="18" charset="0"/>
              </a:rPr>
              <a:t>מחיר החשמל היומי – הוא חשבון החשמל</a:t>
            </a:r>
            <a:br>
              <a:rPr lang="he-IL" dirty="0">
                <a:latin typeface="Times New Roman" panose="02020603050405020304" pitchFamily="18" charset="0"/>
                <a:cs typeface="Times New Roman" panose="02020603050405020304" pitchFamily="18" charset="0"/>
              </a:rPr>
            </a:br>
            <a:r>
              <a:rPr lang="he-IL" dirty="0">
                <a:latin typeface="Times New Roman" panose="02020603050405020304" pitchFamily="18" charset="0"/>
                <a:cs typeface="Times New Roman" panose="02020603050405020304" pitchFamily="18" charset="0"/>
              </a:rPr>
              <a:t>החודשי כולל מע"מ חלקי ימי הצריכה</a:t>
            </a:r>
            <a:endParaRPr lang="en-IL" dirty="0">
              <a:latin typeface="Times New Roman" panose="02020603050405020304" pitchFamily="18" charset="0"/>
              <a:cs typeface="Times New Roman" panose="02020603050405020304" pitchFamily="18" charset="0"/>
            </a:endParaRPr>
          </a:p>
        </p:txBody>
      </p:sp>
      <p:pic>
        <p:nvPicPr>
          <p:cNvPr id="5" name="Content Placeholder 4" descr="A table with numbers and symbols&#10;&#10;AI-generated content may be incorrect.">
            <a:extLst>
              <a:ext uri="{FF2B5EF4-FFF2-40B4-BE49-F238E27FC236}">
                <a16:creationId xmlns:a16="http://schemas.microsoft.com/office/drawing/2014/main" id="{EE1CE58A-3619-2585-ECAB-7647EEB72B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0638"/>
            <a:ext cx="3444723" cy="6697362"/>
          </a:xfrm>
        </p:spPr>
      </p:pic>
      <p:pic>
        <p:nvPicPr>
          <p:cNvPr id="7" name="Picture 6">
            <a:extLst>
              <a:ext uri="{FF2B5EF4-FFF2-40B4-BE49-F238E27FC236}">
                <a16:creationId xmlns:a16="http://schemas.microsoft.com/office/drawing/2014/main" id="{46A26AEA-434D-D4CA-3D53-1D766890923F}"/>
              </a:ext>
            </a:extLst>
          </p:cNvPr>
          <p:cNvPicPr>
            <a:picLocks noChangeAspect="1"/>
          </p:cNvPicPr>
          <p:nvPr/>
        </p:nvPicPr>
        <p:blipFill>
          <a:blip r:embed="rId3"/>
          <a:stretch>
            <a:fillRect/>
          </a:stretch>
        </p:blipFill>
        <p:spPr>
          <a:xfrm>
            <a:off x="3444723" y="5020230"/>
            <a:ext cx="8188411" cy="1472645"/>
          </a:xfrm>
          <a:prstGeom prst="rect">
            <a:avLst/>
          </a:prstGeom>
        </p:spPr>
      </p:pic>
      <p:sp>
        <p:nvSpPr>
          <p:cNvPr id="9" name="TextBox 8">
            <a:extLst>
              <a:ext uri="{FF2B5EF4-FFF2-40B4-BE49-F238E27FC236}">
                <a16:creationId xmlns:a16="http://schemas.microsoft.com/office/drawing/2014/main" id="{E7433742-D075-F8AA-1E91-6DC4D971FBDD}"/>
              </a:ext>
            </a:extLst>
          </p:cNvPr>
          <p:cNvSpPr txBox="1"/>
          <p:nvPr/>
        </p:nvSpPr>
        <p:spPr>
          <a:xfrm>
            <a:off x="3753364" y="4285773"/>
            <a:ext cx="8188411" cy="369332"/>
          </a:xfrm>
          <a:prstGeom prst="rect">
            <a:avLst/>
          </a:prstGeom>
          <a:noFill/>
        </p:spPr>
        <p:txBody>
          <a:bodyPr wrap="square">
            <a:spAutoFit/>
          </a:bodyPr>
          <a:lstStyle/>
          <a:p>
            <a:r>
              <a:rPr lang="de-DE" dirty="0">
                <a:hlinkClick r:id="rId4"/>
              </a:rPr>
              <a:t>https://forms.gle/yyxBHGGBeYe8k3ox9</a:t>
            </a:r>
            <a:r>
              <a:rPr lang="he-IL" dirty="0"/>
              <a:t> </a:t>
            </a:r>
            <a:endParaRPr lang="en-IL" dirty="0"/>
          </a:p>
        </p:txBody>
      </p:sp>
    </p:spTree>
    <p:extLst>
      <p:ext uri="{BB962C8B-B14F-4D97-AF65-F5344CB8AC3E}">
        <p14:creationId xmlns:p14="http://schemas.microsoft.com/office/powerpoint/2010/main" val="1421148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7EFAAB5-34A3-C2FC-70BA-7720CC8AD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E6D9D279-C2AE-9823-8662-A75468F3B333}"/>
              </a:ext>
            </a:extLst>
          </p:cNvPr>
          <p:cNvSpPr>
            <a:spLocks noGrp="1"/>
          </p:cNvSpPr>
          <p:nvPr>
            <p:ph type="ctrTitle"/>
          </p:nvPr>
        </p:nvSpPr>
        <p:spPr>
          <a:xfrm>
            <a:off x="521208" y="1211766"/>
            <a:ext cx="7237052" cy="4727988"/>
          </a:xfrm>
        </p:spPr>
        <p:txBody>
          <a:bodyPr anchor="b">
            <a:normAutofit/>
          </a:bodyPr>
          <a:lstStyle/>
          <a:p>
            <a:pPr algn="r" rtl="1"/>
            <a:r>
              <a:rPr lang="en-IL" sz="7400" dirty="0" err="1"/>
              <a:t>התארגנות</a:t>
            </a:r>
            <a:r>
              <a:rPr lang="en-IL" sz="7400" dirty="0"/>
              <a:t> </a:t>
            </a:r>
            <a:r>
              <a:rPr lang="en-IL" sz="7400" dirty="0" err="1"/>
              <a:t>לפסח</a:t>
            </a:r>
            <a:r>
              <a:rPr lang="en-IL" sz="7400" dirty="0"/>
              <a:t>: </a:t>
            </a:r>
            <a:r>
              <a:rPr lang="en-IL" sz="7400" dirty="0" err="1"/>
              <a:t>ניקיון</a:t>
            </a:r>
            <a:r>
              <a:rPr lang="en-IL" sz="7400" dirty="0"/>
              <a:t> </a:t>
            </a:r>
            <a:r>
              <a:rPr lang="en-IL" sz="7400" dirty="0" err="1"/>
              <a:t>יסודי</a:t>
            </a:r>
            <a:r>
              <a:rPr lang="en-IL" sz="7400" dirty="0"/>
              <a:t> </a:t>
            </a:r>
            <a:r>
              <a:rPr lang="en-IL" sz="7400" dirty="0" err="1"/>
              <a:t>בבית</a:t>
            </a:r>
            <a:endParaRPr lang="en-IL" sz="7400" dirty="0"/>
          </a:p>
        </p:txBody>
      </p:sp>
      <p:sp>
        <p:nvSpPr>
          <p:cNvPr id="9" name="Freeform: Shape 8">
            <a:extLst>
              <a:ext uri="{FF2B5EF4-FFF2-40B4-BE49-F238E27FC236}">
                <a16:creationId xmlns:a16="http://schemas.microsoft.com/office/drawing/2014/main" id="{A8A44BC8-2508-4575-75F6-0ED3F11E7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6208776"/>
            <a:ext cx="726948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Tree>
    <p:extLst>
      <p:ext uri="{BB962C8B-B14F-4D97-AF65-F5344CB8AC3E}">
        <p14:creationId xmlns:p14="http://schemas.microsoft.com/office/powerpoint/2010/main" val="49565197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9EE42DCE-4A4F-44C4-84E5-261B3BEEF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4E7CFCE-93B2-0031-873C-8710DAE42345}"/>
              </a:ext>
            </a:extLst>
          </p:cNvPr>
          <p:cNvSpPr>
            <a:spLocks noGrp="1"/>
          </p:cNvSpPr>
          <p:nvPr>
            <p:ph type="title"/>
          </p:nvPr>
        </p:nvSpPr>
        <p:spPr>
          <a:xfrm>
            <a:off x="521208" y="978408"/>
            <a:ext cx="6300216" cy="1463040"/>
          </a:xfrm>
        </p:spPr>
        <p:txBody>
          <a:bodyPr vert="horz" lIns="91440" tIns="45720" rIns="91440" bIns="45720" rtlCol="0" anchor="t">
            <a:normAutofit/>
          </a:bodyPr>
          <a:lstStyle/>
          <a:p>
            <a:r>
              <a:rPr lang="en-US" b="1" kern="1200">
                <a:solidFill>
                  <a:schemeClr val="tx1"/>
                </a:solidFill>
                <a:latin typeface="+mj-lt"/>
                <a:ea typeface="+mj-ea"/>
                <a:cs typeface="+mj-cs"/>
              </a:rPr>
              <a:t>ניקיון יסודי והדגשים</a:t>
            </a:r>
          </a:p>
        </p:txBody>
      </p:sp>
      <p:sp>
        <p:nvSpPr>
          <p:cNvPr id="14" name="Rectangle 13">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6282982"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6499A0B3-E291-8486-457A-9D493FDD7ECA}"/>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0" y="1545333"/>
            <a:ext cx="7342632" cy="3767328"/>
          </a:xfrm>
        </p:spPr>
        <p:txBody>
          <a:bodyPr>
            <a:noAutofit/>
          </a:bodyPr>
          <a:lstStyle/>
          <a:p>
            <a:pPr marL="0" indent="0" algn="r" rtl="1">
              <a:spcBef>
                <a:spcPts val="2500"/>
              </a:spcBef>
              <a:buNone/>
            </a:pPr>
            <a:r>
              <a:rPr lang="he-IL" sz="2800" b="1" dirty="0"/>
              <a:t>ארגון מחדש של הבית</a:t>
            </a:r>
          </a:p>
          <a:p>
            <a:pPr marL="0" lvl="1" indent="0" algn="r" rtl="1">
              <a:buNone/>
            </a:pPr>
            <a:r>
              <a:rPr lang="he-IL" sz="2800" dirty="0"/>
              <a:t>ארגון מחדש של הבית הוא שלב קרדינלי בניקיון יסודי, שיכול לשפר את התחושה הכללית בבית.</a:t>
            </a:r>
          </a:p>
          <a:p>
            <a:pPr marL="0" indent="0" algn="r" rtl="1">
              <a:spcBef>
                <a:spcPts val="2500"/>
              </a:spcBef>
              <a:buNone/>
            </a:pPr>
            <a:r>
              <a:rPr lang="he-IL" sz="2800" b="1" dirty="0"/>
              <a:t>ניקוי פריטים </a:t>
            </a:r>
            <a:r>
              <a:rPr lang="de-DE" sz="2800" b="1" dirty="0"/>
              <a:t>neglected</a:t>
            </a:r>
          </a:p>
          <a:p>
            <a:pPr marL="0" lvl="1" indent="0" algn="r" rtl="1">
              <a:buNone/>
            </a:pPr>
            <a:r>
              <a:rPr lang="he-IL" sz="2800" dirty="0"/>
              <a:t>ניקוי פריטים שלא זכו לתשומת לב במהלך השנה מעניק לחיים תחושת רעננות וחדשנות.</a:t>
            </a:r>
          </a:p>
          <a:p>
            <a:pPr marL="0" indent="0" algn="r" rtl="1">
              <a:spcBef>
                <a:spcPts val="2500"/>
              </a:spcBef>
              <a:buNone/>
            </a:pPr>
            <a:r>
              <a:rPr lang="he-IL" sz="2800" b="1" dirty="0"/>
              <a:t>שדרוג האווירה</a:t>
            </a:r>
          </a:p>
          <a:p>
            <a:pPr marL="0" lvl="1" indent="0" algn="r" rtl="1">
              <a:buNone/>
            </a:pPr>
            <a:r>
              <a:rPr lang="he-IL" sz="2800" dirty="0"/>
              <a:t>טיפול בפרטים הקטנים יכול ליצור אווירה חמימה ומזמינה יותר בבית.</a:t>
            </a:r>
            <a:endParaRPr lang="en-IL" sz="2800" dirty="0"/>
          </a:p>
        </p:txBody>
      </p:sp>
      <p:pic>
        <p:nvPicPr>
          <p:cNvPr id="5" name="Content Placeholder 4" descr="ערימות של תבניות אפייה, כלים, כלי בישול, סירים ומחבתות לא שטופות ממתינות לשטיפה במטבח מבולגן.">
            <a:extLst>
              <a:ext uri="{FF2B5EF4-FFF2-40B4-BE49-F238E27FC236}">
                <a16:creationId xmlns:a16="http://schemas.microsoft.com/office/drawing/2014/main" id="{F6CD8E48-41CD-48BF-885D-1EEEFC3AAA63}"/>
              </a:ext>
            </a:extLst>
          </p:cNvPr>
          <p:cNvPicPr>
            <a:picLocks noGrp="1" noChangeAspect="1"/>
          </p:cNvPicPr>
          <p:nvPr>
            <p:ph sz="half" idx="1"/>
          </p:nvPr>
        </p:nvPicPr>
        <p:blipFill>
          <a:blip r:embed="rId3"/>
          <a:srcRect l="45759" r="7643" b="1"/>
          <a:stretch/>
        </p:blipFill>
        <p:spPr>
          <a:xfrm>
            <a:off x="7586236" y="508090"/>
            <a:ext cx="4081805" cy="5846990"/>
          </a:xfrm>
          <a:prstGeom prst="rect">
            <a:avLst/>
          </a:prstGeom>
        </p:spPr>
      </p:pic>
    </p:spTree>
    <p:extLst>
      <p:ext uri="{BB962C8B-B14F-4D97-AF65-F5344CB8AC3E}">
        <p14:creationId xmlns:p14="http://schemas.microsoft.com/office/powerpoint/2010/main" val="844051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Rectangle 12">
            <a:extLst>
              <a:ext uri="{FF2B5EF4-FFF2-40B4-BE49-F238E27FC236}">
                <a16:creationId xmlns:a16="http://schemas.microsoft.com/office/drawing/2014/main" id="{AD1BDCCC-E676-2A7E-BE11-2B8C23DB2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1746F4D-A8E5-FF37-20C8-2B3660B0A709}"/>
              </a:ext>
            </a:extLst>
          </p:cNvPr>
          <p:cNvSpPr>
            <a:spLocks noGrp="1"/>
          </p:cNvSpPr>
          <p:nvPr>
            <p:ph type="title"/>
          </p:nvPr>
        </p:nvSpPr>
        <p:spPr>
          <a:xfrm>
            <a:off x="521208" y="978408"/>
            <a:ext cx="11155680" cy="1115568"/>
          </a:xfrm>
        </p:spPr>
        <p:txBody>
          <a:bodyPr vert="horz" lIns="91440" tIns="45720" rIns="91440" bIns="45720" rtlCol="0" anchor="t">
            <a:normAutofit/>
          </a:bodyPr>
          <a:lstStyle/>
          <a:p>
            <a:pPr>
              <a:lnSpc>
                <a:spcPct val="90000"/>
              </a:lnSpc>
            </a:pPr>
            <a:r>
              <a:rPr lang="en-US" sz="3700" b="1" kern="1200">
                <a:solidFill>
                  <a:schemeClr val="tx1"/>
                </a:solidFill>
                <a:latin typeface="+mj-lt"/>
                <a:ea typeface="+mj-ea"/>
                <a:cs typeface="+mj-cs"/>
                <a:hlinkClick r:id="rId2"/>
              </a:rPr>
              <a:t>https://www.gss-ltd.co.il</a:t>
            </a:r>
            <a:r>
              <a:rPr lang="en-US" sz="3700" b="1" kern="1200">
                <a:solidFill>
                  <a:schemeClr val="tx1"/>
                </a:solidFill>
                <a:latin typeface="+mj-lt"/>
                <a:ea typeface="+mj-ea"/>
                <a:cs typeface="+mj-cs"/>
              </a:rPr>
              <a:t> </a:t>
            </a:r>
            <a:br>
              <a:rPr lang="en-US" sz="3700" b="1" kern="1200">
                <a:solidFill>
                  <a:schemeClr val="tx1"/>
                </a:solidFill>
                <a:latin typeface="+mj-lt"/>
                <a:ea typeface="+mj-ea"/>
                <a:cs typeface="+mj-cs"/>
              </a:rPr>
            </a:br>
            <a:endParaRPr lang="en-US" sz="3700" b="1" kern="1200">
              <a:solidFill>
                <a:schemeClr val="tx1"/>
              </a:solidFill>
              <a:latin typeface="+mj-lt"/>
              <a:ea typeface="+mj-ea"/>
              <a:cs typeface="+mj-cs"/>
            </a:endParaRPr>
          </a:p>
        </p:txBody>
      </p:sp>
      <p:sp>
        <p:nvSpPr>
          <p:cNvPr id="15" name="Freeform: Shape 14">
            <a:extLst>
              <a:ext uri="{FF2B5EF4-FFF2-40B4-BE49-F238E27FC236}">
                <a16:creationId xmlns:a16="http://schemas.microsoft.com/office/drawing/2014/main" id="{781C97B1-8A09-6383-8C65-A3B7357781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Content Placeholder 5" descr="A white jugs on a shelf&#10;&#10;AI-generated content may be incorrect.">
            <a:extLst>
              <a:ext uri="{FF2B5EF4-FFF2-40B4-BE49-F238E27FC236}">
                <a16:creationId xmlns:a16="http://schemas.microsoft.com/office/drawing/2014/main" id="{FAB8DAF7-8B63-901F-0B38-B209EFC83414}"/>
              </a:ext>
            </a:extLst>
          </p:cNvPr>
          <p:cNvPicPr>
            <a:picLocks noGrp="1" noChangeAspect="1"/>
          </p:cNvPicPr>
          <p:nvPr>
            <p:ph sz="half" idx="1"/>
          </p:nvPr>
        </p:nvPicPr>
        <p:blipFill>
          <a:blip r:embed="rId3"/>
          <a:stretch>
            <a:fillRect/>
          </a:stretch>
        </p:blipFill>
        <p:spPr>
          <a:xfrm>
            <a:off x="622184" y="2299390"/>
            <a:ext cx="5430458" cy="4072844"/>
          </a:xfrm>
          <a:prstGeom prst="rect">
            <a:avLst/>
          </a:prstGeom>
        </p:spPr>
      </p:pic>
      <p:sp>
        <p:nvSpPr>
          <p:cNvPr id="4" name="Content Placeholder 3">
            <a:extLst>
              <a:ext uri="{FF2B5EF4-FFF2-40B4-BE49-F238E27FC236}">
                <a16:creationId xmlns:a16="http://schemas.microsoft.com/office/drawing/2014/main" id="{93EF3367-0D97-C9B5-0793-1B614E063D05}"/>
              </a:ext>
            </a:extLst>
          </p:cNvPr>
          <p:cNvSpPr>
            <a:spLocks noGrp="1"/>
          </p:cNvSpPr>
          <p:nvPr>
            <p:ph sz="half" idx="2"/>
          </p:nvPr>
        </p:nvSpPr>
        <p:spPr>
          <a:xfrm>
            <a:off x="6547104" y="978408"/>
            <a:ext cx="5123688" cy="5376672"/>
          </a:xfrm>
        </p:spPr>
        <p:txBody>
          <a:bodyPr vert="horz" lIns="91440" tIns="45720" rIns="91440" bIns="45720" rtlCol="0">
            <a:normAutofit/>
          </a:bodyPr>
          <a:lstStyle/>
          <a:p>
            <a:pPr algn="r" rtl="1">
              <a:lnSpc>
                <a:spcPct val="100000"/>
              </a:lnSpc>
            </a:pPr>
            <a:r>
              <a:rPr lang="en-US" b="0" dirty="0" err="1">
                <a:effectLst/>
              </a:rPr>
              <a:t>מהו</a:t>
            </a:r>
            <a:r>
              <a:rPr lang="en-US" b="0" dirty="0">
                <a:effectLst/>
              </a:rPr>
              <a:t> </a:t>
            </a:r>
            <a:r>
              <a:rPr lang="en-US" b="0" dirty="0" err="1">
                <a:effectLst/>
              </a:rPr>
              <a:t>עובש</a:t>
            </a:r>
            <a:r>
              <a:rPr lang="en-US" b="0" dirty="0">
                <a:effectLst/>
              </a:rPr>
              <a:t> </a:t>
            </a:r>
            <a:r>
              <a:rPr lang="en-US" b="0" dirty="0" err="1">
                <a:effectLst/>
              </a:rPr>
              <a:t>וטיפול</a:t>
            </a:r>
            <a:r>
              <a:rPr lang="en-US" b="0" dirty="0">
                <a:effectLst/>
              </a:rPr>
              <a:t> </a:t>
            </a:r>
            <a:r>
              <a:rPr lang="en-US" b="0" dirty="0" err="1">
                <a:effectLst/>
              </a:rPr>
              <a:t>מקצועי</a:t>
            </a:r>
            <a:r>
              <a:rPr lang="en-US" b="0" dirty="0">
                <a:effectLst/>
              </a:rPr>
              <a:t> </a:t>
            </a:r>
            <a:r>
              <a:rPr lang="en-US" b="0" dirty="0" err="1">
                <a:effectLst/>
              </a:rPr>
              <a:t>בעובש</a:t>
            </a:r>
            <a:endParaRPr lang="en-US" b="0" dirty="0">
              <a:effectLst/>
            </a:endParaRPr>
          </a:p>
          <a:p>
            <a:pPr algn="r" rtl="1">
              <a:lnSpc>
                <a:spcPct val="100000"/>
              </a:lnSpc>
              <a:spcAft>
                <a:spcPts val="1500"/>
              </a:spcAft>
            </a:pPr>
            <a:r>
              <a:rPr lang="en-US" b="1" i="0" dirty="0" err="1">
                <a:effectLst/>
              </a:rPr>
              <a:t>מה</a:t>
            </a:r>
            <a:r>
              <a:rPr lang="en-US" b="1" i="0" dirty="0">
                <a:effectLst/>
              </a:rPr>
              <a:t> </a:t>
            </a:r>
            <a:r>
              <a:rPr lang="en-US" b="1" i="0" dirty="0" err="1">
                <a:effectLst/>
              </a:rPr>
              <a:t>הוא</a:t>
            </a:r>
            <a:r>
              <a:rPr lang="en-US" b="1" i="0" dirty="0">
                <a:effectLst/>
              </a:rPr>
              <a:t> </a:t>
            </a:r>
            <a:r>
              <a:rPr lang="en-US" b="1" i="0" dirty="0" err="1">
                <a:effectLst/>
              </a:rPr>
              <a:t>עובש</a:t>
            </a:r>
            <a:br>
              <a:rPr lang="en-US" b="0" i="0" dirty="0">
                <a:effectLst/>
              </a:rPr>
            </a:br>
            <a:r>
              <a:rPr lang="en-US" b="1" i="0" dirty="0" err="1">
                <a:effectLst/>
              </a:rPr>
              <a:t>עובש</a:t>
            </a:r>
            <a:r>
              <a:rPr lang="en-US" b="1" i="0" dirty="0">
                <a:effectLst/>
              </a:rPr>
              <a:t> </a:t>
            </a:r>
            <a:r>
              <a:rPr lang="en-US" b="1" i="0" dirty="0" err="1">
                <a:effectLst/>
              </a:rPr>
              <a:t>הוא</a:t>
            </a:r>
            <a:r>
              <a:rPr lang="en-US" b="1" i="0" dirty="0">
                <a:effectLst/>
              </a:rPr>
              <a:t> </a:t>
            </a:r>
            <a:r>
              <a:rPr lang="en-US" b="1" i="0" dirty="0" err="1">
                <a:effectLst/>
              </a:rPr>
              <a:t>סוג</a:t>
            </a:r>
            <a:r>
              <a:rPr lang="en-US" b="1" i="0" dirty="0">
                <a:effectLst/>
              </a:rPr>
              <a:t> של </a:t>
            </a:r>
            <a:r>
              <a:rPr lang="en-US" b="1" i="0" dirty="0" err="1">
                <a:effectLst/>
              </a:rPr>
              <a:t>רעלן</a:t>
            </a:r>
            <a:r>
              <a:rPr lang="en-US" b="1" i="0" dirty="0">
                <a:effectLst/>
              </a:rPr>
              <a:t> – </a:t>
            </a:r>
            <a:r>
              <a:rPr lang="en-US" b="1" i="0" dirty="0" err="1">
                <a:effectLst/>
              </a:rPr>
              <a:t>סוג</a:t>
            </a:r>
            <a:r>
              <a:rPr lang="en-US" b="1" i="0" dirty="0">
                <a:effectLst/>
              </a:rPr>
              <a:t> של </a:t>
            </a:r>
            <a:r>
              <a:rPr lang="en-US" b="1" i="0" dirty="0" err="1">
                <a:effectLst/>
              </a:rPr>
              <a:t>פיטריה</a:t>
            </a:r>
            <a:r>
              <a:rPr lang="en-US" b="1" i="0" dirty="0">
                <a:effectLst/>
              </a:rPr>
              <a:t>  </a:t>
            </a:r>
            <a:r>
              <a:rPr lang="en-US" b="1" i="0" dirty="0" err="1">
                <a:effectLst/>
              </a:rPr>
              <a:t>שיכול</a:t>
            </a:r>
            <a:r>
              <a:rPr lang="en-US" b="1" i="0" dirty="0">
                <a:effectLst/>
              </a:rPr>
              <a:t> </a:t>
            </a:r>
            <a:r>
              <a:rPr lang="en-US" b="1" i="0" dirty="0" err="1">
                <a:effectLst/>
              </a:rPr>
              <a:t>להיות</a:t>
            </a:r>
            <a:r>
              <a:rPr lang="en-US" b="1" i="0" dirty="0">
                <a:effectLst/>
              </a:rPr>
              <a:t> </a:t>
            </a:r>
            <a:r>
              <a:rPr lang="en-US" b="1" i="0" dirty="0" err="1">
                <a:effectLst/>
              </a:rPr>
              <a:t>מסוכן</a:t>
            </a:r>
            <a:r>
              <a:rPr lang="en-US" b="1" i="0" dirty="0">
                <a:effectLst/>
              </a:rPr>
              <a:t> </a:t>
            </a:r>
            <a:r>
              <a:rPr lang="en-US" b="1" i="0" dirty="0" err="1">
                <a:effectLst/>
              </a:rPr>
              <a:t>ומזיק</a:t>
            </a:r>
            <a:r>
              <a:rPr lang="en-US" b="1" i="0" dirty="0">
                <a:effectLst/>
              </a:rPr>
              <a:t> </a:t>
            </a:r>
            <a:r>
              <a:rPr lang="en-US" b="1" i="0" dirty="0" err="1">
                <a:effectLst/>
              </a:rPr>
              <a:t>יותר</a:t>
            </a:r>
            <a:r>
              <a:rPr lang="en-US" b="1" i="0" dirty="0">
                <a:effectLst/>
              </a:rPr>
              <a:t> </a:t>
            </a:r>
            <a:r>
              <a:rPr lang="en-US" b="1" i="0" dirty="0" err="1">
                <a:effectLst/>
              </a:rPr>
              <a:t>מחומרי</a:t>
            </a:r>
            <a:r>
              <a:rPr lang="en-US" b="1" i="0" dirty="0">
                <a:effectLst/>
              </a:rPr>
              <a:t> </a:t>
            </a:r>
            <a:r>
              <a:rPr lang="en-US" b="1" i="0" dirty="0" err="1">
                <a:effectLst/>
              </a:rPr>
              <a:t>הדברה</a:t>
            </a:r>
            <a:br>
              <a:rPr lang="en-US" b="0" i="0" dirty="0">
                <a:effectLst/>
              </a:rPr>
            </a:br>
            <a:r>
              <a:rPr lang="en-US" b="1" i="0" dirty="0" err="1">
                <a:effectLst/>
              </a:rPr>
              <a:t>מה</a:t>
            </a:r>
            <a:r>
              <a:rPr lang="en-US" b="1" i="0" dirty="0">
                <a:effectLst/>
              </a:rPr>
              <a:t> </a:t>
            </a:r>
            <a:r>
              <a:rPr lang="en-US" b="1" i="0" dirty="0" err="1">
                <a:effectLst/>
              </a:rPr>
              <a:t>הן</a:t>
            </a:r>
            <a:r>
              <a:rPr lang="en-US" b="1" i="0" dirty="0">
                <a:effectLst/>
              </a:rPr>
              <a:t> </a:t>
            </a:r>
            <a:r>
              <a:rPr lang="en-US" b="1" i="0" dirty="0" err="1">
                <a:effectLst/>
              </a:rPr>
              <a:t>ההשפעות</a:t>
            </a:r>
            <a:r>
              <a:rPr lang="en-US" b="1" i="0" dirty="0">
                <a:effectLst/>
              </a:rPr>
              <a:t> </a:t>
            </a:r>
            <a:r>
              <a:rPr lang="en-US" b="1" i="0" dirty="0" err="1">
                <a:effectLst/>
              </a:rPr>
              <a:t>הבריאותיות</a:t>
            </a:r>
            <a:r>
              <a:rPr lang="en-US" b="1" i="0" dirty="0">
                <a:effectLst/>
              </a:rPr>
              <a:t> </a:t>
            </a:r>
            <a:r>
              <a:rPr lang="en-US" b="1" i="0" dirty="0" err="1">
                <a:effectLst/>
              </a:rPr>
              <a:t>כתוצאה</a:t>
            </a:r>
            <a:r>
              <a:rPr lang="en-US" b="1" i="0" dirty="0">
                <a:effectLst/>
              </a:rPr>
              <a:t> </a:t>
            </a:r>
            <a:r>
              <a:rPr lang="en-US" b="1" i="0" dirty="0" err="1">
                <a:effectLst/>
              </a:rPr>
              <a:t>מעובש</a:t>
            </a:r>
            <a:r>
              <a:rPr lang="en-US" b="1" i="0" dirty="0">
                <a:effectLst/>
              </a:rPr>
              <a:t> </a:t>
            </a:r>
            <a:r>
              <a:rPr lang="en-US" b="1" i="0" dirty="0" err="1">
                <a:effectLst/>
              </a:rPr>
              <a:t>בבית</a:t>
            </a:r>
            <a:r>
              <a:rPr lang="en-US" b="1" i="0" dirty="0">
                <a:effectLst/>
              </a:rPr>
              <a:t> :</a:t>
            </a:r>
            <a:br>
              <a:rPr lang="en-US" b="0" i="0" dirty="0">
                <a:effectLst/>
              </a:rPr>
            </a:br>
            <a:r>
              <a:rPr lang="en-US" b="1" i="0" dirty="0" err="1">
                <a:effectLst/>
              </a:rPr>
              <a:t>ההשפעה</a:t>
            </a:r>
            <a:r>
              <a:rPr lang="en-US" b="1" i="0" dirty="0">
                <a:effectLst/>
              </a:rPr>
              <a:t> </a:t>
            </a:r>
            <a:r>
              <a:rPr lang="en-US" b="1" i="0" dirty="0" err="1">
                <a:effectLst/>
              </a:rPr>
              <a:t>הבריאותית</a:t>
            </a:r>
            <a:r>
              <a:rPr lang="en-US" b="1" i="0" dirty="0">
                <a:effectLst/>
              </a:rPr>
              <a:t> </a:t>
            </a:r>
            <a:r>
              <a:rPr lang="en-US" b="1" i="0" dirty="0" err="1">
                <a:effectLst/>
              </a:rPr>
              <a:t>כתוצאה</a:t>
            </a:r>
            <a:r>
              <a:rPr lang="en-US" b="1" i="0" dirty="0">
                <a:effectLst/>
              </a:rPr>
              <a:t> </a:t>
            </a:r>
            <a:r>
              <a:rPr lang="en-US" b="1" i="0" dirty="0" err="1">
                <a:effectLst/>
              </a:rPr>
              <a:t>מחשיפה</a:t>
            </a:r>
            <a:r>
              <a:rPr lang="en-US" b="1" i="0" dirty="0">
                <a:effectLst/>
              </a:rPr>
              <a:t> </a:t>
            </a:r>
            <a:r>
              <a:rPr lang="en-US" b="1" i="0" dirty="0" err="1">
                <a:effectLst/>
              </a:rPr>
              <a:t>לעובש</a:t>
            </a:r>
            <a:r>
              <a:rPr lang="en-US" b="1" i="0" dirty="0">
                <a:effectLst/>
              </a:rPr>
              <a:t> </a:t>
            </a:r>
            <a:r>
              <a:rPr lang="en-US" b="1" i="0" dirty="0" err="1">
                <a:effectLst/>
              </a:rPr>
              <a:t>יכולות</a:t>
            </a:r>
            <a:r>
              <a:rPr lang="en-US" b="1" i="0" dirty="0">
                <a:effectLst/>
              </a:rPr>
              <a:t> </a:t>
            </a:r>
            <a:r>
              <a:rPr lang="en-US" b="1" i="0" dirty="0" err="1">
                <a:effectLst/>
              </a:rPr>
              <a:t>להשתנות</a:t>
            </a:r>
            <a:r>
              <a:rPr lang="en-US" b="1" i="0" dirty="0">
                <a:effectLst/>
              </a:rPr>
              <a:t> </a:t>
            </a:r>
            <a:r>
              <a:rPr lang="en-US" b="1" i="0" dirty="0" err="1">
                <a:effectLst/>
              </a:rPr>
              <a:t>במידה</a:t>
            </a:r>
            <a:r>
              <a:rPr lang="en-US" b="1" i="0" dirty="0">
                <a:effectLst/>
              </a:rPr>
              <a:t> רבה </a:t>
            </a:r>
            <a:r>
              <a:rPr lang="en-US" b="1" i="0" dirty="0" err="1">
                <a:effectLst/>
              </a:rPr>
              <a:t>בהתאם</a:t>
            </a:r>
            <a:r>
              <a:rPr lang="en-US" b="1" i="0" dirty="0">
                <a:effectLst/>
              </a:rPr>
              <a:t> </a:t>
            </a:r>
            <a:r>
              <a:rPr lang="en-US" b="1" i="0" dirty="0" err="1">
                <a:effectLst/>
              </a:rPr>
              <a:t>לכמות</a:t>
            </a:r>
            <a:r>
              <a:rPr lang="en-US" b="1" i="0" dirty="0">
                <a:effectLst/>
              </a:rPr>
              <a:t> </a:t>
            </a:r>
            <a:r>
              <a:rPr lang="en-US" b="1" i="0" dirty="0" err="1">
                <a:effectLst/>
              </a:rPr>
              <a:t>העובש</a:t>
            </a:r>
            <a:r>
              <a:rPr lang="en-US" b="1" i="0" dirty="0">
                <a:effectLst/>
              </a:rPr>
              <a:t> </a:t>
            </a:r>
            <a:r>
              <a:rPr lang="en-US" b="1" i="0" dirty="0" err="1">
                <a:effectLst/>
              </a:rPr>
              <a:t>בבית</a:t>
            </a:r>
            <a:r>
              <a:rPr lang="en-US" b="1" i="0" dirty="0">
                <a:effectLst/>
              </a:rPr>
              <a:t> </a:t>
            </a:r>
            <a:r>
              <a:rPr lang="en-US" b="1" i="0" dirty="0" err="1">
                <a:effectLst/>
              </a:rPr>
              <a:t>ולרמת</a:t>
            </a:r>
            <a:r>
              <a:rPr lang="en-US" b="1" i="0" dirty="0">
                <a:effectLst/>
              </a:rPr>
              <a:t> </a:t>
            </a:r>
            <a:r>
              <a:rPr lang="en-US" b="1" i="0" dirty="0" err="1">
                <a:effectLst/>
              </a:rPr>
              <a:t>החשיפה</a:t>
            </a:r>
            <a:r>
              <a:rPr lang="en-US" b="1" i="0" dirty="0">
                <a:effectLst/>
              </a:rPr>
              <a:t> </a:t>
            </a:r>
            <a:r>
              <a:rPr lang="en-US" b="1" i="0" dirty="0" err="1">
                <a:effectLst/>
              </a:rPr>
              <a:t>שלנו</a:t>
            </a:r>
            <a:r>
              <a:rPr lang="en-US" b="1" i="0" dirty="0">
                <a:effectLst/>
              </a:rPr>
              <a:t> </a:t>
            </a:r>
            <a:r>
              <a:rPr lang="en-US" b="1" i="0" dirty="0" err="1">
                <a:effectLst/>
              </a:rPr>
              <a:t>בתוך</a:t>
            </a:r>
            <a:r>
              <a:rPr lang="en-US" b="1" i="0" dirty="0">
                <a:effectLst/>
              </a:rPr>
              <a:t> </a:t>
            </a:r>
            <a:r>
              <a:rPr lang="en-US" b="1" i="0" dirty="0" err="1">
                <a:effectLst/>
              </a:rPr>
              <a:t>הבית.סוגי</a:t>
            </a:r>
            <a:r>
              <a:rPr lang="en-US" b="1" i="0" dirty="0">
                <a:effectLst/>
              </a:rPr>
              <a:t> של </a:t>
            </a:r>
            <a:r>
              <a:rPr lang="en-US" b="1" i="0" dirty="0" err="1">
                <a:effectLst/>
              </a:rPr>
              <a:t>תסמינים</a:t>
            </a:r>
            <a:r>
              <a:rPr lang="en-US" b="1" i="0" dirty="0">
                <a:effectLst/>
              </a:rPr>
              <a:t> </a:t>
            </a:r>
            <a:r>
              <a:rPr lang="en-US" b="1" i="0" dirty="0" err="1">
                <a:effectLst/>
              </a:rPr>
              <a:t>בריאותיים</a:t>
            </a:r>
            <a:r>
              <a:rPr lang="en-US" b="1" i="0" dirty="0">
                <a:effectLst/>
              </a:rPr>
              <a:t> </a:t>
            </a:r>
            <a:r>
              <a:rPr lang="en-US" b="1" i="0" dirty="0" err="1">
                <a:effectLst/>
              </a:rPr>
              <a:t>העלולים</a:t>
            </a:r>
            <a:r>
              <a:rPr lang="en-US" b="1" i="0" dirty="0">
                <a:effectLst/>
              </a:rPr>
              <a:t> </a:t>
            </a:r>
            <a:r>
              <a:rPr lang="en-US" b="1" i="0" dirty="0" err="1">
                <a:effectLst/>
              </a:rPr>
              <a:t>להתרחש</a:t>
            </a:r>
            <a:r>
              <a:rPr lang="en-US" b="1" i="0" dirty="0">
                <a:effectLst/>
              </a:rPr>
              <a:t> </a:t>
            </a:r>
            <a:r>
              <a:rPr lang="en-US" b="1" i="0" dirty="0" err="1">
                <a:effectLst/>
              </a:rPr>
              <a:t>בזמן</a:t>
            </a:r>
            <a:r>
              <a:rPr lang="en-US" b="1" i="0" dirty="0">
                <a:effectLst/>
              </a:rPr>
              <a:t> </a:t>
            </a:r>
            <a:r>
              <a:rPr lang="en-US" b="1" i="0" dirty="0" err="1">
                <a:effectLst/>
              </a:rPr>
              <a:t>חשיפה</a:t>
            </a:r>
            <a:r>
              <a:rPr lang="en-US" b="1" i="0" dirty="0">
                <a:effectLst/>
              </a:rPr>
              <a:t> </a:t>
            </a:r>
            <a:r>
              <a:rPr lang="en-US" b="1" i="0" dirty="0" err="1">
                <a:effectLst/>
              </a:rPr>
              <a:t>לעובש</a:t>
            </a:r>
            <a:r>
              <a:rPr lang="en-US" b="1" i="0" dirty="0">
                <a:effectLst/>
              </a:rPr>
              <a:t>  </a:t>
            </a:r>
            <a:r>
              <a:rPr lang="en-US" b="1" i="0" dirty="0" err="1">
                <a:effectLst/>
              </a:rPr>
              <a:t>הם</a:t>
            </a:r>
            <a:r>
              <a:rPr lang="en-US" b="1" i="0" dirty="0">
                <a:effectLst/>
              </a:rPr>
              <a:t> :1.    שיעול2.    </a:t>
            </a:r>
            <a:r>
              <a:rPr lang="en-US" b="1" i="0" dirty="0" err="1">
                <a:effectLst/>
              </a:rPr>
              <a:t>תסמיני</a:t>
            </a:r>
            <a:r>
              <a:rPr lang="en-US" b="1" i="0" dirty="0">
                <a:effectLst/>
              </a:rPr>
              <a:t> אסתמה3.    </a:t>
            </a:r>
            <a:r>
              <a:rPr lang="en-US" b="1" i="0" dirty="0" err="1">
                <a:effectLst/>
              </a:rPr>
              <a:t>תסמיני</a:t>
            </a:r>
            <a:r>
              <a:rPr lang="en-US" b="1" i="0" dirty="0">
                <a:effectLst/>
              </a:rPr>
              <a:t> </a:t>
            </a:r>
            <a:r>
              <a:rPr lang="en-US" b="1" i="0" dirty="0" err="1">
                <a:effectLst/>
              </a:rPr>
              <a:t>אלרגיה</a:t>
            </a:r>
            <a:r>
              <a:rPr lang="en-US" b="1" i="0" dirty="0">
                <a:effectLst/>
              </a:rPr>
              <a:t> </a:t>
            </a:r>
            <a:r>
              <a:rPr lang="en-US" b="1" i="0" dirty="0" err="1">
                <a:effectLst/>
              </a:rPr>
              <a:t>אשר</a:t>
            </a:r>
            <a:r>
              <a:rPr lang="en-US" b="1" i="0" dirty="0">
                <a:effectLst/>
              </a:rPr>
              <a:t> </a:t>
            </a:r>
            <a:r>
              <a:rPr lang="en-US" b="1" i="0" dirty="0" err="1">
                <a:effectLst/>
              </a:rPr>
              <a:t>מסוכנים</a:t>
            </a:r>
            <a:r>
              <a:rPr lang="en-US" b="1" i="0" dirty="0">
                <a:effectLst/>
              </a:rPr>
              <a:t> </a:t>
            </a:r>
            <a:r>
              <a:rPr lang="en-US" b="1" i="0" dirty="0" err="1">
                <a:effectLst/>
              </a:rPr>
              <a:t>מאוד</a:t>
            </a:r>
            <a:r>
              <a:rPr lang="en-US" b="1" i="0" dirty="0">
                <a:effectLst/>
              </a:rPr>
              <a:t> </a:t>
            </a:r>
            <a:r>
              <a:rPr lang="en-US" b="1" i="0" dirty="0" err="1">
                <a:effectLst/>
              </a:rPr>
              <a:t>היכולים</a:t>
            </a:r>
            <a:r>
              <a:rPr lang="en-US" b="1" i="0" dirty="0">
                <a:effectLst/>
              </a:rPr>
              <a:t> </a:t>
            </a:r>
            <a:r>
              <a:rPr lang="en-US" b="1" i="0" dirty="0" err="1">
                <a:effectLst/>
              </a:rPr>
              <a:t>להגיע</a:t>
            </a:r>
            <a:r>
              <a:rPr lang="en-US" b="1" i="0" dirty="0">
                <a:effectLst/>
              </a:rPr>
              <a:t> </a:t>
            </a:r>
            <a:r>
              <a:rPr lang="en-US" b="1" i="0" dirty="0" err="1">
                <a:effectLst/>
              </a:rPr>
              <a:t>גם</a:t>
            </a:r>
            <a:r>
              <a:rPr lang="en-US" b="1" i="0" dirty="0">
                <a:effectLst/>
              </a:rPr>
              <a:t> </a:t>
            </a:r>
            <a:r>
              <a:rPr lang="en-US" b="1" i="0" dirty="0" err="1">
                <a:effectLst/>
              </a:rPr>
              <a:t>לתוצאה</a:t>
            </a:r>
            <a:r>
              <a:rPr lang="en-US" b="1" i="0" dirty="0">
                <a:effectLst/>
              </a:rPr>
              <a:t> של </a:t>
            </a:r>
            <a:r>
              <a:rPr lang="en-US" b="1" i="0" dirty="0" err="1">
                <a:effectLst/>
              </a:rPr>
              <a:t>מוות</a:t>
            </a:r>
            <a:r>
              <a:rPr lang="en-US" b="1" i="0" dirty="0">
                <a:effectLst/>
              </a:rPr>
              <a:t> מחנק4.    </a:t>
            </a:r>
            <a:r>
              <a:rPr lang="en-US" b="1" i="0" dirty="0" err="1">
                <a:effectLst/>
              </a:rPr>
              <a:t>זיהומים</a:t>
            </a:r>
            <a:r>
              <a:rPr lang="en-US" b="1" i="0" dirty="0">
                <a:effectLst/>
              </a:rPr>
              <a:t> </a:t>
            </a:r>
            <a:r>
              <a:rPr lang="en-US" b="1" i="0" dirty="0" err="1">
                <a:effectLst/>
              </a:rPr>
              <a:t>בדרכי</a:t>
            </a:r>
            <a:r>
              <a:rPr lang="en-US" b="1" i="0" dirty="0">
                <a:effectLst/>
              </a:rPr>
              <a:t> הנשימה5.    </a:t>
            </a:r>
            <a:r>
              <a:rPr lang="en-US" b="1" i="0" dirty="0" err="1">
                <a:effectLst/>
              </a:rPr>
              <a:t>פיטריות</a:t>
            </a:r>
            <a:r>
              <a:rPr lang="en-US" b="1" i="0" dirty="0">
                <a:effectLst/>
              </a:rPr>
              <a:t> </a:t>
            </a:r>
            <a:r>
              <a:rPr lang="en-US" b="1" i="0" dirty="0" err="1">
                <a:effectLst/>
              </a:rPr>
              <a:t>למיניהם</a:t>
            </a:r>
            <a:r>
              <a:rPr lang="en-US" b="1" i="0" dirty="0">
                <a:effectLst/>
              </a:rPr>
              <a:t>.</a:t>
            </a:r>
            <a:br>
              <a:rPr lang="en-US" b="0" i="0" dirty="0">
                <a:effectLst/>
              </a:rPr>
            </a:br>
            <a:r>
              <a:rPr lang="en-US" b="1" i="0" dirty="0" err="1">
                <a:effectLst/>
              </a:rPr>
              <a:t>למי</a:t>
            </a:r>
            <a:r>
              <a:rPr lang="en-US" b="1" i="0" dirty="0">
                <a:effectLst/>
              </a:rPr>
              <a:t> </a:t>
            </a:r>
            <a:r>
              <a:rPr lang="en-US" b="1" i="0" dirty="0" err="1">
                <a:effectLst/>
              </a:rPr>
              <a:t>עובש</a:t>
            </a:r>
            <a:r>
              <a:rPr lang="en-US" b="1" i="0" dirty="0">
                <a:effectLst/>
              </a:rPr>
              <a:t> </a:t>
            </a:r>
            <a:r>
              <a:rPr lang="en-US" b="1" i="0" dirty="0" err="1">
                <a:effectLst/>
              </a:rPr>
              <a:t>יותר</a:t>
            </a:r>
            <a:r>
              <a:rPr lang="en-US" b="1" i="0" dirty="0">
                <a:effectLst/>
              </a:rPr>
              <a:t> </a:t>
            </a:r>
            <a:r>
              <a:rPr lang="en-US" b="1" i="0" dirty="0" err="1">
                <a:effectLst/>
              </a:rPr>
              <a:t>מסוכן</a:t>
            </a:r>
            <a:br>
              <a:rPr lang="en-US" b="0" i="0" dirty="0">
                <a:effectLst/>
              </a:rPr>
            </a:br>
            <a:r>
              <a:rPr lang="en-US" b="1" i="0" dirty="0">
                <a:effectLst/>
              </a:rPr>
              <a:t>1.    </a:t>
            </a:r>
            <a:r>
              <a:rPr lang="en-US" b="1" i="0" dirty="0" err="1">
                <a:effectLst/>
              </a:rPr>
              <a:t>תינוקות</a:t>
            </a:r>
            <a:br>
              <a:rPr lang="en-US" b="0" i="0" dirty="0">
                <a:effectLst/>
              </a:rPr>
            </a:br>
            <a:r>
              <a:rPr lang="en-US" b="1" i="0" dirty="0">
                <a:effectLst/>
              </a:rPr>
              <a:t>2.    </a:t>
            </a:r>
            <a:r>
              <a:rPr lang="en-US" b="1" i="0" dirty="0" err="1">
                <a:effectLst/>
              </a:rPr>
              <a:t>קשישים</a:t>
            </a:r>
            <a:endParaRPr lang="en-US" b="0" i="0" dirty="0">
              <a:effectLst/>
            </a:endParaRPr>
          </a:p>
          <a:p>
            <a:pPr algn="r" rtl="1">
              <a:lnSpc>
                <a:spcPct val="100000"/>
              </a:lnSpc>
            </a:pPr>
            <a:endParaRPr lang="en-US" dirty="0"/>
          </a:p>
        </p:txBody>
      </p:sp>
    </p:spTree>
    <p:extLst>
      <p:ext uri="{BB962C8B-B14F-4D97-AF65-F5344CB8AC3E}">
        <p14:creationId xmlns:p14="http://schemas.microsoft.com/office/powerpoint/2010/main" val="30563503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descr="מנקה פריטים על רקע כחול">
            <a:extLst>
              <a:ext uri="{FF2B5EF4-FFF2-40B4-BE49-F238E27FC236}">
                <a16:creationId xmlns:a16="http://schemas.microsoft.com/office/drawing/2014/main" id="{83E75B21-0FCB-44BF-43A3-9BCEBEA543BA}"/>
              </a:ext>
            </a:extLst>
          </p:cNvPr>
          <p:cNvPicPr>
            <a:picLocks noChangeAspect="1"/>
          </p:cNvPicPr>
          <p:nvPr/>
        </p:nvPicPr>
        <p:blipFill>
          <a:blip r:embed="rId2">
            <a:extLst>
              <a:ext uri="{28A0092B-C50C-407E-A947-70E740481C1C}">
                <a14:useLocalDpi xmlns:a14="http://schemas.microsoft.com/office/drawing/2010/main" val="0"/>
              </a:ext>
            </a:extLst>
          </a:blip>
          <a:srcRect t="9091" r="23298"/>
          <a:stretch/>
        </p:blipFill>
        <p:spPr>
          <a:xfrm>
            <a:off x="3523488" y="10"/>
            <a:ext cx="8668512" cy="6857990"/>
          </a:xfrm>
          <a:prstGeom prst="rect">
            <a:avLst/>
          </a:prstGeom>
        </p:spPr>
      </p:pic>
      <p:sp>
        <p:nvSpPr>
          <p:cNvPr id="2" name="כותרת 1">
            <a:extLst>
              <a:ext uri="{FF2B5EF4-FFF2-40B4-BE49-F238E27FC236}">
                <a16:creationId xmlns:a16="http://schemas.microsoft.com/office/drawing/2014/main" id="{749108D4-E445-32A4-9B36-001A1C35E0DD}"/>
              </a:ext>
            </a:extLst>
          </p:cNvPr>
          <p:cNvSpPr>
            <a:spLocks noGrp="1"/>
          </p:cNvSpPr>
          <p:nvPr>
            <p:ph type="ctrTitle"/>
          </p:nvPr>
        </p:nvSpPr>
        <p:spPr>
          <a:xfrm>
            <a:off x="477981" y="1122363"/>
            <a:ext cx="2574138" cy="3204134"/>
          </a:xfrm>
        </p:spPr>
        <p:txBody>
          <a:bodyPr anchor="b">
            <a:normAutofit/>
          </a:bodyPr>
          <a:lstStyle/>
          <a:p>
            <a:pPr algn="r"/>
            <a:r>
              <a:rPr lang="he-IL" sz="4800" b="1" kern="100" dirty="0">
                <a:solidFill>
                  <a:schemeClr val="accent1">
                    <a:lumMod val="75000"/>
                  </a:schemeClr>
                </a:solidFill>
                <a:latin typeface="Arial" panose="020B0604020202020204" pitchFamily="34" charset="0"/>
                <a:cs typeface="Arial" panose="020B0604020202020204" pitchFamily="34" charset="0"/>
              </a:rPr>
              <a:t>כלור כמרכיב בחומרי ניקוי</a:t>
            </a:r>
            <a:endParaRPr lang="he-IL" sz="4800" b="1" dirty="0">
              <a:solidFill>
                <a:schemeClr val="accent1">
                  <a:lumMod val="75000"/>
                </a:schemeClr>
              </a:solidFill>
            </a:endParaRPr>
          </a:p>
        </p:txBody>
      </p:sp>
      <p:sp>
        <p:nvSpPr>
          <p:cNvPr id="3" name="כותרת משנה 2">
            <a:extLst>
              <a:ext uri="{FF2B5EF4-FFF2-40B4-BE49-F238E27FC236}">
                <a16:creationId xmlns:a16="http://schemas.microsoft.com/office/drawing/2014/main" id="{2D1767E2-94DC-F48E-AA19-CF0F3825A5E0}"/>
              </a:ext>
            </a:extLst>
          </p:cNvPr>
          <p:cNvSpPr>
            <a:spLocks noGrp="1"/>
          </p:cNvSpPr>
          <p:nvPr>
            <p:ph type="subTitle" idx="1"/>
          </p:nvPr>
        </p:nvSpPr>
        <p:spPr>
          <a:xfrm>
            <a:off x="477980" y="4872922"/>
            <a:ext cx="4023359" cy="1208141"/>
          </a:xfrm>
        </p:spPr>
        <p:txBody>
          <a:bodyPr>
            <a:normAutofit/>
          </a:bodyPr>
          <a:lstStyle/>
          <a:p>
            <a:pPr algn="r"/>
            <a:r>
              <a:rPr lang="he-IL" sz="2000" dirty="0">
                <a:solidFill>
                  <a:schemeClr val="accent1">
                    <a:lumMod val="75000"/>
                  </a:schemeClr>
                </a:solidFill>
              </a:rPr>
              <a:t>יעקב ברוך</a:t>
            </a:r>
          </a:p>
        </p:txBody>
      </p:sp>
    </p:spTree>
    <p:extLst>
      <p:ext uri="{BB962C8B-B14F-4D97-AF65-F5344CB8AC3E}">
        <p14:creationId xmlns:p14="http://schemas.microsoft.com/office/powerpoint/2010/main" val="381177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75EAFFD-4A47-DD53-4F76-BD457E18B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כותרת 1">
            <a:extLst>
              <a:ext uri="{FF2B5EF4-FFF2-40B4-BE49-F238E27FC236}">
                <a16:creationId xmlns:a16="http://schemas.microsoft.com/office/drawing/2014/main" id="{77C2AB69-CB64-FE77-DB05-453D37C4BB05}"/>
              </a:ext>
            </a:extLst>
          </p:cNvPr>
          <p:cNvSpPr>
            <a:spLocks noGrp="1"/>
          </p:cNvSpPr>
          <p:nvPr>
            <p:ph type="title"/>
          </p:nvPr>
        </p:nvSpPr>
        <p:spPr>
          <a:xfrm>
            <a:off x="521208" y="978408"/>
            <a:ext cx="3200400" cy="2432304"/>
          </a:xfrm>
        </p:spPr>
        <p:txBody>
          <a:bodyPr anchor="b">
            <a:normAutofit/>
          </a:bodyPr>
          <a:lstStyle/>
          <a:p>
            <a:r>
              <a:rPr lang="he-IL" sz="4000">
                <a:cs typeface="+mn-cs"/>
              </a:rPr>
              <a:t>הכלור</a:t>
            </a:r>
          </a:p>
        </p:txBody>
      </p:sp>
      <p:sp>
        <p:nvSpPr>
          <p:cNvPr id="11" name="Freeform: Shape 10">
            <a:extLst>
              <a:ext uri="{FF2B5EF4-FFF2-40B4-BE49-F238E27FC236}">
                <a16:creationId xmlns:a16="http://schemas.microsoft.com/office/drawing/2014/main" id="{7CC1FECC-9CA4-341C-7E20-4728C5147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3" name="מציין מיקום תוכן 2">
            <a:extLst>
              <a:ext uri="{FF2B5EF4-FFF2-40B4-BE49-F238E27FC236}">
                <a16:creationId xmlns:a16="http://schemas.microsoft.com/office/drawing/2014/main" id="{1FB797F9-F286-5C7E-E0CA-2AB843B2633A}"/>
              </a:ext>
            </a:extLst>
          </p:cNvPr>
          <p:cNvSpPr>
            <a:spLocks noGrp="1"/>
          </p:cNvSpPr>
          <p:nvPr>
            <p:ph idx="1"/>
          </p:nvPr>
        </p:nvSpPr>
        <p:spPr>
          <a:xfrm>
            <a:off x="521208" y="3538728"/>
            <a:ext cx="3200400" cy="2816352"/>
          </a:xfrm>
        </p:spPr>
        <p:txBody>
          <a:bodyPr>
            <a:normAutofit/>
          </a:bodyPr>
          <a:lstStyle/>
          <a:p>
            <a:pPr marL="0" indent="0" rtl="1">
              <a:spcAft>
                <a:spcPts val="800"/>
              </a:spcAft>
              <a:buNone/>
            </a:pPr>
            <a:r>
              <a:rPr lang="he-IL" sz="1700" kern="100">
                <a:effectLst/>
                <a:latin typeface="Arial" panose="020B0604020202020204" pitchFamily="34" charset="0"/>
                <a:ea typeface="Arial" panose="020B0604020202020204" pitchFamily="34" charset="0"/>
                <a:cs typeface="Arial" panose="020B0604020202020204" pitchFamily="34" charset="0"/>
              </a:rPr>
              <a:t>כלור הוא גז, יסוד ממשפחת ההלוגנים, שני לפלואור. סימנו  2</a:t>
            </a:r>
            <a:r>
              <a:rPr lang="en-US" sz="1700" kern="100">
                <a:effectLst/>
                <a:latin typeface="Arial" panose="020B0604020202020204" pitchFamily="34" charset="0"/>
                <a:ea typeface="Arial" panose="020B0604020202020204" pitchFamily="34" charset="0"/>
                <a:cs typeface="Arial" panose="020B0604020202020204" pitchFamily="34" charset="0"/>
              </a:rPr>
              <a:t>CL</a:t>
            </a:r>
            <a:r>
              <a:rPr lang="he-IL" sz="1700" kern="100">
                <a:effectLst/>
                <a:latin typeface="Arial" panose="020B0604020202020204" pitchFamily="34" charset="0"/>
                <a:ea typeface="Arial" panose="020B0604020202020204" pitchFamily="34" charset="0"/>
                <a:cs typeface="Arial" panose="020B0604020202020204" pitchFamily="34" charset="0"/>
              </a:rPr>
              <a:t>.</a:t>
            </a:r>
            <a:endParaRPr lang="en-US" sz="1700" kern="100">
              <a:effectLst/>
              <a:latin typeface="Arial" panose="020B0604020202020204" pitchFamily="34" charset="0"/>
              <a:ea typeface="Arial" panose="020B0604020202020204" pitchFamily="34" charset="0"/>
              <a:cs typeface="Arial" panose="020B0604020202020204" pitchFamily="34" charset="0"/>
            </a:endParaRPr>
          </a:p>
          <a:p>
            <a:pPr marL="0" indent="0" rtl="1">
              <a:spcAft>
                <a:spcPts val="800"/>
              </a:spcAft>
              <a:buNone/>
            </a:pPr>
            <a:r>
              <a:rPr lang="he-IL" sz="1700" kern="100">
                <a:effectLst/>
                <a:latin typeface="Arial" panose="020B0604020202020204" pitchFamily="34" charset="0"/>
                <a:ea typeface="Arial" panose="020B0604020202020204" pitchFamily="34" charset="0"/>
                <a:cs typeface="Arial" panose="020B0604020202020204" pitchFamily="34" charset="0"/>
              </a:rPr>
              <a:t>חומר נדיף, פעיל מאוד ואגרסיבי, מסוכן מאוד בשאיפה, מגע עם העיניים והעור.</a:t>
            </a:r>
            <a:endParaRPr lang="en-US" sz="1700" kern="100">
              <a:effectLst/>
              <a:latin typeface="Arial" panose="020B0604020202020204" pitchFamily="34" charset="0"/>
              <a:ea typeface="Arial" panose="020B0604020202020204" pitchFamily="34" charset="0"/>
              <a:cs typeface="Arial" panose="020B0604020202020204" pitchFamily="34" charset="0"/>
            </a:endParaRPr>
          </a:p>
          <a:p>
            <a:pPr marL="0" indent="0" rtl="1">
              <a:spcAft>
                <a:spcPts val="800"/>
              </a:spcAft>
              <a:buNone/>
            </a:pPr>
            <a:r>
              <a:rPr lang="he-IL" sz="1700" kern="100">
                <a:effectLst/>
                <a:latin typeface="Arial" panose="020B0604020202020204" pitchFamily="34" charset="0"/>
                <a:ea typeface="Arial" panose="020B0604020202020204" pitchFamily="34" charset="0"/>
                <a:cs typeface="Arial" panose="020B0604020202020204" pitchFamily="34" charset="0"/>
              </a:rPr>
              <a:t>נפוץ מאוד בטבע, גם מרכיב במלח בישול - </a:t>
            </a:r>
            <a:r>
              <a:rPr lang="en-US" sz="1700" kern="100">
                <a:effectLst/>
                <a:latin typeface="Arial" panose="020B0604020202020204" pitchFamily="34" charset="0"/>
                <a:ea typeface="Arial" panose="020B0604020202020204" pitchFamily="34" charset="0"/>
                <a:cs typeface="Arial" panose="020B0604020202020204" pitchFamily="34" charset="0"/>
              </a:rPr>
              <a:t>NACL</a:t>
            </a:r>
            <a:r>
              <a:rPr lang="he-IL" sz="1700" kern="100">
                <a:effectLst/>
                <a:latin typeface="Arial" panose="020B0604020202020204" pitchFamily="34" charset="0"/>
                <a:ea typeface="Arial" panose="020B0604020202020204" pitchFamily="34" charset="0"/>
                <a:cs typeface="Arial" panose="020B0604020202020204" pitchFamily="34" charset="0"/>
              </a:rPr>
              <a:t>.</a:t>
            </a:r>
            <a:endParaRPr lang="en-US" sz="1700" kern="100">
              <a:effectLst/>
              <a:latin typeface="Arial" panose="020B0604020202020204" pitchFamily="34" charset="0"/>
              <a:ea typeface="Arial" panose="020B0604020202020204" pitchFamily="34" charset="0"/>
              <a:cs typeface="Arial" panose="020B0604020202020204" pitchFamily="34" charset="0"/>
            </a:endParaRPr>
          </a:p>
          <a:p>
            <a:pPr marL="0" indent="0">
              <a:buNone/>
            </a:pPr>
            <a:endParaRPr lang="he-IL" sz="1700"/>
          </a:p>
        </p:txBody>
      </p:sp>
      <p:pic>
        <p:nvPicPr>
          <p:cNvPr id="4" name="Picture 3">
            <a:extLst>
              <a:ext uri="{FF2B5EF4-FFF2-40B4-BE49-F238E27FC236}">
                <a16:creationId xmlns:a16="http://schemas.microsoft.com/office/drawing/2014/main" id="{775A0576-59BC-6E11-51BB-031699CB49F0}"/>
              </a:ext>
            </a:extLst>
          </p:cNvPr>
          <p:cNvPicPr>
            <a:picLocks noChangeAspect="1"/>
          </p:cNvPicPr>
          <p:nvPr/>
        </p:nvPicPr>
        <p:blipFill>
          <a:blip r:embed="rId2"/>
          <a:srcRect t="4877" r="-2" b="-2"/>
          <a:stretch/>
        </p:blipFill>
        <p:spPr>
          <a:xfrm>
            <a:off x="4136609" y="970929"/>
            <a:ext cx="7534183" cy="5375076"/>
          </a:xfrm>
          <a:prstGeom prst="rect">
            <a:avLst/>
          </a:prstGeom>
        </p:spPr>
      </p:pic>
    </p:spTree>
    <p:extLst>
      <p:ext uri="{BB962C8B-B14F-4D97-AF65-F5344CB8AC3E}">
        <p14:creationId xmlns:p14="http://schemas.microsoft.com/office/powerpoint/2010/main" val="2991691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6B14A-D47F-9E8C-BA2D-793E15AEF785}"/>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41169DE9-EB7E-AD59-DD05-DA56E1D39653}"/>
              </a:ext>
            </a:extLst>
          </p:cNvPr>
          <p:cNvSpPr>
            <a:spLocks noGrp="1"/>
          </p:cNvSpPr>
          <p:nvPr>
            <p:ph type="title"/>
          </p:nvPr>
        </p:nvSpPr>
        <p:spPr/>
        <p:txBody>
          <a:bodyPr/>
          <a:lstStyle/>
          <a:p>
            <a:r>
              <a:rPr lang="he-IL" dirty="0">
                <a:solidFill>
                  <a:schemeClr val="accent1">
                    <a:lumMod val="75000"/>
                  </a:schemeClr>
                </a:solidFill>
                <a:cs typeface="+mn-cs"/>
              </a:rPr>
              <a:t>הכלור בשימוש רווח כחומר מלבין ומחטא</a:t>
            </a:r>
          </a:p>
        </p:txBody>
      </p:sp>
      <p:sp>
        <p:nvSpPr>
          <p:cNvPr id="3" name="מציין מיקום תוכן 2">
            <a:extLst>
              <a:ext uri="{FF2B5EF4-FFF2-40B4-BE49-F238E27FC236}">
                <a16:creationId xmlns:a16="http://schemas.microsoft.com/office/drawing/2014/main" id="{CEF53C99-D62F-C7DD-18C0-175AAD47C5E7}"/>
              </a:ext>
            </a:extLst>
          </p:cNvPr>
          <p:cNvSpPr>
            <a:spLocks noGrp="1"/>
          </p:cNvSpPr>
          <p:nvPr>
            <p:ph idx="1"/>
          </p:nvPr>
        </p:nvSpPr>
        <p:spPr/>
        <p:txBody>
          <a:bodyPr/>
          <a:lstStyle/>
          <a:p>
            <a:pPr marL="0" indent="0" algn="r" rtl="1">
              <a:lnSpc>
                <a:spcPct val="107000"/>
              </a:lnSpc>
              <a:spcAft>
                <a:spcPts val="800"/>
              </a:spcAft>
              <a:buNone/>
            </a:pPr>
            <a:r>
              <a:rPr lang="he-IL" sz="1800" kern="100" dirty="0">
                <a:solidFill>
                  <a:schemeClr val="accent1">
                    <a:lumMod val="75000"/>
                  </a:schemeClr>
                </a:solidFill>
                <a:effectLst/>
                <a:latin typeface="Arial" panose="020B0604020202020204" pitchFamily="34" charset="0"/>
                <a:ea typeface="Arial" panose="020B0604020202020204" pitchFamily="34" charset="0"/>
                <a:cs typeface="Arial" panose="020B0604020202020204" pitchFamily="34" charset="0"/>
              </a:rPr>
              <a:t>המוצר הנפוץ הוא ללא ספק  - האקונומיקה,                                                                                       </a:t>
            </a:r>
          </a:p>
          <a:p>
            <a:pPr marL="0" indent="0" algn="r" rtl="1">
              <a:lnSpc>
                <a:spcPct val="107000"/>
              </a:lnSpc>
              <a:spcAft>
                <a:spcPts val="800"/>
              </a:spcAft>
              <a:buNone/>
            </a:pPr>
            <a:r>
              <a:rPr lang="he-IL" sz="1800" kern="100" dirty="0">
                <a:solidFill>
                  <a:schemeClr val="accent1">
                    <a:lumMod val="75000"/>
                  </a:schemeClr>
                </a:solidFill>
                <a:effectLst/>
                <a:latin typeface="Arial" panose="020B0604020202020204" pitchFamily="34" charset="0"/>
                <a:ea typeface="Arial" panose="020B0604020202020204" pitchFamily="34" charset="0"/>
                <a:cs typeface="Arial" panose="020B0604020202020204" pitchFamily="34" charset="0"/>
              </a:rPr>
              <a:t>הנמכרת תחת שמות מסחריים שונים,      </a:t>
            </a:r>
          </a:p>
          <a:p>
            <a:pPr marL="0" indent="0" algn="r" rtl="1">
              <a:lnSpc>
                <a:spcPct val="107000"/>
              </a:lnSpc>
              <a:spcAft>
                <a:spcPts val="800"/>
              </a:spcAft>
              <a:buNone/>
            </a:pPr>
            <a:r>
              <a:rPr lang="he-IL" sz="1800" kern="100" dirty="0">
                <a:solidFill>
                  <a:schemeClr val="accent1">
                    <a:lumMod val="75000"/>
                  </a:schemeClr>
                </a:solidFill>
                <a:effectLst/>
                <a:latin typeface="Arial" panose="020B0604020202020204" pitchFamily="34" charset="0"/>
                <a:ea typeface="Arial" panose="020B0604020202020204" pitchFamily="34" charset="0"/>
                <a:cs typeface="Arial" panose="020B0604020202020204" pitchFamily="34" charset="0"/>
              </a:rPr>
              <a:t>בתערובת עם חומרי בישום חומרים נוספים, ובריכוזים משתנים – בד"כ 3%.</a:t>
            </a:r>
          </a:p>
          <a:p>
            <a:pPr marL="0" indent="0" algn="r" rtl="1">
              <a:lnSpc>
                <a:spcPct val="107000"/>
              </a:lnSpc>
              <a:spcAft>
                <a:spcPts val="800"/>
              </a:spcAft>
              <a:buNone/>
            </a:pPr>
            <a:r>
              <a:rPr lang="he-IL" sz="1800" kern="100" dirty="0">
                <a:solidFill>
                  <a:schemeClr val="accent1">
                    <a:lumMod val="75000"/>
                  </a:schemeClr>
                </a:solidFill>
                <a:effectLst/>
                <a:latin typeface="Arial" panose="020B0604020202020204" pitchFamily="34" charset="0"/>
                <a:ea typeface="Arial" panose="020B0604020202020204" pitchFamily="34" charset="0"/>
                <a:cs typeface="Arial" panose="020B0604020202020204" pitchFamily="34" charset="0"/>
              </a:rPr>
              <a:t>הנוסחה הכימית המקובלת של החומר הפעיל בה - נתרן כלורי </a:t>
            </a:r>
            <a:r>
              <a:rPr lang="en-US" sz="1800" kern="100" dirty="0">
                <a:solidFill>
                  <a:schemeClr val="accent1">
                    <a:lumMod val="75000"/>
                  </a:schemeClr>
                </a:solidFill>
                <a:effectLst/>
                <a:latin typeface="Arial" panose="020B0604020202020204" pitchFamily="34" charset="0"/>
                <a:ea typeface="Arial" panose="020B0604020202020204" pitchFamily="34" charset="0"/>
                <a:cs typeface="Arial" panose="020B0604020202020204" pitchFamily="34" charset="0"/>
              </a:rPr>
              <a:t>NAOCL</a:t>
            </a:r>
            <a:endParaRPr lang="he-IL" sz="1800" kern="100" dirty="0">
              <a:solidFill>
                <a:schemeClr val="accent1">
                  <a:lumMod val="75000"/>
                </a:schemeClr>
              </a:solidFill>
              <a:effectLst/>
              <a:latin typeface="Arial" panose="020B0604020202020204" pitchFamily="34" charset="0"/>
              <a:ea typeface="Arial" panose="020B0604020202020204" pitchFamily="34" charset="0"/>
              <a:cs typeface="Arial" panose="020B0604020202020204" pitchFamily="34" charset="0"/>
            </a:endParaRPr>
          </a:p>
          <a:p>
            <a:pPr marL="0" indent="0" algn="r" rtl="1">
              <a:lnSpc>
                <a:spcPct val="107000"/>
              </a:lnSpc>
              <a:spcAft>
                <a:spcPts val="800"/>
              </a:spcAft>
              <a:buNone/>
            </a:pPr>
            <a:r>
              <a:rPr lang="he-IL" sz="1800" kern="100" dirty="0">
                <a:solidFill>
                  <a:schemeClr val="accent1">
                    <a:lumMod val="75000"/>
                  </a:schemeClr>
                </a:solidFill>
                <a:effectLst/>
                <a:latin typeface="Arial" panose="020B0604020202020204" pitchFamily="34" charset="0"/>
                <a:ea typeface="Arial" panose="020B0604020202020204" pitchFamily="34" charset="0"/>
                <a:cs typeface="Arial" panose="020B0604020202020204" pitchFamily="34" charset="0"/>
              </a:rPr>
              <a:t>האקונומיקה מכילה בדרך כלל גם בסיס הנתרן - </a:t>
            </a:r>
            <a:r>
              <a:rPr lang="en-US" sz="1800" kern="100" dirty="0">
                <a:solidFill>
                  <a:schemeClr val="accent1">
                    <a:lumMod val="75000"/>
                  </a:schemeClr>
                </a:solidFill>
                <a:effectLst/>
                <a:latin typeface="Arial" panose="020B0604020202020204" pitchFamily="34" charset="0"/>
                <a:ea typeface="Arial" panose="020B0604020202020204" pitchFamily="34" charset="0"/>
                <a:cs typeface="Arial" panose="020B0604020202020204" pitchFamily="34" charset="0"/>
              </a:rPr>
              <a:t>NAOH</a:t>
            </a:r>
          </a:p>
        </p:txBody>
      </p:sp>
      <p:pic>
        <p:nvPicPr>
          <p:cNvPr id="1026" name="Picture 2" descr="ג'ל אקונומיקה סמיכה לימון 1 ליטר טאצ' - טאצ' אונליין - מוצרי ניקיון וטיפוח">
            <a:extLst>
              <a:ext uri="{FF2B5EF4-FFF2-40B4-BE49-F238E27FC236}">
                <a16:creationId xmlns:a16="http://schemas.microsoft.com/office/drawing/2014/main" id="{F6B548F6-D4E8-F6DE-190B-E380AC6431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15794"/>
            <a:ext cx="2372627" cy="2372627"/>
          </a:xfrm>
          <a:prstGeom prst="rect">
            <a:avLst/>
          </a:prstGeom>
          <a:noFill/>
          <a:extLst>
            <a:ext uri="{909E8E84-426E-40DD-AFC4-6F175D3DCCD1}">
              <a14:hiddenFill xmlns:a14="http://schemas.microsoft.com/office/drawing/2010/main">
                <a:solidFill>
                  <a:srgbClr val="FFFFFF"/>
                </a:solidFill>
              </a14:hiddenFill>
            </a:ext>
          </a:extLst>
        </p:spPr>
      </p:pic>
      <p:pic>
        <p:nvPicPr>
          <p:cNvPr id="5" name="תמונה 4">
            <a:extLst>
              <a:ext uri="{FF2B5EF4-FFF2-40B4-BE49-F238E27FC236}">
                <a16:creationId xmlns:a16="http://schemas.microsoft.com/office/drawing/2014/main" id="{84F79213-2209-5058-641B-0845579DD001}"/>
              </a:ext>
            </a:extLst>
          </p:cNvPr>
          <p:cNvPicPr>
            <a:picLocks noChangeAspect="1"/>
          </p:cNvPicPr>
          <p:nvPr/>
        </p:nvPicPr>
        <p:blipFill>
          <a:blip r:embed="rId3"/>
          <a:stretch>
            <a:fillRect/>
          </a:stretch>
        </p:blipFill>
        <p:spPr>
          <a:xfrm>
            <a:off x="1510705" y="4615794"/>
            <a:ext cx="1500351" cy="2242206"/>
          </a:xfrm>
          <a:prstGeom prst="rect">
            <a:avLst/>
          </a:prstGeom>
        </p:spPr>
      </p:pic>
    </p:spTree>
    <p:extLst>
      <p:ext uri="{BB962C8B-B14F-4D97-AF65-F5344CB8AC3E}">
        <p14:creationId xmlns:p14="http://schemas.microsoft.com/office/powerpoint/2010/main" val="283826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B38FC2-32D7-CC73-848A-A607D214335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75EAFFD-4A47-DD53-4F76-BD457E18B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כותרת 1">
            <a:extLst>
              <a:ext uri="{FF2B5EF4-FFF2-40B4-BE49-F238E27FC236}">
                <a16:creationId xmlns:a16="http://schemas.microsoft.com/office/drawing/2014/main" id="{02FA35AF-105E-2916-2B22-99D1041A61C0}"/>
              </a:ext>
            </a:extLst>
          </p:cNvPr>
          <p:cNvSpPr>
            <a:spLocks noGrp="1"/>
          </p:cNvSpPr>
          <p:nvPr>
            <p:ph type="title"/>
          </p:nvPr>
        </p:nvSpPr>
        <p:spPr>
          <a:xfrm>
            <a:off x="521208" y="978408"/>
            <a:ext cx="3200400" cy="2432304"/>
          </a:xfrm>
        </p:spPr>
        <p:txBody>
          <a:bodyPr anchor="b">
            <a:normAutofit/>
          </a:bodyPr>
          <a:lstStyle/>
          <a:p>
            <a:r>
              <a:rPr lang="he-IL" sz="4000">
                <a:cs typeface="+mn-cs"/>
              </a:rPr>
              <a:t>פעולת הכלור</a:t>
            </a:r>
          </a:p>
        </p:txBody>
      </p:sp>
      <p:sp>
        <p:nvSpPr>
          <p:cNvPr id="12" name="Freeform: Shape 11">
            <a:extLst>
              <a:ext uri="{FF2B5EF4-FFF2-40B4-BE49-F238E27FC236}">
                <a16:creationId xmlns:a16="http://schemas.microsoft.com/office/drawing/2014/main" id="{7CC1FECC-9CA4-341C-7E20-4728C5147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3" name="מציין מיקום תוכן 2">
            <a:extLst>
              <a:ext uri="{FF2B5EF4-FFF2-40B4-BE49-F238E27FC236}">
                <a16:creationId xmlns:a16="http://schemas.microsoft.com/office/drawing/2014/main" id="{9F1ACCAF-6D59-CFF8-BF1F-7403EB8486F2}"/>
              </a:ext>
            </a:extLst>
          </p:cNvPr>
          <p:cNvSpPr>
            <a:spLocks noGrp="1"/>
          </p:cNvSpPr>
          <p:nvPr>
            <p:ph idx="1"/>
          </p:nvPr>
        </p:nvSpPr>
        <p:spPr>
          <a:xfrm>
            <a:off x="521208" y="3538728"/>
            <a:ext cx="3200400" cy="2816352"/>
          </a:xfrm>
        </p:spPr>
        <p:txBody>
          <a:bodyPr>
            <a:normAutofit/>
          </a:bodyPr>
          <a:lstStyle/>
          <a:p>
            <a:pPr marL="0" indent="0" algn="r" rtl="1">
              <a:spcAft>
                <a:spcPts val="800"/>
              </a:spcAft>
              <a:buNone/>
            </a:pPr>
            <a:r>
              <a:rPr lang="he-IL" b="1" u="sng" kern="100" dirty="0">
                <a:effectLst/>
                <a:latin typeface="Arial" panose="020B0604020202020204" pitchFamily="34" charset="0"/>
                <a:ea typeface="Arial" panose="020B0604020202020204" pitchFamily="34" charset="0"/>
                <a:cs typeface="Arial" panose="020B0604020202020204" pitchFamily="34" charset="0"/>
              </a:rPr>
              <a:t>הלבנה</a:t>
            </a:r>
            <a:r>
              <a:rPr lang="he-IL" kern="100" dirty="0">
                <a:effectLst/>
                <a:latin typeface="Arial" panose="020B0604020202020204" pitchFamily="34" charset="0"/>
                <a:ea typeface="Arial" panose="020B0604020202020204" pitchFamily="34" charset="0"/>
                <a:cs typeface="Arial" panose="020B0604020202020204" pitchFamily="34" charset="0"/>
              </a:rPr>
              <a:t> באמצעות אקונומיקה –  הכלור גורם לשבירת קשרים כימיים בין המרכיבים של כתמים ו\או צבעים שונים.</a:t>
            </a:r>
          </a:p>
          <a:p>
            <a:pPr marL="0" indent="0" algn="r" rtl="1">
              <a:spcAft>
                <a:spcPts val="800"/>
              </a:spcAft>
              <a:buNone/>
            </a:pPr>
            <a:r>
              <a:rPr lang="he-IL" b="1" u="sng" kern="100" dirty="0">
                <a:effectLst/>
                <a:latin typeface="Arial" panose="020B0604020202020204" pitchFamily="34" charset="0"/>
                <a:ea typeface="Arial" panose="020B0604020202020204" pitchFamily="34" charset="0"/>
                <a:cs typeface="Arial" panose="020B0604020202020204" pitchFamily="34" charset="0"/>
              </a:rPr>
              <a:t>חיטוי</a:t>
            </a:r>
            <a:r>
              <a:rPr lang="he-IL" kern="100" dirty="0">
                <a:effectLst/>
                <a:latin typeface="Arial" panose="020B0604020202020204" pitchFamily="34" charset="0"/>
                <a:ea typeface="Arial" panose="020B0604020202020204" pitchFamily="34" charset="0"/>
                <a:cs typeface="Arial" panose="020B0604020202020204" pitchFamily="34" charset="0"/>
              </a:rPr>
              <a:t> – הכלור משמיד פטריות וחיידקים גם בריכוזים נמוכים. </a:t>
            </a:r>
          </a:p>
        </p:txBody>
      </p:sp>
      <p:pic>
        <p:nvPicPr>
          <p:cNvPr id="5" name="Picture 4" descr="A blue container with a label on it&#10;&#10;AI-generated content may be incorrect.">
            <a:extLst>
              <a:ext uri="{FF2B5EF4-FFF2-40B4-BE49-F238E27FC236}">
                <a16:creationId xmlns:a16="http://schemas.microsoft.com/office/drawing/2014/main" id="{A07C7C99-E59D-D2CB-F520-F00D179A4B6D}"/>
              </a:ext>
            </a:extLst>
          </p:cNvPr>
          <p:cNvPicPr>
            <a:picLocks noChangeAspect="1"/>
          </p:cNvPicPr>
          <p:nvPr/>
        </p:nvPicPr>
        <p:blipFill>
          <a:blip r:embed="rId2"/>
          <a:srcRect r="-2" b="4874"/>
          <a:stretch/>
        </p:blipFill>
        <p:spPr>
          <a:xfrm>
            <a:off x="4136609" y="970929"/>
            <a:ext cx="7534183" cy="5375076"/>
          </a:xfrm>
          <a:prstGeom prst="rect">
            <a:avLst/>
          </a:prstGeom>
        </p:spPr>
      </p:pic>
    </p:spTree>
    <p:extLst>
      <p:ext uri="{BB962C8B-B14F-4D97-AF65-F5344CB8AC3E}">
        <p14:creationId xmlns:p14="http://schemas.microsoft.com/office/powerpoint/2010/main" val="2931657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D93E79-32D3-E6A8-626B-2D8943D8261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D1BDCCC-E676-2A7E-BE11-2B8C23DB2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כותרת 1">
            <a:extLst>
              <a:ext uri="{FF2B5EF4-FFF2-40B4-BE49-F238E27FC236}">
                <a16:creationId xmlns:a16="http://schemas.microsoft.com/office/drawing/2014/main" id="{BF99D54A-FECF-A3FD-2C95-BA624C9CEDA4}"/>
              </a:ext>
            </a:extLst>
          </p:cNvPr>
          <p:cNvSpPr>
            <a:spLocks noGrp="1"/>
          </p:cNvSpPr>
          <p:nvPr>
            <p:ph type="title"/>
          </p:nvPr>
        </p:nvSpPr>
        <p:spPr>
          <a:xfrm>
            <a:off x="521208" y="978408"/>
            <a:ext cx="11155680" cy="1115568"/>
          </a:xfrm>
        </p:spPr>
        <p:txBody>
          <a:bodyPr>
            <a:normAutofit/>
          </a:bodyPr>
          <a:lstStyle/>
          <a:p>
            <a:r>
              <a:rPr lang="he-IL">
                <a:cs typeface="+mn-cs"/>
              </a:rPr>
              <a:t>סיכונים</a:t>
            </a:r>
          </a:p>
        </p:txBody>
      </p:sp>
      <p:sp>
        <p:nvSpPr>
          <p:cNvPr id="11" name="Freeform: Shape 10">
            <a:extLst>
              <a:ext uri="{FF2B5EF4-FFF2-40B4-BE49-F238E27FC236}">
                <a16:creationId xmlns:a16="http://schemas.microsoft.com/office/drawing/2014/main" id="{781C97B1-8A09-6383-8C65-A3B7357781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close-up of a blue container&#10;&#10;AI-generated content may be incorrect.">
            <a:extLst>
              <a:ext uri="{FF2B5EF4-FFF2-40B4-BE49-F238E27FC236}">
                <a16:creationId xmlns:a16="http://schemas.microsoft.com/office/drawing/2014/main" id="{9D0DB7F5-F73A-B5B3-9261-F1EC4834097F}"/>
              </a:ext>
            </a:extLst>
          </p:cNvPr>
          <p:cNvPicPr>
            <a:picLocks noChangeAspect="1"/>
          </p:cNvPicPr>
          <p:nvPr/>
        </p:nvPicPr>
        <p:blipFill>
          <a:blip r:embed="rId2"/>
          <a:stretch>
            <a:fillRect/>
          </a:stretch>
        </p:blipFill>
        <p:spPr>
          <a:xfrm>
            <a:off x="622184" y="2299390"/>
            <a:ext cx="5430458" cy="4072844"/>
          </a:xfrm>
          <a:prstGeom prst="rect">
            <a:avLst/>
          </a:prstGeom>
        </p:spPr>
      </p:pic>
      <p:sp>
        <p:nvSpPr>
          <p:cNvPr id="3" name="מציין מיקום תוכן 2">
            <a:extLst>
              <a:ext uri="{FF2B5EF4-FFF2-40B4-BE49-F238E27FC236}">
                <a16:creationId xmlns:a16="http://schemas.microsoft.com/office/drawing/2014/main" id="{86B684C6-3AAF-6581-AB36-EA20CE2C8659}"/>
              </a:ext>
            </a:extLst>
          </p:cNvPr>
          <p:cNvSpPr>
            <a:spLocks noGrp="1"/>
          </p:cNvSpPr>
          <p:nvPr>
            <p:ph idx="1"/>
          </p:nvPr>
        </p:nvSpPr>
        <p:spPr>
          <a:xfrm>
            <a:off x="6547104" y="657369"/>
            <a:ext cx="5129784" cy="5697711"/>
          </a:xfrm>
        </p:spPr>
        <p:txBody>
          <a:bodyPr>
            <a:normAutofit fontScale="92500" lnSpcReduction="20000"/>
          </a:bodyPr>
          <a:lstStyle/>
          <a:p>
            <a:pPr marL="0" indent="0" algn="r" rtl="1">
              <a:lnSpc>
                <a:spcPct val="100000"/>
              </a:lnSpc>
              <a:spcAft>
                <a:spcPts val="800"/>
              </a:spcAft>
              <a:buNone/>
            </a:pPr>
            <a:r>
              <a:rPr lang="he-IL" sz="2400" kern="100" dirty="0">
                <a:effectLst/>
                <a:latin typeface="Arial" panose="020B0604020202020204" pitchFamily="34" charset="0"/>
                <a:ea typeface="Arial" panose="020B0604020202020204" pitchFamily="34" charset="0"/>
                <a:cs typeface="Arial" panose="020B0604020202020204" pitchFamily="34" charset="0"/>
              </a:rPr>
              <a:t>האקונומיקה, בתגובה עם חומרי ניקיון אחרים, כאוריאה למשל, </a:t>
            </a:r>
          </a:p>
          <a:p>
            <a:pPr marL="0" indent="0" algn="r" rtl="1">
              <a:lnSpc>
                <a:spcPct val="100000"/>
              </a:lnSpc>
              <a:spcAft>
                <a:spcPts val="800"/>
              </a:spcAft>
              <a:buNone/>
            </a:pPr>
            <a:r>
              <a:rPr lang="he-IL" sz="2400" kern="100" dirty="0">
                <a:effectLst/>
                <a:latin typeface="Arial" panose="020B0604020202020204" pitchFamily="34" charset="0"/>
                <a:ea typeface="Arial" panose="020B0604020202020204" pitchFamily="34" charset="0"/>
                <a:cs typeface="Arial" panose="020B0604020202020204" pitchFamily="34" charset="0"/>
              </a:rPr>
              <a:t>יוצרת תגובות כימיות ליצירת תרכובות אחרות, רעילות ומסוכנות מאוד. </a:t>
            </a:r>
          </a:p>
          <a:p>
            <a:pPr marL="0" indent="0" algn="r" rtl="1">
              <a:lnSpc>
                <a:spcPct val="100000"/>
              </a:lnSpc>
              <a:spcAft>
                <a:spcPts val="800"/>
              </a:spcAft>
              <a:buNone/>
            </a:pPr>
            <a:r>
              <a:rPr lang="he-IL" sz="2400" kern="100" dirty="0">
                <a:effectLst/>
                <a:latin typeface="Arial" panose="020B0604020202020204" pitchFamily="34" charset="0"/>
                <a:ea typeface="Arial" panose="020B0604020202020204" pitchFamily="34" charset="0"/>
                <a:cs typeface="Arial" panose="020B0604020202020204" pitchFamily="34" charset="0"/>
              </a:rPr>
              <a:t>בסביבה מימית וחומצית, כלור יתחיל להשתחרר כגז,                                                                       </a:t>
            </a:r>
          </a:p>
          <a:p>
            <a:pPr marL="0" indent="0" algn="r" rtl="1">
              <a:lnSpc>
                <a:spcPct val="100000"/>
              </a:lnSpc>
              <a:spcAft>
                <a:spcPts val="800"/>
              </a:spcAft>
              <a:buNone/>
            </a:pPr>
            <a:r>
              <a:rPr lang="he-IL" sz="2400" kern="100" dirty="0">
                <a:effectLst/>
                <a:latin typeface="Arial" panose="020B0604020202020204" pitchFamily="34" charset="0"/>
                <a:ea typeface="Arial" panose="020B0604020202020204" pitchFamily="34" charset="0"/>
                <a:cs typeface="Arial" panose="020B0604020202020204" pitchFamily="34" charset="0"/>
              </a:rPr>
              <a:t>ולכן יש מגבלה חמורה על כמות השימוש בו, בבריכות למשל.                                                                         </a:t>
            </a:r>
          </a:p>
          <a:p>
            <a:pPr marL="0" indent="0" algn="r" rtl="1">
              <a:lnSpc>
                <a:spcPct val="100000"/>
              </a:lnSpc>
              <a:spcAft>
                <a:spcPts val="800"/>
              </a:spcAft>
              <a:buNone/>
            </a:pPr>
            <a:r>
              <a:rPr lang="he-IL" sz="2400" kern="100" dirty="0">
                <a:effectLst/>
                <a:latin typeface="Arial" panose="020B0604020202020204" pitchFamily="34" charset="0"/>
                <a:ea typeface="Arial" panose="020B0604020202020204" pitchFamily="34" charset="0"/>
                <a:cs typeface="Arial" panose="020B0604020202020204" pitchFamily="34" charset="0"/>
              </a:rPr>
              <a:t> שהייה ארוכה בבריכת שחיה עם כלור, יכולה לגרום לצריבות בעיניים ולקשיים בנשימה.</a:t>
            </a:r>
          </a:p>
          <a:p>
            <a:pPr marL="0" indent="0" algn="r" rtl="1">
              <a:lnSpc>
                <a:spcPct val="100000"/>
              </a:lnSpc>
              <a:spcAft>
                <a:spcPts val="800"/>
              </a:spcAft>
              <a:buNone/>
            </a:pPr>
            <a:r>
              <a:rPr lang="he-IL" sz="2400" kern="100" dirty="0">
                <a:effectLst/>
                <a:latin typeface="Arial" panose="020B0604020202020204" pitchFamily="34" charset="0"/>
                <a:ea typeface="Arial" panose="020B0604020202020204" pitchFamily="34" charset="0"/>
                <a:cs typeface="Arial" panose="020B0604020202020204" pitchFamily="34" charset="0"/>
              </a:rPr>
              <a:t>הנוסחה הכימית המקובלת      </a:t>
            </a:r>
          </a:p>
          <a:p>
            <a:pPr marL="0" indent="0" algn="r" rtl="1">
              <a:lnSpc>
                <a:spcPct val="100000"/>
              </a:lnSpc>
              <a:spcAft>
                <a:spcPts val="800"/>
              </a:spcAft>
              <a:buNone/>
            </a:pPr>
            <a:r>
              <a:rPr lang="he-IL" sz="2400" kern="100" dirty="0">
                <a:effectLst/>
                <a:latin typeface="Arial" panose="020B0604020202020204" pitchFamily="34" charset="0"/>
                <a:ea typeface="Arial" panose="020B0604020202020204" pitchFamily="34" charset="0"/>
                <a:cs typeface="Arial" panose="020B0604020202020204" pitchFamily="34" charset="0"/>
              </a:rPr>
              <a:t>     </a:t>
            </a:r>
            <a:r>
              <a:rPr lang="en-US" sz="2400" kern="100" dirty="0">
                <a:effectLst/>
                <a:latin typeface="Arial" panose="020B0604020202020204" pitchFamily="34" charset="0"/>
                <a:ea typeface="Arial" panose="020B0604020202020204" pitchFamily="34" charset="0"/>
                <a:cs typeface="Arial" panose="020B0604020202020204" pitchFamily="34" charset="0"/>
              </a:rPr>
              <a:t>HOCL + HCL &lt;===&gt; CL2  + H2O   </a:t>
            </a:r>
          </a:p>
          <a:p>
            <a:pPr marL="0" indent="0" algn="r" rtl="1">
              <a:lnSpc>
                <a:spcPct val="100000"/>
              </a:lnSpc>
              <a:spcAft>
                <a:spcPts val="800"/>
              </a:spcAft>
              <a:buNone/>
            </a:pPr>
            <a:r>
              <a:rPr lang="en-US" sz="2400" kern="100" dirty="0">
                <a:effectLst/>
                <a:latin typeface="Arial" panose="020B0604020202020204" pitchFamily="34" charset="0"/>
                <a:ea typeface="Arial" panose="020B0604020202020204" pitchFamily="34" charset="0"/>
                <a:cs typeface="Arial" panose="020B0604020202020204" pitchFamily="34" charset="0"/>
              </a:rPr>
              <a:t> </a:t>
            </a:r>
            <a:r>
              <a:rPr lang="he-IL" sz="2400" kern="100" dirty="0">
                <a:effectLst/>
                <a:latin typeface="Arial" panose="020B0604020202020204" pitchFamily="34" charset="0"/>
                <a:ea typeface="Arial" panose="020B0604020202020204" pitchFamily="34" charset="0"/>
                <a:cs typeface="Arial" panose="020B0604020202020204" pitchFamily="34" charset="0"/>
              </a:rPr>
              <a:t>וככל שהסביבה חומצית יותר התהליך נוטה יותר ימינה ומשתחרר כלור.</a:t>
            </a:r>
          </a:p>
        </p:txBody>
      </p:sp>
    </p:spTree>
    <p:extLst>
      <p:ext uri="{BB962C8B-B14F-4D97-AF65-F5344CB8AC3E}">
        <p14:creationId xmlns:p14="http://schemas.microsoft.com/office/powerpoint/2010/main" val="3399329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A2852-CEE0-49D7-7E46-8EC7314CC0E1}"/>
            </a:ext>
          </a:extLst>
        </p:cNvPr>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CCCA9AD7-B71F-7173-6773-22F572EEEAEC}"/>
              </a:ext>
            </a:extLst>
          </p:cNvPr>
          <p:cNvSpPr>
            <a:spLocks noGrp="1"/>
          </p:cNvSpPr>
          <p:nvPr>
            <p:ph idx="1"/>
          </p:nvPr>
        </p:nvSpPr>
        <p:spPr>
          <a:xfrm>
            <a:off x="518160" y="0"/>
            <a:ext cx="11155680" cy="3767328"/>
          </a:xfrm>
        </p:spPr>
        <p:txBody>
          <a:bodyPr>
            <a:normAutofit/>
          </a:bodyPr>
          <a:lstStyle/>
          <a:p>
            <a:pPr marL="0" indent="0" algn="r" rtl="1">
              <a:lnSpc>
                <a:spcPct val="107000"/>
              </a:lnSpc>
              <a:spcAft>
                <a:spcPts val="800"/>
              </a:spcAft>
              <a:buNone/>
            </a:pPr>
            <a:r>
              <a:rPr lang="he-IL" sz="3200" kern="100" dirty="0">
                <a:solidFill>
                  <a:schemeClr val="accent1">
                    <a:lumMod val="75000"/>
                  </a:schemeClr>
                </a:solidFill>
                <a:effectLst/>
                <a:latin typeface="Arial" panose="020B0604020202020204" pitchFamily="34" charset="0"/>
                <a:ea typeface="Arial" panose="020B0604020202020204" pitchFamily="34" charset="0"/>
                <a:cs typeface="Arial" panose="020B0604020202020204" pitchFamily="34" charset="0"/>
              </a:rPr>
              <a:t>להזכיר – </a:t>
            </a:r>
          </a:p>
          <a:p>
            <a:pPr marL="0" indent="0" algn="r" rtl="1">
              <a:lnSpc>
                <a:spcPct val="107000"/>
              </a:lnSpc>
              <a:spcAft>
                <a:spcPts val="800"/>
              </a:spcAft>
              <a:buNone/>
            </a:pPr>
            <a:r>
              <a:rPr lang="he-IL" sz="3200" kern="100" dirty="0">
                <a:solidFill>
                  <a:schemeClr val="accent1">
                    <a:lumMod val="75000"/>
                  </a:schemeClr>
                </a:solidFill>
                <a:effectLst/>
                <a:latin typeface="Arial" panose="020B0604020202020204" pitchFamily="34" charset="0"/>
                <a:ea typeface="Arial" panose="020B0604020202020204" pitchFamily="34" charset="0"/>
                <a:cs typeface="Arial" panose="020B0604020202020204" pitchFamily="34" charset="0"/>
                <a:hlinkClick r:id="rId2"/>
              </a:rPr>
              <a:t>הכלור היה הגז הראשון שבו השתמשו הגרמנים במלחמת החפירות, במלחמה העולמית הראשונה.</a:t>
            </a:r>
            <a:endParaRPr lang="he-IL" sz="3200" kern="100" dirty="0">
              <a:solidFill>
                <a:schemeClr val="accent1">
                  <a:lumMod val="75000"/>
                </a:schemeClr>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3074" name="Picture 2">
            <a:extLst>
              <a:ext uri="{FF2B5EF4-FFF2-40B4-BE49-F238E27FC236}">
                <a16:creationId xmlns:a16="http://schemas.microsoft.com/office/drawing/2014/main" id="{694FBD70-BA6D-5512-A0B0-0C554165F5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66" y="2051222"/>
            <a:ext cx="12534570" cy="4695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507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7EFAAB5-34A3-C2FC-70BA-7720CC8AD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187A93F7-7920-5BA5-0EA7-FAF86C7C7895}"/>
              </a:ext>
            </a:extLst>
          </p:cNvPr>
          <p:cNvSpPr>
            <a:spLocks noGrp="1"/>
          </p:cNvSpPr>
          <p:nvPr>
            <p:ph type="ctrTitle"/>
          </p:nvPr>
        </p:nvSpPr>
        <p:spPr>
          <a:xfrm>
            <a:off x="521208" y="1211766"/>
            <a:ext cx="7237052" cy="4727988"/>
          </a:xfrm>
        </p:spPr>
        <p:txBody>
          <a:bodyPr anchor="b">
            <a:normAutofit/>
          </a:bodyPr>
          <a:lstStyle/>
          <a:p>
            <a:r>
              <a:rPr lang="en-IL" sz="7400"/>
              <a:t>היכרות עם משק האנרגיה בישראל</a:t>
            </a:r>
          </a:p>
        </p:txBody>
      </p:sp>
      <p:sp>
        <p:nvSpPr>
          <p:cNvPr id="9" name="Freeform: Shape 8">
            <a:extLst>
              <a:ext uri="{FF2B5EF4-FFF2-40B4-BE49-F238E27FC236}">
                <a16:creationId xmlns:a16="http://schemas.microsoft.com/office/drawing/2014/main" id="{A8A44BC8-2508-4575-75F6-0ED3F11E7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6208776"/>
            <a:ext cx="726948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Tree>
    <p:extLst>
      <p:ext uri="{BB962C8B-B14F-4D97-AF65-F5344CB8AC3E}">
        <p14:creationId xmlns:p14="http://schemas.microsoft.com/office/powerpoint/2010/main" val="187642338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Rectangle 12">
            <a:extLst>
              <a:ext uri="{FF2B5EF4-FFF2-40B4-BE49-F238E27FC236}">
                <a16:creationId xmlns:a16="http://schemas.microsoft.com/office/drawing/2014/main" id="{34C0330F-1D4F-4552-B799-615DD237B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21F3C1CD-6254-DD50-E260-E08F522C70FC}"/>
              </a:ext>
            </a:extLst>
          </p:cNvPr>
          <p:cNvSpPr>
            <a:spLocks noGrp="1"/>
          </p:cNvSpPr>
          <p:nvPr>
            <p:ph type="title"/>
          </p:nvPr>
        </p:nvSpPr>
        <p:spPr>
          <a:xfrm>
            <a:off x="521208" y="978408"/>
            <a:ext cx="4754880" cy="1463040"/>
          </a:xfrm>
        </p:spPr>
        <p:txBody>
          <a:bodyPr vert="horz" lIns="91440" tIns="45720" rIns="91440" bIns="45720" rtlCol="0" anchor="t">
            <a:normAutofit/>
          </a:bodyPr>
          <a:lstStyle/>
          <a:p>
            <a:pPr>
              <a:lnSpc>
                <a:spcPct val="90000"/>
              </a:lnSpc>
            </a:pPr>
            <a:r>
              <a:rPr lang="en-US" sz="1800" b="1" kern="1200">
                <a:solidFill>
                  <a:schemeClr val="tx1"/>
                </a:solidFill>
                <a:latin typeface="+mj-lt"/>
                <a:ea typeface="+mj-ea"/>
                <a:cs typeface="+mj-cs"/>
                <a:hlinkClick r:id="rId2"/>
              </a:rPr>
              <a:t>https://judaism.walla.co.il/item/2842829</a:t>
            </a:r>
            <a:br>
              <a:rPr lang="en-US" sz="1800" b="1" kern="1200">
                <a:solidFill>
                  <a:schemeClr val="tx1"/>
                </a:solidFill>
                <a:latin typeface="+mj-lt"/>
                <a:ea typeface="+mj-ea"/>
                <a:cs typeface="+mj-cs"/>
              </a:rPr>
            </a:br>
            <a:endParaRPr lang="en-US" sz="1800" b="1" kern="1200">
              <a:solidFill>
                <a:schemeClr val="tx1"/>
              </a:solidFill>
              <a:latin typeface="+mj-lt"/>
              <a:ea typeface="+mj-ea"/>
              <a:cs typeface="+mj-cs"/>
            </a:endParaRPr>
          </a:p>
        </p:txBody>
      </p:sp>
      <p:sp>
        <p:nvSpPr>
          <p:cNvPr id="15" name="Rectangle 14">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1" y="508090"/>
            <a:ext cx="467296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3" name="Content Placeholder 2">
            <a:extLst>
              <a:ext uri="{FF2B5EF4-FFF2-40B4-BE49-F238E27FC236}">
                <a16:creationId xmlns:a16="http://schemas.microsoft.com/office/drawing/2014/main" id="{E6C4E7A4-9AD9-672F-F848-8885A093E1D9}"/>
              </a:ext>
            </a:extLst>
          </p:cNvPr>
          <p:cNvSpPr>
            <a:spLocks noGrp="1"/>
          </p:cNvSpPr>
          <p:nvPr>
            <p:ph sz="half" idx="1"/>
          </p:nvPr>
        </p:nvSpPr>
        <p:spPr>
          <a:xfrm>
            <a:off x="521208" y="2578608"/>
            <a:ext cx="4672584" cy="3767328"/>
          </a:xfrm>
        </p:spPr>
        <p:txBody>
          <a:bodyPr vert="horz" lIns="91440" tIns="45720" rIns="91440" bIns="45720" rtlCol="0">
            <a:normAutofit/>
          </a:bodyPr>
          <a:lstStyle/>
          <a:p>
            <a:r>
              <a:rPr lang="en-US">
                <a:hlinkClick r:id="rId3"/>
              </a:rPr>
              <a:t>https://www.haaretz.com/jewish/2015-03-19/ty-article/.premium/we-were-slaves-to-hitler-in-germany/0000017f-e32a-d7b2-a77f-e32f00870000</a:t>
            </a:r>
            <a:endParaRPr lang="en-US"/>
          </a:p>
          <a:p>
            <a:endParaRPr lang="en-US"/>
          </a:p>
        </p:txBody>
      </p:sp>
      <p:pic>
        <p:nvPicPr>
          <p:cNvPr id="6" name="Content Placeholder 5" descr="A close-up of a drawing&#10;&#10;AI-generated content may be incorrect.">
            <a:extLst>
              <a:ext uri="{FF2B5EF4-FFF2-40B4-BE49-F238E27FC236}">
                <a16:creationId xmlns:a16="http://schemas.microsoft.com/office/drawing/2014/main" id="{56350849-9D6C-4EFF-B716-4C2D5D2BC2C5}"/>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t="13026" b="7460"/>
          <a:stretch/>
        </p:blipFill>
        <p:spPr>
          <a:xfrm>
            <a:off x="5958018" y="508090"/>
            <a:ext cx="5709726" cy="5846989"/>
          </a:xfrm>
          <a:prstGeom prst="rect">
            <a:avLst/>
          </a:prstGeom>
        </p:spPr>
      </p:pic>
    </p:spTree>
    <p:extLst>
      <p:ext uri="{BB962C8B-B14F-4D97-AF65-F5344CB8AC3E}">
        <p14:creationId xmlns:p14="http://schemas.microsoft.com/office/powerpoint/2010/main" val="39679669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96B60-23B7-36E0-890C-4495FC8D0FE3}"/>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C79DE2A7-DA3A-7B7C-8EEB-4D869E04AC69}"/>
              </a:ext>
            </a:extLst>
          </p:cNvPr>
          <p:cNvSpPr>
            <a:spLocks noGrp="1"/>
          </p:cNvSpPr>
          <p:nvPr>
            <p:ph sz="half" idx="1"/>
          </p:nvPr>
        </p:nvSpPr>
        <p:spPr/>
        <p:txBody>
          <a:bodyPr/>
          <a:lstStyle/>
          <a:p>
            <a:endParaRPr lang="en-IL"/>
          </a:p>
        </p:txBody>
      </p:sp>
      <p:sp>
        <p:nvSpPr>
          <p:cNvPr id="4" name="Content Placeholder 3">
            <a:extLst>
              <a:ext uri="{FF2B5EF4-FFF2-40B4-BE49-F238E27FC236}">
                <a16:creationId xmlns:a16="http://schemas.microsoft.com/office/drawing/2014/main" id="{A55248DD-7880-4534-AA4A-8B37DB5E6AED}"/>
              </a:ext>
            </a:extLst>
          </p:cNvPr>
          <p:cNvSpPr>
            <a:spLocks noGrp="1"/>
          </p:cNvSpPr>
          <p:nvPr>
            <p:ph sz="half" idx="2"/>
          </p:nvPr>
        </p:nvSpPr>
        <p:spPr/>
        <p:txBody>
          <a:bodyPr/>
          <a:lstStyle/>
          <a:p>
            <a:endParaRPr lang="en-IL"/>
          </a:p>
        </p:txBody>
      </p:sp>
      <p:pic>
        <p:nvPicPr>
          <p:cNvPr id="6" name="Picture 5">
            <a:extLst>
              <a:ext uri="{FF2B5EF4-FFF2-40B4-BE49-F238E27FC236}">
                <a16:creationId xmlns:a16="http://schemas.microsoft.com/office/drawing/2014/main" id="{7FC89A9C-74B2-8510-F023-0B403BFFF4A9}"/>
              </a:ext>
            </a:extLst>
          </p:cNvPr>
          <p:cNvPicPr>
            <a:picLocks noChangeAspect="1"/>
          </p:cNvPicPr>
          <p:nvPr/>
        </p:nvPicPr>
        <p:blipFill>
          <a:blip r:embed="rId2"/>
          <a:stretch>
            <a:fillRect/>
          </a:stretch>
        </p:blipFill>
        <p:spPr>
          <a:xfrm>
            <a:off x="0" y="156678"/>
            <a:ext cx="12192000" cy="10256171"/>
          </a:xfrm>
          <a:prstGeom prst="rect">
            <a:avLst/>
          </a:prstGeom>
        </p:spPr>
      </p:pic>
      <p:sp>
        <p:nvSpPr>
          <p:cNvPr id="8" name="TextBox 7">
            <a:extLst>
              <a:ext uri="{FF2B5EF4-FFF2-40B4-BE49-F238E27FC236}">
                <a16:creationId xmlns:a16="http://schemas.microsoft.com/office/drawing/2014/main" id="{3369C1C4-4F29-F475-0CB7-1689404C584B}"/>
              </a:ext>
            </a:extLst>
          </p:cNvPr>
          <p:cNvSpPr txBox="1"/>
          <p:nvPr/>
        </p:nvSpPr>
        <p:spPr>
          <a:xfrm>
            <a:off x="1257299" y="1709928"/>
            <a:ext cx="9962635" cy="369332"/>
          </a:xfrm>
          <a:prstGeom prst="rect">
            <a:avLst/>
          </a:prstGeom>
          <a:noFill/>
        </p:spPr>
        <p:txBody>
          <a:bodyPr wrap="square">
            <a:spAutoFit/>
          </a:bodyPr>
          <a:lstStyle/>
          <a:p>
            <a:r>
              <a:rPr lang="he-IL" dirty="0"/>
              <a:t> </a:t>
            </a:r>
            <a:r>
              <a:rPr lang="de-DE" dirty="0">
                <a:hlinkClick r:id="rId3"/>
              </a:rPr>
              <a:t>https://www.mizrahi-tefahot.co.il/media/5xnbxox0/107883-taagidit-2024-web-book_biz1-8.pdf</a:t>
            </a:r>
            <a:r>
              <a:rPr lang="he-IL" dirty="0"/>
              <a:t> </a:t>
            </a:r>
            <a:endParaRPr lang="en-IL" dirty="0"/>
          </a:p>
        </p:txBody>
      </p:sp>
    </p:spTree>
    <p:extLst>
      <p:ext uri="{BB962C8B-B14F-4D97-AF65-F5344CB8AC3E}">
        <p14:creationId xmlns:p14="http://schemas.microsoft.com/office/powerpoint/2010/main" val="452077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CD5123-0846-3B81-B5C9-35A365C3D004}"/>
              </a:ext>
            </a:extLst>
          </p:cNvPr>
          <p:cNvSpPr>
            <a:spLocks noGrp="1"/>
          </p:cNvSpPr>
          <p:nvPr>
            <p:ph type="title"/>
          </p:nvPr>
        </p:nvSpPr>
        <p:spPr>
          <a:xfrm>
            <a:off x="521208" y="978408"/>
            <a:ext cx="5020056" cy="1664208"/>
          </a:xfrm>
        </p:spPr>
        <p:txBody>
          <a:bodyPr vert="horz" lIns="91440" tIns="45720" rIns="91440" bIns="45720" rtlCol="0" anchor="t">
            <a:normAutofit/>
          </a:bodyPr>
          <a:lstStyle/>
          <a:p>
            <a:r>
              <a:rPr lang="en-US" b="1" kern="1200">
                <a:solidFill>
                  <a:schemeClr val="tx1"/>
                </a:solidFill>
                <a:latin typeface="+mj-lt"/>
                <a:ea typeface="+mj-ea"/>
                <a:cs typeface="+mj-cs"/>
              </a:rPr>
              <a:t>שימוש בארבעת הבנים בניקיון</a:t>
            </a:r>
          </a:p>
        </p:txBody>
      </p:sp>
      <p:sp>
        <p:nvSpPr>
          <p:cNvPr id="14" name="Rectangle 13">
            <a:extLst>
              <a:ext uri="{FF2B5EF4-FFF2-40B4-BE49-F238E27FC236}">
                <a16:creationId xmlns:a16="http://schemas.microsoft.com/office/drawing/2014/main" id="{B3367C65-B72C-202E-98A7-9B20F8F2F5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7" y="508090"/>
            <a:ext cx="502005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6" name="Rectangle 15">
            <a:extLst>
              <a:ext uri="{FF2B5EF4-FFF2-40B4-BE49-F238E27FC236}">
                <a16:creationId xmlns:a16="http://schemas.microsoft.com/office/drawing/2014/main" id="{AE558C32-DE71-E6B3-A032-D3EA9CB0F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6463" y="611650"/>
            <a:ext cx="55046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5" name="Content Placeholder 4" descr="שלושה גיבורים קטנים חמושים במכשירי ניקוי. לפעמים צריך גיבור כדי לנקות בלגן.">
            <a:extLst>
              <a:ext uri="{FF2B5EF4-FFF2-40B4-BE49-F238E27FC236}">
                <a16:creationId xmlns:a16="http://schemas.microsoft.com/office/drawing/2014/main" id="{D67385C9-B3CB-45CA-8E1C-49790CB50CFF}"/>
              </a:ext>
            </a:extLst>
          </p:cNvPr>
          <p:cNvPicPr>
            <a:picLocks noGrp="1" noChangeAspect="1"/>
          </p:cNvPicPr>
          <p:nvPr>
            <p:ph sz="half" idx="1"/>
          </p:nvPr>
        </p:nvPicPr>
        <p:blipFill>
          <a:blip r:embed="rId3"/>
          <a:srcRect t="6283" r="2" b="47029"/>
          <a:stretch/>
        </p:blipFill>
        <p:spPr>
          <a:xfrm>
            <a:off x="140872" y="2720721"/>
            <a:ext cx="5020056" cy="3511296"/>
          </a:xfrm>
          <a:prstGeom prst="rect">
            <a:avLst/>
          </a:prstGeom>
        </p:spPr>
      </p:pic>
      <p:sp>
        <p:nvSpPr>
          <p:cNvPr id="4" name="Content Placeholder 3">
            <a:extLst>
              <a:ext uri="{FF2B5EF4-FFF2-40B4-BE49-F238E27FC236}">
                <a16:creationId xmlns:a16="http://schemas.microsoft.com/office/drawing/2014/main" id="{CD0A5060-FBB2-D117-F191-C76B5E2B74A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251623" y="760929"/>
            <a:ext cx="6577084" cy="5367528"/>
          </a:xfrm>
        </p:spPr>
        <p:txBody>
          <a:bodyPr>
            <a:noAutofit/>
          </a:bodyPr>
          <a:lstStyle/>
          <a:p>
            <a:pPr marL="0" indent="0" algn="r" rtl="1">
              <a:spcBef>
                <a:spcPts val="2500"/>
              </a:spcBef>
              <a:buNone/>
            </a:pPr>
            <a:r>
              <a:rPr lang="he-IL" sz="2400" b="1" dirty="0"/>
              <a:t>הבן החכם</a:t>
            </a:r>
          </a:p>
          <a:p>
            <a:pPr marL="0" lvl="1" indent="0" algn="r" rtl="1">
              <a:buNone/>
            </a:pPr>
            <a:r>
              <a:rPr lang="he-IL" sz="2400" dirty="0"/>
              <a:t>הבן החכם מייצג את הגישה הניתוחית והמדויקת לניקיון, המקדישה תשומת לב לפרטים.</a:t>
            </a:r>
          </a:p>
          <a:p>
            <a:pPr marL="0" indent="0" algn="r" rtl="1">
              <a:spcBef>
                <a:spcPts val="2500"/>
              </a:spcBef>
              <a:buNone/>
            </a:pPr>
            <a:r>
              <a:rPr lang="he-IL" sz="2400" b="1" dirty="0"/>
              <a:t>הבן הרשע</a:t>
            </a:r>
          </a:p>
          <a:p>
            <a:pPr marL="0" lvl="1" indent="0" algn="r" rtl="1">
              <a:buNone/>
            </a:pPr>
            <a:r>
              <a:rPr lang="he-IL" sz="2400" dirty="0"/>
              <a:t>הבן הרשע יכול לשמש תזכורת לכך שלא כולם מבינים את החשיבות של ניקיון, ולעודד מעורבות פעילה יותר.</a:t>
            </a:r>
          </a:p>
          <a:p>
            <a:pPr marL="0" indent="0" algn="r" rtl="1">
              <a:spcBef>
                <a:spcPts val="2500"/>
              </a:spcBef>
              <a:buNone/>
            </a:pPr>
            <a:r>
              <a:rPr lang="he-IL" sz="2400" b="1" dirty="0"/>
              <a:t>הבן התם</a:t>
            </a:r>
          </a:p>
          <a:p>
            <a:pPr marL="0" lvl="1" indent="0" algn="r" rtl="1">
              <a:buNone/>
            </a:pPr>
            <a:r>
              <a:rPr lang="he-IL" sz="2400" dirty="0"/>
              <a:t>הבן התם מייצג גישה פשוטה וישירה לניקיון, שבה כלים בסיסיים עושים את העבודה.</a:t>
            </a:r>
          </a:p>
          <a:p>
            <a:pPr marL="0" indent="0" algn="r" rtl="1">
              <a:spcBef>
                <a:spcPts val="2500"/>
              </a:spcBef>
              <a:buNone/>
            </a:pPr>
            <a:r>
              <a:rPr lang="he-IL" sz="2400" b="1" dirty="0"/>
              <a:t>הבן שאינו יודע לשאול</a:t>
            </a:r>
          </a:p>
          <a:p>
            <a:pPr marL="0" lvl="1" indent="0" algn="r" rtl="1">
              <a:buNone/>
            </a:pPr>
            <a:r>
              <a:rPr lang="he-IL" sz="2400" dirty="0"/>
              <a:t>הבן שאינו יודע לשאול מסמל את הצורך בלימוד והבנה של שיטות ניקיון יעילות.</a:t>
            </a:r>
            <a:endParaRPr lang="en-IL" sz="2400" dirty="0"/>
          </a:p>
        </p:txBody>
      </p:sp>
    </p:spTree>
    <p:extLst>
      <p:ext uri="{BB962C8B-B14F-4D97-AF65-F5344CB8AC3E}">
        <p14:creationId xmlns:p14="http://schemas.microsoft.com/office/powerpoint/2010/main" val="916721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2678A-8595-6582-7D02-70782C26FA14}"/>
              </a:ext>
            </a:extLst>
          </p:cNvPr>
          <p:cNvSpPr>
            <a:spLocks noGrp="1"/>
          </p:cNvSpPr>
          <p:nvPr>
            <p:ph type="title"/>
          </p:nvPr>
        </p:nvSpPr>
        <p:spPr>
          <a:xfrm>
            <a:off x="518160" y="805413"/>
            <a:ext cx="11155680" cy="1463040"/>
          </a:xfrm>
        </p:spPr>
        <p:txBody>
          <a:bodyPr>
            <a:noAutofit/>
          </a:bodyPr>
          <a:lstStyle/>
          <a:p>
            <a:pPr algn="r" rtl="1"/>
            <a:r>
              <a:rPr lang="he-IL" sz="2400" b="1">
                <a:solidFill>
                  <a:srgbClr val="000000"/>
                </a:solidFill>
                <a:effectLst/>
                <a:latin typeface="Bierstadt" panose="020B0004020202020204" pitchFamily="34" charset="0"/>
              </a:rPr>
              <a:t>הבן החכם</a:t>
            </a:r>
            <a:br>
              <a:rPr lang="he-IL" sz="2400">
                <a:solidFill>
                  <a:srgbClr val="000000"/>
                </a:solidFill>
                <a:effectLst/>
                <a:latin typeface="Bierstadt" panose="020B0004020202020204" pitchFamily="34" charset="0"/>
              </a:rPr>
            </a:br>
            <a:r>
              <a:rPr lang="he-IL" sz="2400" b="1">
                <a:solidFill>
                  <a:srgbClr val="000000"/>
                </a:solidFill>
                <a:effectLst/>
                <a:latin typeface="Bierstadt" panose="020B0004020202020204" pitchFamily="34" charset="0"/>
              </a:rPr>
              <a:t>התייעלות אנרגטית</a:t>
            </a:r>
            <a:r>
              <a:rPr lang="he-IL" sz="2400">
                <a:solidFill>
                  <a:srgbClr val="000000"/>
                </a:solidFill>
                <a:effectLst/>
                <a:latin typeface="Bierstadt" panose="020B0004020202020204" pitchFamily="34" charset="0"/>
              </a:rPr>
              <a:t>: הבן החכם מייצג גישה ניתוחית ומדויקת להתייעלות אנרגטית, עם דגש על פרטים חשובים. דוגמאות לכך כוללות התקנת מערכות בקרה מתקדמות, ניתוח נתוני צריכת אנרגיה בזמן אמת, ואופטימיזציה של מערכות </a:t>
            </a:r>
            <a:r>
              <a:rPr lang="de-DE" sz="2400" b="1">
                <a:solidFill>
                  <a:srgbClr val="000000"/>
                </a:solidFill>
                <a:effectLst/>
                <a:latin typeface="Bierstadt" panose="020B0004020202020204" pitchFamily="34" charset="0"/>
              </a:rPr>
              <a:t>HVAC</a:t>
            </a:r>
            <a:r>
              <a:rPr lang="de-DE" sz="2400">
                <a:solidFill>
                  <a:srgbClr val="000000"/>
                </a:solidFill>
                <a:effectLst/>
                <a:latin typeface="Bierstadt" panose="020B0004020202020204" pitchFamily="34" charset="0"/>
              </a:rPr>
              <a:t>.</a:t>
            </a:r>
            <a:br>
              <a:rPr lang="de-DE" sz="2400">
                <a:solidFill>
                  <a:srgbClr val="000000"/>
                </a:solidFill>
                <a:effectLst/>
                <a:latin typeface="Bierstadt" panose="020B0004020202020204" pitchFamily="34" charset="0"/>
              </a:rPr>
            </a:br>
            <a:r>
              <a:rPr lang="he-IL" sz="2400" b="1">
                <a:solidFill>
                  <a:srgbClr val="000000"/>
                </a:solidFill>
                <a:effectLst/>
                <a:latin typeface="Bierstadt" panose="020B0004020202020204" pitchFamily="34" charset="0"/>
              </a:rPr>
              <a:t>הבן הרשע</a:t>
            </a:r>
            <a:br>
              <a:rPr lang="he-IL" sz="2400">
                <a:solidFill>
                  <a:srgbClr val="000000"/>
                </a:solidFill>
                <a:effectLst/>
                <a:latin typeface="Bierstadt" panose="020B0004020202020204" pitchFamily="34" charset="0"/>
              </a:rPr>
            </a:br>
            <a:r>
              <a:rPr lang="he-IL" sz="2400" b="1">
                <a:solidFill>
                  <a:srgbClr val="000000"/>
                </a:solidFill>
                <a:effectLst/>
                <a:latin typeface="Bierstadt" panose="020B0004020202020204" pitchFamily="34" charset="0"/>
              </a:rPr>
              <a:t>התייעלות אנרגטית</a:t>
            </a:r>
            <a:r>
              <a:rPr lang="he-IL" sz="2400">
                <a:solidFill>
                  <a:srgbClr val="000000"/>
                </a:solidFill>
                <a:effectLst/>
                <a:latin typeface="Bierstadt" panose="020B0004020202020204" pitchFamily="34" charset="0"/>
              </a:rPr>
              <a:t>: הבן הרשע מזכיר שלא כולם מכירים את החשיבות של התייעלות אנרגטית, ועשוי לעודד מעורבות פעילה בנושא. דוגמאות לכך הן יצירת תמריצים לחיסכון באנרגיה, קמפיינים להעלאת מודעות, ואכיפת תקנות לבנייה ירוקה.</a:t>
            </a:r>
            <a:br>
              <a:rPr lang="he-IL" sz="2400">
                <a:solidFill>
                  <a:srgbClr val="000000"/>
                </a:solidFill>
                <a:effectLst/>
                <a:latin typeface="Bierstadt" panose="020B0004020202020204" pitchFamily="34" charset="0"/>
              </a:rPr>
            </a:br>
            <a:r>
              <a:rPr lang="he-IL" sz="2400" b="1">
                <a:solidFill>
                  <a:srgbClr val="000000"/>
                </a:solidFill>
                <a:effectLst/>
                <a:latin typeface="Bierstadt" panose="020B0004020202020204" pitchFamily="34" charset="0"/>
              </a:rPr>
              <a:t>הבן התם</a:t>
            </a:r>
            <a:br>
              <a:rPr lang="he-IL" sz="2400">
                <a:solidFill>
                  <a:srgbClr val="000000"/>
                </a:solidFill>
                <a:effectLst/>
                <a:latin typeface="Bierstadt" panose="020B0004020202020204" pitchFamily="34" charset="0"/>
              </a:rPr>
            </a:br>
            <a:r>
              <a:rPr lang="he-IL" sz="2400" b="1">
                <a:solidFill>
                  <a:srgbClr val="000000"/>
                </a:solidFill>
                <a:effectLst/>
                <a:latin typeface="Bierstadt" panose="020B0004020202020204" pitchFamily="34" charset="0"/>
              </a:rPr>
              <a:t>התייעלות אנרגטית</a:t>
            </a:r>
            <a:r>
              <a:rPr lang="he-IL" sz="2400">
                <a:solidFill>
                  <a:srgbClr val="000000"/>
                </a:solidFill>
                <a:effectLst/>
                <a:latin typeface="Bierstadt" panose="020B0004020202020204" pitchFamily="34" charset="0"/>
              </a:rPr>
              <a:t>: הבן התם מייצג גישה פשוטה וישירה להתייעלות אנרגטית, שבה צעדים בסיסיים עשויים להניב תוצאות משמעותיות. דוגמאות כוללות החלפת נורות ליבון בנורות </a:t>
            </a:r>
            <a:r>
              <a:rPr lang="de-DE" sz="2400" b="1">
                <a:solidFill>
                  <a:srgbClr val="000000"/>
                </a:solidFill>
                <a:effectLst/>
                <a:latin typeface="Bierstadt" panose="020B0004020202020204" pitchFamily="34" charset="0"/>
              </a:rPr>
              <a:t>LED</a:t>
            </a:r>
            <a:r>
              <a:rPr lang="de-DE" sz="2400">
                <a:solidFill>
                  <a:srgbClr val="000000"/>
                </a:solidFill>
                <a:effectLst/>
                <a:latin typeface="Bierstadt" panose="020B0004020202020204" pitchFamily="34" charset="0"/>
              </a:rPr>
              <a:t>, </a:t>
            </a:r>
            <a:r>
              <a:rPr lang="he-IL" sz="2400">
                <a:solidFill>
                  <a:srgbClr val="000000"/>
                </a:solidFill>
                <a:effectLst/>
                <a:latin typeface="Bierstadt" panose="020B0004020202020204" pitchFamily="34" charset="0"/>
              </a:rPr>
              <a:t>בידוד תרמי של מבנים, ושימוש במכשירים חשמליים חסכוניים באנרגיה.</a:t>
            </a:r>
            <a:br>
              <a:rPr lang="he-IL" sz="2400">
                <a:solidFill>
                  <a:srgbClr val="000000"/>
                </a:solidFill>
                <a:effectLst/>
                <a:latin typeface="Bierstadt" panose="020B0004020202020204" pitchFamily="34" charset="0"/>
              </a:rPr>
            </a:br>
            <a:r>
              <a:rPr lang="he-IL" sz="2400" b="1">
                <a:solidFill>
                  <a:srgbClr val="000000"/>
                </a:solidFill>
                <a:effectLst/>
                <a:latin typeface="Bierstadt" panose="020B0004020202020204" pitchFamily="34" charset="0"/>
              </a:rPr>
              <a:t>הבן שאינו יודע לשאול</a:t>
            </a:r>
            <a:br>
              <a:rPr lang="he-IL" sz="2400">
                <a:solidFill>
                  <a:srgbClr val="000000"/>
                </a:solidFill>
                <a:effectLst/>
                <a:latin typeface="Bierstadt" panose="020B0004020202020204" pitchFamily="34" charset="0"/>
              </a:rPr>
            </a:br>
            <a:r>
              <a:rPr lang="he-IL" sz="2400" b="1">
                <a:solidFill>
                  <a:srgbClr val="000000"/>
                </a:solidFill>
                <a:effectLst/>
                <a:latin typeface="Bierstadt" panose="020B0004020202020204" pitchFamily="34" charset="0"/>
              </a:rPr>
              <a:t>התייעלות אנרגטית</a:t>
            </a:r>
            <a:r>
              <a:rPr lang="he-IL" sz="2400">
                <a:solidFill>
                  <a:srgbClr val="000000"/>
                </a:solidFill>
                <a:effectLst/>
                <a:latin typeface="Bierstadt" panose="020B0004020202020204" pitchFamily="34" charset="0"/>
              </a:rPr>
              <a:t>: הבן שאינו יודע לשאול מדגיש את הצורך בלמידה והבנה של שיטות יעילות להתייעלות אנרגטית. דוגמאות לכך כוללות השתתפות בהכשרות מקצועיות, קריאת חומר מקצועי, ופנייה למומחים בתחום.</a:t>
            </a:r>
            <a:br>
              <a:rPr lang="he-IL" sz="2400">
                <a:solidFill>
                  <a:srgbClr val="000000"/>
                </a:solidFill>
                <a:effectLst/>
                <a:latin typeface="Bierstadt" panose="020B0004020202020204" pitchFamily="34" charset="0"/>
              </a:rPr>
            </a:br>
            <a:endParaRPr lang="en-IL" sz="2400" dirty="0"/>
          </a:p>
        </p:txBody>
      </p:sp>
    </p:spTree>
    <p:extLst>
      <p:ext uri="{BB962C8B-B14F-4D97-AF65-F5344CB8AC3E}">
        <p14:creationId xmlns:p14="http://schemas.microsoft.com/office/powerpoint/2010/main" val="20334748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30D8C-938F-8CD1-166E-6465075194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F6F7B4-7807-1151-E793-B281DD9BC340}"/>
              </a:ext>
            </a:extLst>
          </p:cNvPr>
          <p:cNvSpPr>
            <a:spLocks noGrp="1"/>
          </p:cNvSpPr>
          <p:nvPr>
            <p:ph type="title"/>
          </p:nvPr>
        </p:nvSpPr>
        <p:spPr>
          <a:xfrm>
            <a:off x="518160" y="805413"/>
            <a:ext cx="11155680" cy="1463040"/>
          </a:xfrm>
        </p:spPr>
        <p:txBody>
          <a:bodyPr>
            <a:noAutofit/>
          </a:bodyPr>
          <a:lstStyle/>
          <a:p>
            <a:pPr algn="r" rtl="1"/>
            <a:r>
              <a:rPr lang="he-IL" sz="2400" dirty="0">
                <a:solidFill>
                  <a:srgbClr val="000000"/>
                </a:solidFill>
                <a:effectLst/>
                <a:latin typeface="Bierstadt" panose="020B0004020202020204" pitchFamily="34" charset="0"/>
              </a:rPr>
              <a:t>הבן החכם מייצג גישה ניתוחית ומדויקת להתייעלות אנרגטית, עם דגש על פרטים חשובים. </a:t>
            </a:r>
            <a:br>
              <a:rPr lang="he-IL" sz="2400" dirty="0">
                <a:solidFill>
                  <a:srgbClr val="000000"/>
                </a:solidFill>
                <a:effectLst/>
                <a:latin typeface="Bierstadt" panose="020B0004020202020204" pitchFamily="34" charset="0"/>
              </a:rPr>
            </a:br>
            <a:r>
              <a:rPr lang="he-IL" sz="2400" dirty="0">
                <a:solidFill>
                  <a:srgbClr val="000000"/>
                </a:solidFill>
                <a:effectLst/>
                <a:latin typeface="Bierstadt" panose="020B0004020202020204" pitchFamily="34" charset="0"/>
              </a:rPr>
              <a:t>הבן הרשע מזכיר שלא כולם מכירים את החשיבות של התייעלות אנרגטית, ועשוי לעודד מעורבות פעילה בנושא. </a:t>
            </a:r>
            <a:br>
              <a:rPr lang="he-IL" sz="2400" dirty="0">
                <a:solidFill>
                  <a:srgbClr val="000000"/>
                </a:solidFill>
                <a:effectLst/>
                <a:latin typeface="Bierstadt" panose="020B0004020202020204" pitchFamily="34" charset="0"/>
              </a:rPr>
            </a:br>
            <a:r>
              <a:rPr lang="he-IL" sz="2400" dirty="0">
                <a:solidFill>
                  <a:srgbClr val="000000"/>
                </a:solidFill>
                <a:effectLst/>
                <a:latin typeface="Bierstadt" panose="020B0004020202020204" pitchFamily="34" charset="0"/>
              </a:rPr>
              <a:t>הבן התם מייצג גישה פשוטה וישירה להתייעלות אנרגטית, שבה צעדים בסיסיים עשויים להניב תוצאות משמעותיות. </a:t>
            </a:r>
            <a:br>
              <a:rPr lang="he-IL" sz="2400" dirty="0">
                <a:solidFill>
                  <a:srgbClr val="000000"/>
                </a:solidFill>
                <a:effectLst/>
                <a:latin typeface="Bierstadt" panose="020B0004020202020204" pitchFamily="34" charset="0"/>
              </a:rPr>
            </a:br>
            <a:r>
              <a:rPr lang="he-IL" sz="2400" dirty="0">
                <a:solidFill>
                  <a:srgbClr val="000000"/>
                </a:solidFill>
                <a:effectLst/>
                <a:latin typeface="Bierstadt" panose="020B0004020202020204" pitchFamily="34" charset="0"/>
              </a:rPr>
              <a:t>הבן שאינו יודע לשאול מדגיש את הצורך בלמידה והבנה של שיטות יעילות להתייעלות אנרגטית. </a:t>
            </a:r>
            <a:endParaRPr lang="en-IL" sz="2400" dirty="0"/>
          </a:p>
        </p:txBody>
      </p:sp>
    </p:spTree>
    <p:extLst>
      <p:ext uri="{BB962C8B-B14F-4D97-AF65-F5344CB8AC3E}">
        <p14:creationId xmlns:p14="http://schemas.microsoft.com/office/powerpoint/2010/main" val="3770713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9EE42DCE-4A4F-44C4-84E5-261B3BEEF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13D6141-BDAB-3AD4-EA16-7D451A5EA162}"/>
              </a:ext>
            </a:extLst>
          </p:cNvPr>
          <p:cNvSpPr>
            <a:spLocks noGrp="1"/>
          </p:cNvSpPr>
          <p:nvPr>
            <p:ph type="title"/>
          </p:nvPr>
        </p:nvSpPr>
        <p:spPr>
          <a:xfrm>
            <a:off x="521208" y="978408"/>
            <a:ext cx="6300216" cy="1463040"/>
          </a:xfrm>
        </p:spPr>
        <p:txBody>
          <a:bodyPr vert="horz" lIns="91440" tIns="45720" rIns="91440" bIns="45720" rtlCol="0" anchor="t">
            <a:normAutofit/>
          </a:bodyPr>
          <a:lstStyle/>
          <a:p>
            <a:r>
              <a:rPr lang="en-US" b="1" kern="1200">
                <a:solidFill>
                  <a:schemeClr val="tx1"/>
                </a:solidFill>
                <a:latin typeface="+mj-lt"/>
                <a:ea typeface="+mj-ea"/>
                <a:cs typeface="+mj-cs"/>
              </a:rPr>
              <a:t>התבוננות והפקת לקחים מהרמזים על הקירות</a:t>
            </a:r>
          </a:p>
        </p:txBody>
      </p:sp>
      <p:sp>
        <p:nvSpPr>
          <p:cNvPr id="14" name="Rectangle 13">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6282982"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399D8CE9-C68D-A752-FC31-5B7D957A4C8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21208" y="2532889"/>
            <a:ext cx="6300216" cy="3767328"/>
          </a:xfrm>
        </p:spPr>
        <p:txBody>
          <a:bodyPr>
            <a:noAutofit/>
          </a:bodyPr>
          <a:lstStyle/>
          <a:p>
            <a:pPr marL="0" indent="0" algn="r" rtl="1">
              <a:spcBef>
                <a:spcPts val="2500"/>
              </a:spcBef>
              <a:buNone/>
            </a:pPr>
            <a:r>
              <a:rPr lang="he-IL" sz="2000" b="1" dirty="0"/>
              <a:t>הניקיון השנתי</a:t>
            </a:r>
          </a:p>
          <a:p>
            <a:pPr marL="0" lvl="1" indent="0" algn="r" rtl="1">
              <a:buNone/>
            </a:pPr>
            <a:r>
              <a:rPr lang="he-IL" sz="2000" dirty="0"/>
              <a:t>הניקיון השנתי הוא הזדמנות לזהות בעיות קיימות ולנקוט בפעולות מתאימות לפתרונן.</a:t>
            </a:r>
          </a:p>
          <a:p>
            <a:pPr marL="0" indent="0" algn="r" rtl="1">
              <a:spcBef>
                <a:spcPts val="2500"/>
              </a:spcBef>
              <a:buNone/>
            </a:pPr>
            <a:r>
              <a:rPr lang="he-IL" sz="2000" b="1" dirty="0"/>
              <a:t>בעיות על הקירות</a:t>
            </a:r>
          </a:p>
          <a:p>
            <a:pPr marL="0" lvl="1" indent="0" algn="r" rtl="1">
              <a:buNone/>
            </a:pPr>
            <a:r>
              <a:rPr lang="he-IL" sz="2000" dirty="0"/>
              <a:t>הרמזים על הקירות יכולים לכלול כתמים, סדקים או צבע מתקלף, אשר מצביעים על בעיות שדורשות תיקון.</a:t>
            </a:r>
          </a:p>
          <a:p>
            <a:pPr marL="0" indent="0" algn="r" rtl="1">
              <a:spcBef>
                <a:spcPts val="2500"/>
              </a:spcBef>
              <a:buNone/>
            </a:pPr>
            <a:r>
              <a:rPr lang="he-IL" sz="2000" b="1" dirty="0"/>
              <a:t>לשפר את הארגון</a:t>
            </a:r>
          </a:p>
          <a:p>
            <a:pPr marL="0" lvl="1" indent="0" algn="r" rtl="1">
              <a:buNone/>
            </a:pPr>
            <a:r>
              <a:rPr lang="he-IL" sz="2000" dirty="0"/>
              <a:t>חשוב ללמוד מהניסיון ולשפר את הארגון לשנה הבאה כדי למנוע בעיות דומות.</a:t>
            </a:r>
            <a:endParaRPr lang="en-IL" sz="2000" dirty="0"/>
          </a:p>
        </p:txBody>
      </p:sp>
      <p:pic>
        <p:nvPicPr>
          <p:cNvPr id="5" name="Content Placeholder 4" descr="תצלום אופקי של משטח עץ בלוי. המיקוד נמצא במרכז התמונה והנושא נמצא בזווית.">
            <a:extLst>
              <a:ext uri="{FF2B5EF4-FFF2-40B4-BE49-F238E27FC236}">
                <a16:creationId xmlns:a16="http://schemas.microsoft.com/office/drawing/2014/main" id="{89110DE9-E62D-4FD7-BCAF-B25558067FA1}"/>
              </a:ext>
            </a:extLst>
          </p:cNvPr>
          <p:cNvPicPr>
            <a:picLocks noGrp="1" noChangeAspect="1"/>
          </p:cNvPicPr>
          <p:nvPr>
            <p:ph sz="half" idx="1"/>
          </p:nvPr>
        </p:nvPicPr>
        <p:blipFill>
          <a:blip r:embed="rId3"/>
          <a:srcRect l="33728" r="19674" b="1"/>
          <a:stretch/>
        </p:blipFill>
        <p:spPr>
          <a:xfrm>
            <a:off x="7586236" y="508090"/>
            <a:ext cx="4081805" cy="5846990"/>
          </a:xfrm>
          <a:prstGeom prst="rect">
            <a:avLst/>
          </a:prstGeom>
        </p:spPr>
      </p:pic>
    </p:spTree>
    <p:extLst>
      <p:ext uri="{BB962C8B-B14F-4D97-AF65-F5344CB8AC3E}">
        <p14:creationId xmlns:p14="http://schemas.microsoft.com/office/powerpoint/2010/main" val="17424278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7EFAAB5-34A3-C2FC-70BA-7720CC8AD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9C7E5EE1-764E-DC68-4A40-47916A7747FE}"/>
              </a:ext>
            </a:extLst>
          </p:cNvPr>
          <p:cNvSpPr>
            <a:spLocks noGrp="1"/>
          </p:cNvSpPr>
          <p:nvPr>
            <p:ph type="ctrTitle"/>
          </p:nvPr>
        </p:nvSpPr>
        <p:spPr>
          <a:xfrm>
            <a:off x="521208" y="1211766"/>
            <a:ext cx="7237052" cy="4727988"/>
          </a:xfrm>
        </p:spPr>
        <p:txBody>
          <a:bodyPr anchor="b">
            <a:normAutofit/>
          </a:bodyPr>
          <a:lstStyle/>
          <a:p>
            <a:r>
              <a:rPr lang="en-IL" sz="7400"/>
              <a:t>ארבעת הבנים בניקיון לפסח</a:t>
            </a:r>
          </a:p>
        </p:txBody>
      </p:sp>
      <p:sp>
        <p:nvSpPr>
          <p:cNvPr id="9" name="Freeform: Shape 8">
            <a:extLst>
              <a:ext uri="{FF2B5EF4-FFF2-40B4-BE49-F238E27FC236}">
                <a16:creationId xmlns:a16="http://schemas.microsoft.com/office/drawing/2014/main" id="{A8A44BC8-2508-4575-75F6-0ED3F11E7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6208776"/>
            <a:ext cx="726948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Tree>
    <p:extLst>
      <p:ext uri="{BB962C8B-B14F-4D97-AF65-F5344CB8AC3E}">
        <p14:creationId xmlns:p14="http://schemas.microsoft.com/office/powerpoint/2010/main" val="270230320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9EE42DCE-4A4F-44C4-84E5-261B3BEEF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F67254-2FC3-4719-2B5F-972CA177F0E6}"/>
              </a:ext>
            </a:extLst>
          </p:cNvPr>
          <p:cNvSpPr>
            <a:spLocks noGrp="1"/>
          </p:cNvSpPr>
          <p:nvPr>
            <p:ph type="title"/>
          </p:nvPr>
        </p:nvSpPr>
        <p:spPr>
          <a:xfrm>
            <a:off x="521208" y="978408"/>
            <a:ext cx="6300216" cy="1463040"/>
          </a:xfrm>
        </p:spPr>
        <p:txBody>
          <a:bodyPr vert="horz" lIns="91440" tIns="45720" rIns="91440" bIns="45720" rtlCol="0" anchor="t">
            <a:normAutofit/>
          </a:bodyPr>
          <a:lstStyle/>
          <a:p>
            <a:pPr algn="r" rtl="1"/>
            <a:r>
              <a:rPr lang="en-US" b="1" kern="1200" dirty="0">
                <a:solidFill>
                  <a:schemeClr val="tx1"/>
                </a:solidFill>
                <a:latin typeface="+mj-lt"/>
                <a:ea typeface="+mj-ea"/>
                <a:cs typeface="+mj-cs"/>
              </a:rPr>
              <a:t>חכם: </a:t>
            </a:r>
            <a:r>
              <a:rPr lang="en-US" b="1" kern="1200" dirty="0" err="1">
                <a:solidFill>
                  <a:schemeClr val="tx1"/>
                </a:solidFill>
                <a:latin typeface="+mj-lt"/>
                <a:ea typeface="+mj-ea"/>
                <a:cs typeface="+mj-cs"/>
              </a:rPr>
              <a:t>תיעוד</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וזיהוי</a:t>
            </a:r>
            <a:endParaRPr lang="en-US" b="1" kern="1200" dirty="0">
              <a:solidFill>
                <a:schemeClr val="tx1"/>
              </a:solidFill>
              <a:latin typeface="+mj-lt"/>
              <a:ea typeface="+mj-ea"/>
              <a:cs typeface="+mj-cs"/>
            </a:endParaRPr>
          </a:p>
        </p:txBody>
      </p:sp>
      <p:sp>
        <p:nvSpPr>
          <p:cNvPr id="14" name="Rectangle 13">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6282982"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EC44B114-74E9-09A5-C734-56B683E6A90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6497" y="2294402"/>
            <a:ext cx="6821424" cy="3767328"/>
          </a:xfrm>
        </p:spPr>
        <p:txBody>
          <a:bodyPr>
            <a:noAutofit/>
          </a:bodyPr>
          <a:lstStyle/>
          <a:p>
            <a:pPr marL="0" indent="0" algn="r" rtl="1">
              <a:spcBef>
                <a:spcPts val="2500"/>
              </a:spcBef>
              <a:buNone/>
            </a:pPr>
            <a:r>
              <a:rPr lang="he-IL" sz="2400" b="1" dirty="0"/>
              <a:t>תיעוד בעיות ניקיון</a:t>
            </a:r>
          </a:p>
          <a:p>
            <a:pPr marL="0" lvl="1" indent="0" algn="r" rtl="1">
              <a:buNone/>
            </a:pPr>
            <a:r>
              <a:rPr lang="he-IL" sz="2400" dirty="0"/>
              <a:t>תיעוד בעיות ניקיון הוא חיוני להבנה ופתרון בעיות במערכת הניקיון בבית.</a:t>
            </a:r>
          </a:p>
          <a:p>
            <a:pPr marL="0" indent="0" algn="r" rtl="1">
              <a:spcBef>
                <a:spcPts val="2500"/>
              </a:spcBef>
              <a:buNone/>
            </a:pPr>
            <a:r>
              <a:rPr lang="he-IL" sz="2400" b="1" dirty="0"/>
              <a:t>חשיבות תכנון</a:t>
            </a:r>
          </a:p>
          <a:p>
            <a:pPr marL="0" lvl="1" indent="0" algn="r" rtl="1">
              <a:buNone/>
            </a:pPr>
            <a:r>
              <a:rPr lang="he-IL" sz="2400" dirty="0"/>
              <a:t>תכנון פעולות ניקיון מראש עוזר להבטיח שהניקיון יתבצע בצורה יסודית ואפקטיבית.</a:t>
            </a:r>
          </a:p>
          <a:p>
            <a:pPr marL="0" indent="0" algn="r" rtl="1">
              <a:spcBef>
                <a:spcPts val="2500"/>
              </a:spcBef>
              <a:buNone/>
            </a:pPr>
            <a:r>
              <a:rPr lang="he-IL" sz="2400" b="1" dirty="0"/>
              <a:t>בקרה על ניקיון</a:t>
            </a:r>
          </a:p>
          <a:p>
            <a:pPr marL="0" lvl="1" indent="0" algn="r" rtl="1">
              <a:buNone/>
            </a:pPr>
            <a:r>
              <a:rPr lang="he-IL" sz="2400" dirty="0"/>
              <a:t>ביצוע בקרה על תהליך הניקיון מבטיח שהעבודה נעשית כנדרש ומתבצעת באיכות גבוהה.</a:t>
            </a:r>
            <a:endParaRPr lang="en-IL" sz="2400" dirty="0"/>
          </a:p>
        </p:txBody>
      </p:sp>
      <p:pic>
        <p:nvPicPr>
          <p:cNvPr id="5" name="Content Placeholder 4" descr="אישה צעירה מנקה את ביתה, יושבת על הרצפה ועייפה.התמונה צולמה בתוך המטבח.">
            <a:extLst>
              <a:ext uri="{FF2B5EF4-FFF2-40B4-BE49-F238E27FC236}">
                <a16:creationId xmlns:a16="http://schemas.microsoft.com/office/drawing/2014/main" id="{004BC9F7-2434-4F24-9411-C54C8DB33FA5}"/>
              </a:ext>
            </a:extLst>
          </p:cNvPr>
          <p:cNvPicPr>
            <a:picLocks noGrp="1" noChangeAspect="1"/>
          </p:cNvPicPr>
          <p:nvPr>
            <p:ph sz="half" idx="1"/>
          </p:nvPr>
        </p:nvPicPr>
        <p:blipFill>
          <a:blip r:embed="rId3"/>
          <a:srcRect l="40084" r="13318" b="1"/>
          <a:stretch/>
        </p:blipFill>
        <p:spPr>
          <a:xfrm>
            <a:off x="7586236" y="508090"/>
            <a:ext cx="4081805" cy="5846990"/>
          </a:xfrm>
          <a:prstGeom prst="rect">
            <a:avLst/>
          </a:prstGeom>
        </p:spPr>
      </p:pic>
    </p:spTree>
    <p:extLst>
      <p:ext uri="{BB962C8B-B14F-4D97-AF65-F5344CB8AC3E}">
        <p14:creationId xmlns:p14="http://schemas.microsoft.com/office/powerpoint/2010/main" val="1548274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34C0330F-1D4F-4552-B799-615DD237B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8587CF70-9DED-0FEF-F70E-E4B74DCCBB12}"/>
              </a:ext>
            </a:extLst>
          </p:cNvPr>
          <p:cNvSpPr>
            <a:spLocks noGrp="1"/>
          </p:cNvSpPr>
          <p:nvPr>
            <p:ph type="title"/>
          </p:nvPr>
        </p:nvSpPr>
        <p:spPr>
          <a:xfrm>
            <a:off x="0" y="978408"/>
            <a:ext cx="5276088" cy="1463040"/>
          </a:xfrm>
        </p:spPr>
        <p:txBody>
          <a:bodyPr vert="horz" lIns="91440" tIns="45720" rIns="91440" bIns="45720" rtlCol="0" anchor="t">
            <a:normAutofit/>
          </a:bodyPr>
          <a:lstStyle/>
          <a:p>
            <a:pPr algn="r" rtl="1"/>
            <a:r>
              <a:rPr lang="en-US" b="1" kern="1200" dirty="0" err="1">
                <a:solidFill>
                  <a:schemeClr val="tx1"/>
                </a:solidFill>
                <a:latin typeface="+mj-lt"/>
                <a:ea typeface="+mj-ea"/>
                <a:cs typeface="+mj-cs"/>
              </a:rPr>
              <a:t>רשע</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ניקיון</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ללא</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הבנה</a:t>
            </a:r>
            <a:endParaRPr lang="en-US" b="1" kern="1200" dirty="0">
              <a:solidFill>
                <a:schemeClr val="tx1"/>
              </a:solidFill>
              <a:latin typeface="+mj-lt"/>
              <a:ea typeface="+mj-ea"/>
              <a:cs typeface="+mj-cs"/>
            </a:endParaRPr>
          </a:p>
        </p:txBody>
      </p:sp>
      <p:sp>
        <p:nvSpPr>
          <p:cNvPr id="14" name="Rectangle 13">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1" y="508090"/>
            <a:ext cx="467296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4" name="Content Placeholder 3">
            <a:extLst>
              <a:ext uri="{FF2B5EF4-FFF2-40B4-BE49-F238E27FC236}">
                <a16:creationId xmlns:a16="http://schemas.microsoft.com/office/drawing/2014/main" id="{6A705EF7-9AFA-3A06-34A7-71A46D048A2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21208" y="2578608"/>
            <a:ext cx="4672584" cy="3767328"/>
          </a:xfrm>
        </p:spPr>
        <p:txBody>
          <a:bodyPr>
            <a:normAutofit/>
          </a:bodyPr>
          <a:lstStyle/>
          <a:p>
            <a:pPr marL="0" indent="0" algn="r" rtl="1">
              <a:spcBef>
                <a:spcPts val="2500"/>
              </a:spcBef>
              <a:buNone/>
            </a:pPr>
            <a:r>
              <a:rPr lang="he-IL" sz="2400" b="1"/>
              <a:t>ניקיון שטחי</a:t>
            </a:r>
          </a:p>
          <a:p>
            <a:pPr marL="0" lvl="1" indent="0" algn="r" rtl="1">
              <a:buNone/>
            </a:pPr>
            <a:r>
              <a:rPr lang="he-IL" sz="2400"/>
              <a:t>הרשע מדגים את הגישה של ניקיון שטחי שמוביל לתוצאה זמנית בלבד, ללא הבנה מעמיקה.</a:t>
            </a:r>
          </a:p>
          <a:p>
            <a:pPr marL="0" indent="0" algn="r" rtl="1">
              <a:spcBef>
                <a:spcPts val="2500"/>
              </a:spcBef>
              <a:buNone/>
            </a:pPr>
            <a:r>
              <a:rPr lang="he-IL" sz="2400" b="1"/>
              <a:t>ההבנה החשובה</a:t>
            </a:r>
          </a:p>
          <a:p>
            <a:pPr marL="0" lvl="1" indent="0" algn="r" rtl="1">
              <a:buNone/>
            </a:pPr>
            <a:r>
              <a:rPr lang="he-IL" sz="2400"/>
              <a:t>כדי לשמור על ניקיון, יש להבין את התהליך ואת המקורות של הלכלוך שעשויים לחזור.</a:t>
            </a:r>
            <a:endParaRPr lang="en-IL" sz="2400"/>
          </a:p>
        </p:txBody>
      </p:sp>
      <p:pic>
        <p:nvPicPr>
          <p:cNvPr id="5" name="Content Placeholder 4" descr="שטיפת כלים ביד">
            <a:extLst>
              <a:ext uri="{FF2B5EF4-FFF2-40B4-BE49-F238E27FC236}">
                <a16:creationId xmlns:a16="http://schemas.microsoft.com/office/drawing/2014/main" id="{5C28FDEB-102F-47FD-B456-95744BECC77E}"/>
              </a:ext>
            </a:extLst>
          </p:cNvPr>
          <p:cNvPicPr>
            <a:picLocks noGrp="1" noChangeAspect="1"/>
          </p:cNvPicPr>
          <p:nvPr>
            <p:ph sz="half" idx="1"/>
          </p:nvPr>
        </p:nvPicPr>
        <p:blipFill>
          <a:blip r:embed="rId3"/>
          <a:srcRect l="4415" r="30402" b="1"/>
          <a:stretch/>
        </p:blipFill>
        <p:spPr>
          <a:xfrm>
            <a:off x="5958018" y="508090"/>
            <a:ext cx="5709726" cy="5846989"/>
          </a:xfrm>
          <a:prstGeom prst="rect">
            <a:avLst/>
          </a:prstGeom>
        </p:spPr>
      </p:pic>
    </p:spTree>
    <p:extLst>
      <p:ext uri="{BB962C8B-B14F-4D97-AF65-F5344CB8AC3E}">
        <p14:creationId xmlns:p14="http://schemas.microsoft.com/office/powerpoint/2010/main" val="9477469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9EE42DCE-4A4F-44C4-84E5-261B3BEEF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D725B-3508-1874-6FD2-CF59E2E762E4}"/>
              </a:ext>
            </a:extLst>
          </p:cNvPr>
          <p:cNvSpPr>
            <a:spLocks noGrp="1"/>
          </p:cNvSpPr>
          <p:nvPr>
            <p:ph type="title"/>
          </p:nvPr>
        </p:nvSpPr>
        <p:spPr>
          <a:xfrm>
            <a:off x="284205" y="978408"/>
            <a:ext cx="6537219" cy="1463040"/>
          </a:xfrm>
        </p:spPr>
        <p:txBody>
          <a:bodyPr vert="horz" lIns="91440" tIns="45720" rIns="91440" bIns="45720" rtlCol="0" anchor="t">
            <a:normAutofit/>
          </a:bodyPr>
          <a:lstStyle/>
          <a:p>
            <a:pPr algn="r" rtl="1"/>
            <a:r>
              <a:rPr lang="en-US" b="1" kern="1200" dirty="0">
                <a:solidFill>
                  <a:schemeClr val="tx1"/>
                </a:solidFill>
                <a:latin typeface="+mj-lt"/>
                <a:ea typeface="+mj-ea"/>
                <a:cs typeface="+mj-cs"/>
              </a:rPr>
              <a:t>תם: קבלת </a:t>
            </a:r>
            <a:r>
              <a:rPr lang="en-US" b="1" kern="1200" dirty="0" err="1">
                <a:solidFill>
                  <a:schemeClr val="tx1"/>
                </a:solidFill>
                <a:latin typeface="+mj-lt"/>
                <a:ea typeface="+mj-ea"/>
                <a:cs typeface="+mj-cs"/>
              </a:rPr>
              <a:t>המצב</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ככוח</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עליון</a:t>
            </a:r>
            <a:endParaRPr lang="en-US" b="1" kern="1200" dirty="0">
              <a:solidFill>
                <a:schemeClr val="tx1"/>
              </a:solidFill>
              <a:latin typeface="+mj-lt"/>
              <a:ea typeface="+mj-ea"/>
              <a:cs typeface="+mj-cs"/>
            </a:endParaRPr>
          </a:p>
        </p:txBody>
      </p:sp>
      <p:sp>
        <p:nvSpPr>
          <p:cNvPr id="14" name="Rectangle 13">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6282982"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15C37F3-077A-736F-144B-3F272C861AC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21208" y="2578608"/>
            <a:ext cx="6300216" cy="3767328"/>
          </a:xfrm>
        </p:spPr>
        <p:txBody>
          <a:bodyPr>
            <a:noAutofit/>
          </a:bodyPr>
          <a:lstStyle/>
          <a:p>
            <a:pPr marL="0" indent="0" algn="r" rtl="1">
              <a:spcBef>
                <a:spcPts val="2500"/>
              </a:spcBef>
              <a:buNone/>
            </a:pPr>
            <a:r>
              <a:rPr lang="he-IL" sz="2000" b="1" dirty="0"/>
              <a:t>קבלת המצב הקיים</a:t>
            </a:r>
          </a:p>
          <a:p>
            <a:pPr marL="0" lvl="1" indent="0" algn="r" rtl="1">
              <a:buNone/>
            </a:pPr>
            <a:r>
              <a:rPr lang="he-IL" sz="2000" dirty="0"/>
              <a:t>התם מקבל את המצב הנוכחי מבלי לנסות לשנותו או לשפר אותו. זה יכול להוביל להזנחה.</a:t>
            </a:r>
          </a:p>
          <a:p>
            <a:pPr marL="0" indent="0" algn="r" rtl="1">
              <a:spcBef>
                <a:spcPts val="2500"/>
              </a:spcBef>
              <a:buNone/>
            </a:pPr>
            <a:r>
              <a:rPr lang="he-IL" sz="2000" b="1" dirty="0"/>
              <a:t>הזנחה של בעיות</a:t>
            </a:r>
          </a:p>
          <a:p>
            <a:pPr marL="0" lvl="1" indent="0" algn="r" rtl="1">
              <a:buNone/>
            </a:pPr>
            <a:r>
              <a:rPr lang="he-IL" sz="2000" dirty="0"/>
              <a:t>כאשר התם אינו מתעורר לבעיות, בעיות אלו נשארות ללא טיפול והמצב מתדרדר.</a:t>
            </a:r>
          </a:p>
          <a:p>
            <a:pPr marL="0" indent="0" algn="r" rtl="1">
              <a:spcBef>
                <a:spcPts val="2500"/>
              </a:spcBef>
              <a:buNone/>
            </a:pPr>
            <a:r>
              <a:rPr lang="he-IL" sz="2000" b="1" dirty="0"/>
              <a:t>הצורך בשינוי</a:t>
            </a:r>
          </a:p>
          <a:p>
            <a:pPr marL="0" lvl="1" indent="0" algn="r" rtl="1">
              <a:buNone/>
            </a:pPr>
            <a:r>
              <a:rPr lang="he-IL" sz="2000" dirty="0"/>
              <a:t>כדי לשפר את המצב, יש צורך להיות מודע ולהתעורר למצב הקיים ולנקות את הנדרש.</a:t>
            </a:r>
            <a:endParaRPr lang="en-IL" sz="2000" dirty="0"/>
          </a:p>
        </p:txBody>
      </p:sp>
      <p:pic>
        <p:nvPicPr>
          <p:cNvPr id="5" name="Content Placeholder 4" descr="מגנט דמויות מצוירות של איש עסקים מושך עושר">
            <a:extLst>
              <a:ext uri="{FF2B5EF4-FFF2-40B4-BE49-F238E27FC236}">
                <a16:creationId xmlns:a16="http://schemas.microsoft.com/office/drawing/2014/main" id="{CD0F9A6F-70ED-4E32-9288-0C0D62335FB2}"/>
              </a:ext>
            </a:extLst>
          </p:cNvPr>
          <p:cNvPicPr>
            <a:picLocks noGrp="1" noChangeAspect="1"/>
          </p:cNvPicPr>
          <p:nvPr>
            <p:ph sz="half" idx="1"/>
          </p:nvPr>
        </p:nvPicPr>
        <p:blipFill>
          <a:blip r:embed="rId3"/>
          <a:srcRect l="21880" r="25763"/>
          <a:stretch/>
        </p:blipFill>
        <p:spPr>
          <a:xfrm>
            <a:off x="7586236" y="508090"/>
            <a:ext cx="4081805" cy="5846990"/>
          </a:xfrm>
          <a:prstGeom prst="rect">
            <a:avLst/>
          </a:prstGeom>
        </p:spPr>
      </p:pic>
    </p:spTree>
    <p:extLst>
      <p:ext uri="{BB962C8B-B14F-4D97-AF65-F5344CB8AC3E}">
        <p14:creationId xmlns:p14="http://schemas.microsoft.com/office/powerpoint/2010/main" val="20652330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9EE42DCE-4A4F-44C4-84E5-261B3BEEF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FC7137-4583-1C35-5610-0C73F55A21E7}"/>
              </a:ext>
            </a:extLst>
          </p:cNvPr>
          <p:cNvSpPr>
            <a:spLocks noGrp="1"/>
          </p:cNvSpPr>
          <p:nvPr>
            <p:ph type="title"/>
          </p:nvPr>
        </p:nvSpPr>
        <p:spPr>
          <a:xfrm>
            <a:off x="521208" y="978408"/>
            <a:ext cx="6300216" cy="1463040"/>
          </a:xfrm>
        </p:spPr>
        <p:txBody>
          <a:bodyPr vert="horz" lIns="91440" tIns="45720" rIns="91440" bIns="45720" rtlCol="0" anchor="t">
            <a:normAutofit/>
          </a:bodyPr>
          <a:lstStyle/>
          <a:p>
            <a:pPr algn="r" rtl="1"/>
            <a:r>
              <a:rPr lang="en-US" b="1" kern="1200" dirty="0" err="1">
                <a:solidFill>
                  <a:schemeClr val="tx1"/>
                </a:solidFill>
                <a:latin typeface="+mj-lt"/>
                <a:ea typeface="+mj-ea"/>
                <a:cs typeface="+mj-cs"/>
              </a:rPr>
              <a:t>אתגרים</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אנרגטיים</a:t>
            </a:r>
            <a:endParaRPr lang="en-US" b="1" kern="1200" dirty="0">
              <a:solidFill>
                <a:schemeClr val="tx1"/>
              </a:solidFill>
              <a:latin typeface="+mj-lt"/>
              <a:ea typeface="+mj-ea"/>
              <a:cs typeface="+mj-cs"/>
            </a:endParaRPr>
          </a:p>
        </p:txBody>
      </p:sp>
      <p:sp>
        <p:nvSpPr>
          <p:cNvPr id="14" name="Rectangle 13">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6282982"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40D32022-9912-D121-EAAF-2B5F8E471B7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21208" y="2578608"/>
            <a:ext cx="6300216" cy="3767328"/>
          </a:xfrm>
        </p:spPr>
        <p:txBody>
          <a:bodyPr>
            <a:noAutofit/>
          </a:bodyPr>
          <a:lstStyle/>
          <a:p>
            <a:pPr marL="0" indent="0" algn="r" rtl="1">
              <a:spcBef>
                <a:spcPts val="2500"/>
              </a:spcBef>
              <a:buNone/>
            </a:pPr>
            <a:r>
              <a:rPr lang="he-IL" sz="2000" b="1" dirty="0"/>
              <a:t>תלות במקורות חוץ</a:t>
            </a:r>
          </a:p>
          <a:p>
            <a:pPr marL="0" lvl="1" indent="0" algn="r" rtl="1">
              <a:buNone/>
            </a:pPr>
            <a:r>
              <a:rPr lang="he-IL" sz="2000" dirty="0"/>
              <a:t>תלות במקורות אנרגיה חיצוניים מגבירה את הסיכונים הכלכליים והפוליטיים בישראל, ומשפיעה על יציבות המשק.</a:t>
            </a:r>
          </a:p>
          <a:p>
            <a:pPr marL="0" indent="0" algn="r" rtl="1">
              <a:spcBef>
                <a:spcPts val="2500"/>
              </a:spcBef>
              <a:buNone/>
            </a:pPr>
            <a:r>
              <a:rPr lang="he-IL" sz="2000" b="1" dirty="0"/>
              <a:t>תשתיות מיושנות</a:t>
            </a:r>
          </a:p>
          <a:p>
            <a:pPr marL="0" lvl="1" indent="0" algn="r" rtl="1">
              <a:buNone/>
            </a:pPr>
            <a:r>
              <a:rPr lang="he-IL" sz="2000" dirty="0"/>
              <a:t>תשתיות אנרגיה ישנות בישראל דורשות שדרוגים משמעותיים כדי לשפר את היעילות והאמינות של אספקת האנרגיה.</a:t>
            </a:r>
          </a:p>
          <a:p>
            <a:pPr marL="0" indent="0" algn="r" rtl="1">
              <a:spcBef>
                <a:spcPts val="2500"/>
              </a:spcBef>
              <a:buNone/>
            </a:pPr>
            <a:r>
              <a:rPr lang="he-IL" sz="2000" b="1" dirty="0"/>
              <a:t>זיהום סביבתי</a:t>
            </a:r>
          </a:p>
          <a:p>
            <a:pPr marL="0" lvl="1" indent="0" algn="r" rtl="1">
              <a:buNone/>
            </a:pPr>
            <a:r>
              <a:rPr lang="he-IL" sz="2000" dirty="0"/>
              <a:t>שיעורי הזיהום הגבוהים בישראל מצריכים פתרונות חדשניים וידידותיים לסביבה כדי לעמוד בדרישות הבריאות והחוק.</a:t>
            </a:r>
            <a:endParaRPr lang="en-IL" sz="2000" dirty="0"/>
          </a:p>
        </p:txBody>
      </p:sp>
      <p:pic>
        <p:nvPicPr>
          <p:cNvPr id="5" name="Content Placeholder 4" descr="אנרגיה ירוקה מטהרת עיר">
            <a:extLst>
              <a:ext uri="{FF2B5EF4-FFF2-40B4-BE49-F238E27FC236}">
                <a16:creationId xmlns:a16="http://schemas.microsoft.com/office/drawing/2014/main" id="{9ABB6333-EF80-4359-BE5A-87767E5A0518}"/>
              </a:ext>
            </a:extLst>
          </p:cNvPr>
          <p:cNvPicPr>
            <a:picLocks noGrp="1" noChangeAspect="1"/>
          </p:cNvPicPr>
          <p:nvPr>
            <p:ph sz="half" idx="1"/>
          </p:nvPr>
        </p:nvPicPr>
        <p:blipFill>
          <a:blip r:embed="rId3"/>
          <a:srcRect l="25091" r="38433"/>
          <a:stretch/>
        </p:blipFill>
        <p:spPr>
          <a:xfrm>
            <a:off x="7586236" y="508090"/>
            <a:ext cx="4081805" cy="5846990"/>
          </a:xfrm>
          <a:prstGeom prst="rect">
            <a:avLst/>
          </a:prstGeom>
        </p:spPr>
      </p:pic>
    </p:spTree>
    <p:extLst>
      <p:ext uri="{BB962C8B-B14F-4D97-AF65-F5344CB8AC3E}">
        <p14:creationId xmlns:p14="http://schemas.microsoft.com/office/powerpoint/2010/main" val="2052239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9EE42DCE-4A4F-44C4-84E5-261B3BEEF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E4683FB-9837-8041-54AF-D54EE327DF25}"/>
              </a:ext>
            </a:extLst>
          </p:cNvPr>
          <p:cNvSpPr>
            <a:spLocks noGrp="1"/>
          </p:cNvSpPr>
          <p:nvPr>
            <p:ph type="title"/>
          </p:nvPr>
        </p:nvSpPr>
        <p:spPr>
          <a:xfrm>
            <a:off x="521208" y="978408"/>
            <a:ext cx="6300216" cy="1463040"/>
          </a:xfrm>
        </p:spPr>
        <p:txBody>
          <a:bodyPr vert="horz" lIns="91440" tIns="45720" rIns="91440" bIns="45720" rtlCol="0" anchor="t">
            <a:normAutofit/>
          </a:bodyPr>
          <a:lstStyle/>
          <a:p>
            <a:pPr algn="r" rtl="1"/>
            <a:r>
              <a:rPr lang="en-US" b="1" kern="1200" dirty="0" err="1">
                <a:solidFill>
                  <a:schemeClr val="tx1"/>
                </a:solidFill>
                <a:latin typeface="+mj-lt"/>
                <a:ea typeface="+mj-ea"/>
                <a:cs typeface="+mj-cs"/>
              </a:rPr>
              <a:t>שאינו</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יודע</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לשאול</a:t>
            </a:r>
            <a:r>
              <a:rPr lang="en-US" b="1" kern="1200" dirty="0">
                <a:solidFill>
                  <a:schemeClr val="tx1"/>
                </a:solidFill>
                <a:latin typeface="+mj-lt"/>
                <a:ea typeface="+mj-ea"/>
                <a:cs typeface="+mj-cs"/>
              </a:rPr>
              <a:t>:</a:t>
            </a:r>
            <a:r>
              <a:rPr lang="he-IL" b="1" kern="1200" dirty="0">
                <a:solidFill>
                  <a:schemeClr val="tx1"/>
                </a:solidFill>
                <a:latin typeface="+mj-lt"/>
                <a:ea typeface="+mj-ea"/>
                <a:cs typeface="+mj-cs"/>
              </a:rPr>
              <a:t>    </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הכשרה</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ולימוד</a:t>
            </a:r>
            <a:endParaRPr lang="en-US" b="1" kern="1200" dirty="0">
              <a:solidFill>
                <a:schemeClr val="tx1"/>
              </a:solidFill>
              <a:latin typeface="+mj-lt"/>
              <a:ea typeface="+mj-ea"/>
              <a:cs typeface="+mj-cs"/>
            </a:endParaRPr>
          </a:p>
        </p:txBody>
      </p:sp>
      <p:sp>
        <p:nvSpPr>
          <p:cNvPr id="14" name="Rectangle 13">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6282982"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0E3A9F77-60B2-B536-C140-E1999A1BF59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21208" y="2578608"/>
            <a:ext cx="6300216" cy="3767328"/>
          </a:xfrm>
        </p:spPr>
        <p:txBody>
          <a:bodyPr>
            <a:noAutofit/>
          </a:bodyPr>
          <a:lstStyle/>
          <a:p>
            <a:pPr marL="0" indent="0" algn="r" rtl="1">
              <a:spcBef>
                <a:spcPts val="2500"/>
              </a:spcBef>
              <a:buNone/>
            </a:pPr>
            <a:r>
              <a:rPr lang="he-IL" sz="2000" b="1" dirty="0"/>
              <a:t>הכשרה לניקוי</a:t>
            </a:r>
          </a:p>
          <a:p>
            <a:pPr marL="0" lvl="1" indent="0" algn="r" rtl="1">
              <a:buNone/>
            </a:pPr>
            <a:r>
              <a:rPr lang="he-IL" sz="2000" dirty="0"/>
              <a:t>הכשרה נכונה לניקוי היא הכרחית כדי להבטיח שימוש בטכניקות יעילות ומקצועיות לשמירה על ניקיון.</a:t>
            </a:r>
          </a:p>
          <a:p>
            <a:pPr marL="0" indent="0" algn="r" rtl="1">
              <a:spcBef>
                <a:spcPts val="2500"/>
              </a:spcBef>
              <a:buNone/>
            </a:pPr>
            <a:r>
              <a:rPr lang="he-IL" sz="2000" b="1" dirty="0"/>
              <a:t>כלים חיוניים</a:t>
            </a:r>
          </a:p>
          <a:p>
            <a:pPr marL="0" lvl="1" indent="0" algn="r" rtl="1">
              <a:buNone/>
            </a:pPr>
            <a:r>
              <a:rPr lang="he-IL" sz="2000" dirty="0"/>
              <a:t>הבנה של הכלים הנחוצים לניקוי חשוב מאוד לשמירה על סביבה נקייה ומסודרת לאורך כל השנה.</a:t>
            </a:r>
          </a:p>
          <a:p>
            <a:pPr marL="0" indent="0" algn="r" rtl="1">
              <a:spcBef>
                <a:spcPts val="2500"/>
              </a:spcBef>
              <a:buNone/>
            </a:pPr>
            <a:r>
              <a:rPr lang="he-IL" sz="2000" b="1" dirty="0"/>
              <a:t>טכניקות ניקוי</a:t>
            </a:r>
          </a:p>
          <a:p>
            <a:pPr marL="0" lvl="1" indent="0" algn="r" rtl="1">
              <a:buNone/>
            </a:pPr>
            <a:r>
              <a:rPr lang="he-IL" sz="2000" dirty="0"/>
              <a:t>לימוד הטכניקות הנכונות לניקוי יכול לשפר את היעילות והאיכות של העבודה הנעשית בתחום זה.</a:t>
            </a:r>
            <a:endParaRPr lang="en-IL" sz="2000" dirty="0"/>
          </a:p>
        </p:txBody>
      </p:sp>
      <p:pic>
        <p:nvPicPr>
          <p:cNvPr id="5" name="Content Placeholder 4" descr="ציוד ניקוי.">
            <a:extLst>
              <a:ext uri="{FF2B5EF4-FFF2-40B4-BE49-F238E27FC236}">
                <a16:creationId xmlns:a16="http://schemas.microsoft.com/office/drawing/2014/main" id="{91CEF555-EFBE-4AF8-8582-BE28747551E5}"/>
              </a:ext>
            </a:extLst>
          </p:cNvPr>
          <p:cNvPicPr>
            <a:picLocks noGrp="1" noChangeAspect="1"/>
          </p:cNvPicPr>
          <p:nvPr>
            <p:ph sz="half" idx="1"/>
          </p:nvPr>
        </p:nvPicPr>
        <p:blipFill>
          <a:blip r:embed="rId3"/>
          <a:srcRect l="42914" r="10488" b="1"/>
          <a:stretch/>
        </p:blipFill>
        <p:spPr>
          <a:xfrm>
            <a:off x="7586236" y="508090"/>
            <a:ext cx="4081805" cy="5846990"/>
          </a:xfrm>
          <a:prstGeom prst="rect">
            <a:avLst/>
          </a:prstGeom>
        </p:spPr>
      </p:pic>
    </p:spTree>
    <p:extLst>
      <p:ext uri="{BB962C8B-B14F-4D97-AF65-F5344CB8AC3E}">
        <p14:creationId xmlns:p14="http://schemas.microsoft.com/office/powerpoint/2010/main" val="451637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4B5D3-8414-A36E-C60D-BBB641BA67EA}"/>
              </a:ext>
            </a:extLst>
          </p:cNvPr>
          <p:cNvSpPr>
            <a:spLocks noGrp="1"/>
          </p:cNvSpPr>
          <p:nvPr>
            <p:ph type="title"/>
          </p:nvPr>
        </p:nvSpPr>
        <p:spPr>
          <a:xfrm>
            <a:off x="247134" y="196124"/>
            <a:ext cx="11677135" cy="1463040"/>
          </a:xfrm>
          <a:solidFill>
            <a:schemeClr val="bg1"/>
          </a:solidFill>
        </p:spPr>
        <p:txBody>
          <a:bodyPr>
            <a:normAutofit/>
          </a:bodyPr>
          <a:lstStyle/>
          <a:p>
            <a:pPr algn="r" rtl="1"/>
            <a:r>
              <a:rPr lang="de-DE" dirty="0">
                <a:hlinkClick r:id="rId2"/>
              </a:rPr>
              <a:t>https://termitek.co.il/</a:t>
            </a:r>
            <a:r>
              <a:rPr lang="he-IL" dirty="0"/>
              <a:t>  איתור נזילות </a:t>
            </a:r>
            <a:br>
              <a:rPr lang="he-IL" dirty="0"/>
            </a:br>
            <a:r>
              <a:rPr lang="he-IL" dirty="0"/>
              <a:t>חתירה לשורש הבעיה</a:t>
            </a:r>
            <a:endParaRPr lang="en-IL" dirty="0"/>
          </a:p>
        </p:txBody>
      </p:sp>
      <p:sp>
        <p:nvSpPr>
          <p:cNvPr id="3" name="Content Placeholder 2">
            <a:extLst>
              <a:ext uri="{FF2B5EF4-FFF2-40B4-BE49-F238E27FC236}">
                <a16:creationId xmlns:a16="http://schemas.microsoft.com/office/drawing/2014/main" id="{31431C84-7E78-FDBB-5646-8E310AD4FB94}"/>
              </a:ext>
            </a:extLst>
          </p:cNvPr>
          <p:cNvSpPr>
            <a:spLocks noGrp="1"/>
          </p:cNvSpPr>
          <p:nvPr>
            <p:ph sz="half" idx="1"/>
          </p:nvPr>
        </p:nvSpPr>
        <p:spPr/>
        <p:txBody>
          <a:bodyPr/>
          <a:lstStyle/>
          <a:p>
            <a:endParaRPr lang="en-IL"/>
          </a:p>
        </p:txBody>
      </p:sp>
      <p:sp>
        <p:nvSpPr>
          <p:cNvPr id="4" name="Content Placeholder 3">
            <a:extLst>
              <a:ext uri="{FF2B5EF4-FFF2-40B4-BE49-F238E27FC236}">
                <a16:creationId xmlns:a16="http://schemas.microsoft.com/office/drawing/2014/main" id="{1B8525AB-36A1-FB2D-2D8D-D20BF48B3260}"/>
              </a:ext>
            </a:extLst>
          </p:cNvPr>
          <p:cNvSpPr>
            <a:spLocks noGrp="1"/>
          </p:cNvSpPr>
          <p:nvPr>
            <p:ph sz="half" idx="2"/>
          </p:nvPr>
        </p:nvSpPr>
        <p:spPr/>
        <p:txBody>
          <a:bodyPr/>
          <a:lstStyle/>
          <a:p>
            <a:endParaRPr lang="en-IL"/>
          </a:p>
        </p:txBody>
      </p:sp>
      <p:pic>
        <p:nvPicPr>
          <p:cNvPr id="6" name="Picture 5">
            <a:extLst>
              <a:ext uri="{FF2B5EF4-FFF2-40B4-BE49-F238E27FC236}">
                <a16:creationId xmlns:a16="http://schemas.microsoft.com/office/drawing/2014/main" id="{2E1539D7-DD83-0BCB-A2D6-D3CB9F96DFB7}"/>
              </a:ext>
            </a:extLst>
          </p:cNvPr>
          <p:cNvPicPr>
            <a:picLocks noChangeAspect="1"/>
          </p:cNvPicPr>
          <p:nvPr/>
        </p:nvPicPr>
        <p:blipFill>
          <a:blip r:embed="rId3"/>
          <a:stretch>
            <a:fillRect/>
          </a:stretch>
        </p:blipFill>
        <p:spPr>
          <a:xfrm>
            <a:off x="0" y="1802399"/>
            <a:ext cx="12192000" cy="4958433"/>
          </a:xfrm>
          <a:prstGeom prst="rect">
            <a:avLst/>
          </a:prstGeom>
        </p:spPr>
      </p:pic>
    </p:spTree>
    <p:extLst>
      <p:ext uri="{BB962C8B-B14F-4D97-AF65-F5344CB8AC3E}">
        <p14:creationId xmlns:p14="http://schemas.microsoft.com/office/powerpoint/2010/main" val="40569055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EF92585-7A99-6108-9663-8C59032742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1F1A7B60-97E2-9CF7-4065-329EE3D9637B}"/>
              </a:ext>
            </a:extLst>
          </p:cNvPr>
          <p:cNvSpPr>
            <a:spLocks noGrp="1"/>
          </p:cNvSpPr>
          <p:nvPr>
            <p:ph type="title"/>
          </p:nvPr>
        </p:nvSpPr>
        <p:spPr>
          <a:xfrm>
            <a:off x="521208" y="1325880"/>
            <a:ext cx="11155680" cy="1408176"/>
          </a:xfrm>
        </p:spPr>
        <p:txBody>
          <a:bodyPr anchor="b">
            <a:normAutofit/>
          </a:bodyPr>
          <a:lstStyle/>
          <a:p>
            <a:r>
              <a:rPr lang="en-IL" sz="6800"/>
              <a:t>מסקנה</a:t>
            </a:r>
          </a:p>
        </p:txBody>
      </p:sp>
      <p:sp>
        <p:nvSpPr>
          <p:cNvPr id="10" name="Freeform: Shape 9">
            <a:extLst>
              <a:ext uri="{FF2B5EF4-FFF2-40B4-BE49-F238E27FC236}">
                <a16:creationId xmlns:a16="http://schemas.microsoft.com/office/drawing/2014/main" id="{C6D5B03A-B780-A698-DFA9-C9932F22D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845" y="3079474"/>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graphicFrame>
        <p:nvGraphicFramePr>
          <p:cNvPr id="11" name="Content Placeholder 2">
            <a:extLst>
              <a:ext uri="{FF2B5EF4-FFF2-40B4-BE49-F238E27FC236}">
                <a16:creationId xmlns:a16="http://schemas.microsoft.com/office/drawing/2014/main" id="{04FCD8A0-D7C5-0859-450E-C5A68CE99902}"/>
              </a:ext>
            </a:extLst>
          </p:cNvPr>
          <p:cNvGraphicFramePr>
            <a:graphicFrameLocks noGrp="1"/>
          </p:cNvGraphicFramePr>
          <p:nvPr>
            <p:ph idx="1"/>
            <p:extLst>
              <p:ext uri="{D42A27DB-BD31-4B8C-83A1-F6EECF244321}">
                <p14:modId xmlns:p14="http://schemas.microsoft.com/office/powerpoint/2010/main" val="1541510817"/>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521208" y="3748546"/>
          <a:ext cx="11155680" cy="2468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5287924"/>
      </p:ext>
    </p:extLst>
  </p:cSld>
  <p:clrMapOvr>
    <a:overrideClrMapping bg1="dk1" tx1="lt1" bg2="dk2" tx2="lt2" accent1="accent1" accent2="accent2" accent3="accent3" accent4="accent4" accent5="accent5" accent6="accent6" hlink="hlink" folHlink="folHlink"/>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D8B077E-6EA1-7D7D-D5FD-7E697FC232D3}"/>
              </a:ext>
            </a:extLst>
          </p:cNvPr>
          <p:cNvSpPr>
            <a:spLocks noGrp="1"/>
          </p:cNvSpPr>
          <p:nvPr>
            <p:ph type="title"/>
          </p:nvPr>
        </p:nvSpPr>
        <p:spPr>
          <a:xfrm>
            <a:off x="6596762" y="-268111"/>
            <a:ext cx="5291663" cy="6856413"/>
          </a:xfrm>
        </p:spPr>
        <p:txBody>
          <a:bodyPr anchor="b">
            <a:normAutofit fontScale="90000"/>
          </a:bodyPr>
          <a:lstStyle/>
          <a:p>
            <a:pPr algn="ctr">
              <a:lnSpc>
                <a:spcPct val="100000"/>
              </a:lnSpc>
            </a:pPr>
            <a:r>
              <a:rPr lang="he-IL" sz="8000" dirty="0"/>
              <a:t>זמן לשאלות</a:t>
            </a:r>
            <a:br>
              <a:rPr lang="he-IL" sz="8000" dirty="0"/>
            </a:br>
            <a:br>
              <a:rPr lang="he-IL" sz="8000" dirty="0"/>
            </a:br>
            <a:r>
              <a:rPr lang="he-IL" sz="8000" dirty="0"/>
              <a:t> עופר קרן </a:t>
            </a:r>
            <a:br>
              <a:rPr lang="he-IL" sz="8000" dirty="0"/>
            </a:br>
            <a:r>
              <a:rPr lang="he-IL" sz="8000" dirty="0"/>
              <a:t>0547703717</a:t>
            </a:r>
            <a:br>
              <a:rPr lang="he-IL" sz="8000" dirty="0"/>
            </a:br>
            <a:r>
              <a:rPr lang="en-US" sz="4400" dirty="0">
                <a:hlinkClick r:id="rId2"/>
              </a:rPr>
              <a:t>ofer@kerenrg.com</a:t>
            </a:r>
            <a:r>
              <a:rPr lang="en-US" sz="4400" dirty="0"/>
              <a:t> </a:t>
            </a:r>
            <a:endParaRPr lang="he-IL" sz="8000" dirty="0"/>
          </a:p>
        </p:txBody>
      </p:sp>
      <p:pic>
        <p:nvPicPr>
          <p:cNvPr id="27650" name="Picture 2" descr="A caricature showing a person trying to listen">
            <a:extLst>
              <a:ext uri="{FF2B5EF4-FFF2-40B4-BE49-F238E27FC236}">
                <a16:creationId xmlns:a16="http://schemas.microsoft.com/office/drawing/2014/main" id="{0610773C-A250-810E-F039-C7A0010D52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93" r="2197"/>
          <a:stretch/>
        </p:blipFill>
        <p:spPr bwMode="auto">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898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4C32CD27-7027-AB2B-38F1-71C08EB84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5816264-DD2F-672E-67D4-FBCFFCCFBAAA}"/>
              </a:ext>
            </a:extLst>
          </p:cNvPr>
          <p:cNvSpPr>
            <a:spLocks noGrp="1"/>
          </p:cNvSpPr>
          <p:nvPr>
            <p:ph type="title"/>
          </p:nvPr>
        </p:nvSpPr>
        <p:spPr>
          <a:xfrm>
            <a:off x="5595776" y="582729"/>
            <a:ext cx="6236208" cy="1463040"/>
          </a:xfrm>
        </p:spPr>
        <p:txBody>
          <a:bodyPr vert="horz" lIns="91440" tIns="45720" rIns="91440" bIns="45720" rtlCol="0" anchor="t">
            <a:normAutofit/>
          </a:bodyPr>
          <a:lstStyle/>
          <a:p>
            <a:r>
              <a:rPr lang="en-US" b="1" kern="1200" dirty="0" err="1">
                <a:solidFill>
                  <a:schemeClr val="tx1"/>
                </a:solidFill>
                <a:latin typeface="+mj-lt"/>
                <a:ea typeface="+mj-ea"/>
                <a:cs typeface="+mj-cs"/>
              </a:rPr>
              <a:t>הזדמנויות</a:t>
            </a:r>
            <a:r>
              <a:rPr lang="en-US" b="1" kern="1200" dirty="0">
                <a:solidFill>
                  <a:schemeClr val="tx1"/>
                </a:solidFill>
                <a:latin typeface="+mj-lt"/>
                <a:ea typeface="+mj-ea"/>
                <a:cs typeface="+mj-cs"/>
              </a:rPr>
              <a:t> מקומיות</a:t>
            </a:r>
          </a:p>
        </p:txBody>
      </p:sp>
      <p:pic>
        <p:nvPicPr>
          <p:cNvPr id="5" name="Content Placeholder 4" descr="סצנת ייצור חשמל פוטו-וולטאית חיצונית">
            <a:extLst>
              <a:ext uri="{FF2B5EF4-FFF2-40B4-BE49-F238E27FC236}">
                <a16:creationId xmlns:a16="http://schemas.microsoft.com/office/drawing/2014/main" id="{22D43F68-7788-4E61-819F-7700373EC854}"/>
              </a:ext>
            </a:extLst>
          </p:cNvPr>
          <p:cNvPicPr>
            <a:picLocks noGrp="1" noChangeAspect="1"/>
          </p:cNvPicPr>
          <p:nvPr>
            <p:ph sz="half" idx="1"/>
          </p:nvPr>
        </p:nvPicPr>
        <p:blipFill>
          <a:blip r:embed="rId3"/>
          <a:srcRect l="10095" r="41633" b="1"/>
          <a:stretch/>
        </p:blipFill>
        <p:spPr>
          <a:xfrm>
            <a:off x="517869" y="508091"/>
            <a:ext cx="4221911" cy="5837918"/>
          </a:xfrm>
          <a:prstGeom prst="rect">
            <a:avLst/>
          </a:prstGeom>
        </p:spPr>
      </p:pic>
      <p:sp>
        <p:nvSpPr>
          <p:cNvPr id="14" name="Freeform: Shape 13">
            <a:extLst>
              <a:ext uri="{FF2B5EF4-FFF2-40B4-BE49-F238E27FC236}">
                <a16:creationId xmlns:a16="http://schemas.microsoft.com/office/drawing/2014/main" id="{C6DD38CD-CFFE-4ABA-3DC8-01ED90559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4611" y="508090"/>
            <a:ext cx="6186474"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3">
            <a:extLst>
              <a:ext uri="{FF2B5EF4-FFF2-40B4-BE49-F238E27FC236}">
                <a16:creationId xmlns:a16="http://schemas.microsoft.com/office/drawing/2014/main" id="{F23A1461-8855-4737-B450-8C8B284F358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61581" y="1543386"/>
            <a:ext cx="6805569" cy="3767328"/>
          </a:xfrm>
        </p:spPr>
        <p:txBody>
          <a:bodyPr>
            <a:noAutofit/>
          </a:bodyPr>
          <a:lstStyle/>
          <a:p>
            <a:pPr marL="0" indent="0" algn="r" rtl="1">
              <a:spcBef>
                <a:spcPts val="2500"/>
              </a:spcBef>
              <a:buNone/>
            </a:pPr>
            <a:r>
              <a:rPr lang="he-IL" sz="2400" b="1" dirty="0"/>
              <a:t>אנרגיה מתחדשת בישראל</a:t>
            </a:r>
          </a:p>
          <a:p>
            <a:pPr marL="0" lvl="1" indent="0" algn="r" rtl="1">
              <a:buNone/>
            </a:pPr>
            <a:r>
              <a:rPr lang="he-IL" sz="2400" dirty="0"/>
              <a:t>ישראל מובילה בתחום האנרגיה המתחדשת, במיוחד בתחומי האנרגיה הסולארית והרוח. ההתקדמות הטכנולוגית מאפשרת ניצול יעיל יותר של משאבים אלו.</a:t>
            </a:r>
          </a:p>
          <a:p>
            <a:pPr marL="0" indent="0" algn="r" rtl="1">
              <a:spcBef>
                <a:spcPts val="2500"/>
              </a:spcBef>
              <a:buNone/>
            </a:pPr>
            <a:r>
              <a:rPr lang="he-IL" sz="2400" b="1" dirty="0"/>
              <a:t>יוזמות מקומיות</a:t>
            </a:r>
          </a:p>
          <a:p>
            <a:pPr marL="0" lvl="1" indent="0" algn="r" rtl="1">
              <a:buNone/>
            </a:pPr>
            <a:r>
              <a:rPr lang="he-IL" sz="2400" dirty="0"/>
              <a:t>יוזמות מקומיות כמו פרויקטים של אנרגיה סולארית תורמות לפיתוח כלכלה ירוקה ועוזרות להניע את השינוי לטכנולוגיות מקיימות.</a:t>
            </a:r>
          </a:p>
          <a:p>
            <a:pPr marL="0" indent="0" algn="r" rtl="1">
              <a:spcBef>
                <a:spcPts val="2500"/>
              </a:spcBef>
              <a:buNone/>
            </a:pPr>
            <a:r>
              <a:rPr lang="he-IL" sz="2400" b="1" dirty="0"/>
              <a:t>פיתוח כלכלה ירוקה</a:t>
            </a:r>
          </a:p>
          <a:p>
            <a:pPr marL="0" lvl="1" indent="0" algn="r" rtl="1">
              <a:buNone/>
            </a:pPr>
            <a:r>
              <a:rPr lang="he-IL" sz="2400" dirty="0"/>
              <a:t>המעבר לאנרגיה מתחדשת מציע הזדמנויות חדשות לפיתוח כלכלה ירוקה במדינה, ומשפר את איכות החיים.</a:t>
            </a:r>
            <a:endParaRPr lang="en-IL" sz="2400" dirty="0"/>
          </a:p>
        </p:txBody>
      </p:sp>
    </p:spTree>
    <p:extLst>
      <p:ext uri="{BB962C8B-B14F-4D97-AF65-F5344CB8AC3E}">
        <p14:creationId xmlns:p14="http://schemas.microsoft.com/office/powerpoint/2010/main" val="1388274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7EFAAB5-34A3-C2FC-70BA-7720CC8AD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A6D224C3-D256-2765-7B84-5E32B8B690EF}"/>
              </a:ext>
            </a:extLst>
          </p:cNvPr>
          <p:cNvSpPr>
            <a:spLocks noGrp="1"/>
          </p:cNvSpPr>
          <p:nvPr>
            <p:ph type="ctrTitle"/>
          </p:nvPr>
        </p:nvSpPr>
        <p:spPr>
          <a:xfrm>
            <a:off x="521208" y="1211766"/>
            <a:ext cx="7237052" cy="4727988"/>
          </a:xfrm>
        </p:spPr>
        <p:txBody>
          <a:bodyPr anchor="b">
            <a:normAutofit/>
          </a:bodyPr>
          <a:lstStyle/>
          <a:p>
            <a:r>
              <a:rPr lang="en-IL" sz="7400"/>
              <a:t>התייעלות אנרגטית</a:t>
            </a:r>
          </a:p>
        </p:txBody>
      </p:sp>
      <p:sp>
        <p:nvSpPr>
          <p:cNvPr id="9" name="Freeform: Shape 8">
            <a:extLst>
              <a:ext uri="{FF2B5EF4-FFF2-40B4-BE49-F238E27FC236}">
                <a16:creationId xmlns:a16="http://schemas.microsoft.com/office/drawing/2014/main" id="{A8A44BC8-2508-4575-75F6-0ED3F11E7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6208776"/>
            <a:ext cx="7269480"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Tree>
    <p:extLst>
      <p:ext uri="{BB962C8B-B14F-4D97-AF65-F5344CB8AC3E}">
        <p14:creationId xmlns:p14="http://schemas.microsoft.com/office/powerpoint/2010/main" val="370558205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84110D-D3B3-22A9-0945-DCC315F4C206}"/>
              </a:ext>
            </a:extLst>
          </p:cNvPr>
          <p:cNvSpPr>
            <a:spLocks noGrp="1"/>
          </p:cNvSpPr>
          <p:nvPr>
            <p:ph type="title"/>
          </p:nvPr>
        </p:nvSpPr>
        <p:spPr>
          <a:xfrm>
            <a:off x="521208" y="978408"/>
            <a:ext cx="5020056" cy="1664208"/>
          </a:xfrm>
        </p:spPr>
        <p:txBody>
          <a:bodyPr vert="horz" lIns="91440" tIns="45720" rIns="91440" bIns="45720" rtlCol="0" anchor="t">
            <a:normAutofit/>
          </a:bodyPr>
          <a:lstStyle/>
          <a:p>
            <a:r>
              <a:rPr lang="en-US" b="1" kern="1200">
                <a:solidFill>
                  <a:schemeClr val="tx1"/>
                </a:solidFill>
                <a:latin typeface="+mj-lt"/>
                <a:ea typeface="+mj-ea"/>
                <a:cs typeface="+mj-cs"/>
              </a:rPr>
              <a:t>הגדרה של התייעלות אנרגטית</a:t>
            </a:r>
          </a:p>
        </p:txBody>
      </p:sp>
      <p:sp>
        <p:nvSpPr>
          <p:cNvPr id="14" name="Rectangle 13">
            <a:extLst>
              <a:ext uri="{FF2B5EF4-FFF2-40B4-BE49-F238E27FC236}">
                <a16:creationId xmlns:a16="http://schemas.microsoft.com/office/drawing/2014/main" id="{B3367C65-B72C-202E-98A7-9B20F8F2F5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7" y="508090"/>
            <a:ext cx="502005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6" name="Rectangle 15">
            <a:extLst>
              <a:ext uri="{FF2B5EF4-FFF2-40B4-BE49-F238E27FC236}">
                <a16:creationId xmlns:a16="http://schemas.microsoft.com/office/drawing/2014/main" id="{AE558C32-DE71-E6B3-A032-D3EA9CB0F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6463" y="611650"/>
            <a:ext cx="55046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5" name="Content Placeholder 4" descr="אוטומציה של בית חכם תפיסת טכנולוגיה ליעילות אנרגיה סולארית">
            <a:extLst>
              <a:ext uri="{FF2B5EF4-FFF2-40B4-BE49-F238E27FC236}">
                <a16:creationId xmlns:a16="http://schemas.microsoft.com/office/drawing/2014/main" id="{6297C82A-C26B-4D95-B56C-53D30E92EA71}"/>
              </a:ext>
            </a:extLst>
          </p:cNvPr>
          <p:cNvPicPr>
            <a:picLocks noGrp="1" noChangeAspect="1"/>
          </p:cNvPicPr>
          <p:nvPr>
            <p:ph sz="half" idx="1"/>
          </p:nvPr>
        </p:nvPicPr>
        <p:blipFill>
          <a:blip r:embed="rId3"/>
          <a:srcRect t="4021" r="-1" b="2717"/>
          <a:stretch/>
        </p:blipFill>
        <p:spPr>
          <a:xfrm>
            <a:off x="517867" y="2834640"/>
            <a:ext cx="5020056" cy="3511296"/>
          </a:xfrm>
          <a:prstGeom prst="rect">
            <a:avLst/>
          </a:prstGeom>
        </p:spPr>
      </p:pic>
      <p:sp>
        <p:nvSpPr>
          <p:cNvPr id="4" name="Content Placeholder 3">
            <a:extLst>
              <a:ext uri="{FF2B5EF4-FFF2-40B4-BE49-F238E27FC236}">
                <a16:creationId xmlns:a16="http://schemas.microsoft.com/office/drawing/2014/main" id="{938373B3-79B9-0124-8D6F-999659EFD35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63056" y="978408"/>
            <a:ext cx="5504688" cy="5367528"/>
          </a:xfrm>
        </p:spPr>
        <p:txBody>
          <a:bodyPr>
            <a:noAutofit/>
          </a:bodyPr>
          <a:lstStyle/>
          <a:p>
            <a:pPr marL="0" indent="0" algn="r" rtl="1">
              <a:spcBef>
                <a:spcPts val="2500"/>
              </a:spcBef>
              <a:buNone/>
            </a:pPr>
            <a:r>
              <a:rPr lang="he-IL" sz="2000" b="1" dirty="0"/>
              <a:t>הפחתת צריכת אנרגיה</a:t>
            </a:r>
          </a:p>
          <a:p>
            <a:pPr marL="0" lvl="1" indent="0" algn="r" rtl="1">
              <a:buNone/>
            </a:pPr>
            <a:r>
              <a:rPr lang="he-IL" sz="2000" dirty="0"/>
              <a:t>התייעלות אנרגטית כוללת פעולות שמפחיתות את הצריכה האנרגטית של מכשירים ומערכות שונות בבית.</a:t>
            </a:r>
          </a:p>
          <a:p>
            <a:pPr marL="0" indent="0" algn="r" rtl="1">
              <a:spcBef>
                <a:spcPts val="2500"/>
              </a:spcBef>
              <a:buNone/>
            </a:pPr>
            <a:r>
              <a:rPr lang="he-IL" sz="2000" b="1" dirty="0"/>
              <a:t>טכנולוגיות חדשות</a:t>
            </a:r>
          </a:p>
          <a:p>
            <a:pPr marL="0" lvl="1" indent="0" algn="r" rtl="1">
              <a:buNone/>
            </a:pPr>
            <a:r>
              <a:rPr lang="he-IL" sz="2000" dirty="0"/>
              <a:t>השימוש בטכנולוגיות חדשות כגון מנועים חכמים ובקרים מתקדמים תורם לצמצום הצריכה האנרגטית.</a:t>
            </a:r>
          </a:p>
          <a:p>
            <a:pPr marL="0" indent="0" algn="r" rtl="1">
              <a:spcBef>
                <a:spcPts val="2500"/>
              </a:spcBef>
              <a:buNone/>
            </a:pPr>
            <a:r>
              <a:rPr lang="he-IL" sz="2000" b="1" dirty="0"/>
              <a:t>בידוד טוב יותר</a:t>
            </a:r>
          </a:p>
          <a:p>
            <a:pPr marL="0" lvl="1" indent="0" algn="r" rtl="1">
              <a:buNone/>
            </a:pPr>
            <a:r>
              <a:rPr lang="he-IL" sz="2000" dirty="0"/>
              <a:t>שיפור הבידוד בבית מאפשר להפחית את הצורך בחימום וקירור, מה שמסייע לצמצם את הצריכה האנרגטית.</a:t>
            </a:r>
          </a:p>
          <a:p>
            <a:pPr marL="0" indent="0" algn="r" rtl="1">
              <a:spcBef>
                <a:spcPts val="2500"/>
              </a:spcBef>
              <a:buNone/>
            </a:pPr>
            <a:r>
              <a:rPr lang="he-IL" sz="2000" b="1" dirty="0"/>
              <a:t>מקורות אנרגיה מתחדשת</a:t>
            </a:r>
          </a:p>
          <a:p>
            <a:pPr marL="0" lvl="1" indent="0" algn="r" rtl="1">
              <a:buNone/>
            </a:pPr>
            <a:r>
              <a:rPr lang="he-IL" sz="2000" dirty="0"/>
              <a:t>שימוש במקורות אנרגיה מתחדשת כמו סולארית </a:t>
            </a:r>
            <a:r>
              <a:rPr lang="he-IL" sz="2000" dirty="0" err="1"/>
              <a:t>ורוחית</a:t>
            </a:r>
            <a:r>
              <a:rPr lang="he-IL" sz="2000" dirty="0"/>
              <a:t> מפחית את התלות במקורות אנרגיה מזהמים.</a:t>
            </a:r>
            <a:endParaRPr lang="en-IL" sz="2000" dirty="0"/>
          </a:p>
        </p:txBody>
      </p:sp>
    </p:spTree>
    <p:extLst>
      <p:ext uri="{BB962C8B-B14F-4D97-AF65-F5344CB8AC3E}">
        <p14:creationId xmlns:p14="http://schemas.microsoft.com/office/powerpoint/2010/main" val="1532364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34C0330F-1D4F-4552-B799-615DD237B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E65EE7D1-A8C9-498D-E246-1429FB38EA5B}"/>
              </a:ext>
            </a:extLst>
          </p:cNvPr>
          <p:cNvSpPr>
            <a:spLocks noGrp="1"/>
          </p:cNvSpPr>
          <p:nvPr>
            <p:ph type="title"/>
          </p:nvPr>
        </p:nvSpPr>
        <p:spPr>
          <a:xfrm>
            <a:off x="521208" y="978408"/>
            <a:ext cx="4754880" cy="1463040"/>
          </a:xfrm>
        </p:spPr>
        <p:txBody>
          <a:bodyPr vert="horz" lIns="91440" tIns="45720" rIns="91440" bIns="45720" rtlCol="0" anchor="t">
            <a:normAutofit/>
          </a:bodyPr>
          <a:lstStyle/>
          <a:p>
            <a:r>
              <a:rPr lang="en-US" b="1" kern="1200">
                <a:solidFill>
                  <a:schemeClr val="tx1"/>
                </a:solidFill>
                <a:latin typeface="+mj-lt"/>
                <a:ea typeface="+mj-ea"/>
                <a:cs typeface="+mj-cs"/>
              </a:rPr>
              <a:t>חשיבות ההתייעלות</a:t>
            </a:r>
          </a:p>
        </p:txBody>
      </p:sp>
      <p:sp>
        <p:nvSpPr>
          <p:cNvPr id="14" name="Rectangle 13">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1" y="508090"/>
            <a:ext cx="467296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4" name="Content Placeholder 3">
            <a:extLst>
              <a:ext uri="{FF2B5EF4-FFF2-40B4-BE49-F238E27FC236}">
                <a16:creationId xmlns:a16="http://schemas.microsoft.com/office/drawing/2014/main" id="{73B52786-C390-9DF1-7065-7DDFD107585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1148" y="1709928"/>
            <a:ext cx="5234940" cy="3767328"/>
          </a:xfrm>
        </p:spPr>
        <p:txBody>
          <a:bodyPr>
            <a:noAutofit/>
          </a:bodyPr>
          <a:lstStyle/>
          <a:p>
            <a:pPr marL="0" indent="0" algn="r" rtl="1">
              <a:spcBef>
                <a:spcPts val="2500"/>
              </a:spcBef>
              <a:buNone/>
            </a:pPr>
            <a:r>
              <a:rPr lang="he-IL" sz="2800" b="1" dirty="0"/>
              <a:t>שיפור איכות הסביבה</a:t>
            </a:r>
          </a:p>
          <a:p>
            <a:pPr marL="0" lvl="1" indent="0" algn="r" rtl="1">
              <a:buNone/>
            </a:pPr>
            <a:r>
              <a:rPr lang="he-IL" sz="2800" dirty="0"/>
              <a:t>התייעלות אנרגטית עוזרת להפחית זיהום על ידי שימוש יעיל יותר במשאבים טבעיים ובכך משפרת את איכות הסביבה.</a:t>
            </a:r>
          </a:p>
          <a:p>
            <a:pPr marL="0" indent="0" algn="r" rtl="1">
              <a:spcBef>
                <a:spcPts val="2500"/>
              </a:spcBef>
              <a:buNone/>
            </a:pPr>
            <a:r>
              <a:rPr lang="he-IL" sz="2800" b="1" dirty="0"/>
              <a:t>חיסכון כלכלי למשפחות</a:t>
            </a:r>
          </a:p>
          <a:p>
            <a:pPr marL="0" lvl="1" indent="0" algn="r" rtl="1">
              <a:buNone/>
            </a:pPr>
            <a:r>
              <a:rPr lang="he-IL" sz="2800" dirty="0"/>
              <a:t>על ידי הפחתת צריכת האנרגיה, משפחות יכולות לחסוך כסף על חשבונות החשמל, מה שמעודד שיפורים כלכליים.</a:t>
            </a:r>
            <a:endParaRPr lang="en-IL" sz="2800" dirty="0"/>
          </a:p>
        </p:txBody>
      </p:sp>
      <p:pic>
        <p:nvPicPr>
          <p:cNvPr id="5" name="Content Placeholder 4" descr="בניית בתים עכשוויים על פי יעילות אנרגטית ואקולוגיה.">
            <a:extLst>
              <a:ext uri="{FF2B5EF4-FFF2-40B4-BE49-F238E27FC236}">
                <a16:creationId xmlns:a16="http://schemas.microsoft.com/office/drawing/2014/main" id="{8D006D52-2B51-4A2F-9EDA-5863EA8142A6}"/>
              </a:ext>
            </a:extLst>
          </p:cNvPr>
          <p:cNvPicPr>
            <a:picLocks noGrp="1" noChangeAspect="1"/>
          </p:cNvPicPr>
          <p:nvPr>
            <p:ph sz="half" idx="1"/>
          </p:nvPr>
        </p:nvPicPr>
        <p:blipFill>
          <a:blip r:embed="rId3"/>
          <a:srcRect l="31517" r="3300" b="1"/>
          <a:stretch/>
        </p:blipFill>
        <p:spPr>
          <a:xfrm>
            <a:off x="5958018" y="508090"/>
            <a:ext cx="5709726" cy="5846989"/>
          </a:xfrm>
          <a:prstGeom prst="rect">
            <a:avLst/>
          </a:prstGeom>
        </p:spPr>
      </p:pic>
    </p:spTree>
    <p:extLst>
      <p:ext uri="{BB962C8B-B14F-4D97-AF65-F5344CB8AC3E}">
        <p14:creationId xmlns:p14="http://schemas.microsoft.com/office/powerpoint/2010/main" val="4206324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9EE42DCE-4A4F-44C4-84E5-261B3BEEF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8F53F86-C11D-D095-5947-54B59BF07313}"/>
              </a:ext>
            </a:extLst>
          </p:cNvPr>
          <p:cNvSpPr>
            <a:spLocks noGrp="1"/>
          </p:cNvSpPr>
          <p:nvPr>
            <p:ph type="title"/>
          </p:nvPr>
        </p:nvSpPr>
        <p:spPr>
          <a:xfrm>
            <a:off x="521208" y="978408"/>
            <a:ext cx="6300216" cy="1463040"/>
          </a:xfrm>
        </p:spPr>
        <p:txBody>
          <a:bodyPr vert="horz" lIns="91440" tIns="45720" rIns="91440" bIns="45720" rtlCol="0" anchor="t">
            <a:normAutofit/>
          </a:bodyPr>
          <a:lstStyle/>
          <a:p>
            <a:r>
              <a:rPr lang="en-US" b="1" kern="1200">
                <a:solidFill>
                  <a:schemeClr val="tx1"/>
                </a:solidFill>
                <a:latin typeface="+mj-lt"/>
                <a:ea typeface="+mj-ea"/>
                <a:cs typeface="+mj-cs"/>
              </a:rPr>
              <a:t>יתרונות למשפחה ולקהילה</a:t>
            </a:r>
          </a:p>
        </p:txBody>
      </p:sp>
      <p:sp>
        <p:nvSpPr>
          <p:cNvPr id="14" name="Rectangle 13">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6282982"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78A7BC1F-A32F-9074-367A-CDD8958DD3EA}"/>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569" y="1874018"/>
            <a:ext cx="6784848" cy="3767328"/>
          </a:xfrm>
        </p:spPr>
        <p:txBody>
          <a:bodyPr>
            <a:noAutofit/>
          </a:bodyPr>
          <a:lstStyle/>
          <a:p>
            <a:pPr marL="0" indent="0" algn="r" rtl="1">
              <a:spcBef>
                <a:spcPts val="2500"/>
              </a:spcBef>
              <a:buNone/>
            </a:pPr>
            <a:r>
              <a:rPr lang="he-IL" sz="2400" b="1" dirty="0"/>
              <a:t>חיסכון כלכלי למשפחות</a:t>
            </a:r>
          </a:p>
          <a:p>
            <a:pPr marL="0" lvl="1" indent="0" algn="r" rtl="1">
              <a:buNone/>
            </a:pPr>
            <a:r>
              <a:rPr lang="he-IL" sz="2400" dirty="0"/>
              <a:t>התייעלות אנרגטית מספקת למשפחות חיסכון בעלויות חשמל, מה שמוביל לשיפור כלכלי בטווח הקצר.</a:t>
            </a:r>
          </a:p>
          <a:p>
            <a:pPr marL="0" indent="0" algn="r" rtl="1">
              <a:spcBef>
                <a:spcPts val="2500"/>
              </a:spcBef>
              <a:buNone/>
            </a:pPr>
            <a:r>
              <a:rPr lang="he-IL" sz="2400" b="1" dirty="0"/>
              <a:t>יתרונות לקהילה</a:t>
            </a:r>
          </a:p>
          <a:p>
            <a:pPr marL="0" lvl="1" indent="0" algn="r" rtl="1">
              <a:buNone/>
            </a:pPr>
            <a:r>
              <a:rPr lang="he-IL" sz="2400" dirty="0"/>
              <a:t>אימוץ אורח חיים חסכוני באנרגיה על ידי יותר אנשים תורם לשיפור איכות הסביבה והבריאות הציבורית בקהילה.</a:t>
            </a:r>
          </a:p>
          <a:p>
            <a:pPr marL="0" indent="0" algn="r" rtl="1">
              <a:spcBef>
                <a:spcPts val="2500"/>
              </a:spcBef>
              <a:buNone/>
            </a:pPr>
            <a:r>
              <a:rPr lang="he-IL" sz="2400" b="1" dirty="0"/>
              <a:t>השפעה סביבתית חיובית</a:t>
            </a:r>
          </a:p>
          <a:p>
            <a:pPr marL="0" lvl="1" indent="0" algn="r" rtl="1">
              <a:buNone/>
            </a:pPr>
            <a:r>
              <a:rPr lang="he-IL" sz="2400" dirty="0"/>
              <a:t>כאשר יותר אנשים מתמקדים בהתייעלות אנרגטית, התוצאה היא הפחתת זיהום ושיפור באיכות האוויר.</a:t>
            </a:r>
            <a:endParaRPr lang="en-IL" sz="2400" dirty="0"/>
          </a:p>
        </p:txBody>
      </p:sp>
      <p:pic>
        <p:nvPicPr>
          <p:cNvPr id="5" name="Content Placeholder 4" descr="תפיסת אנרגיה חלופית">
            <a:extLst>
              <a:ext uri="{FF2B5EF4-FFF2-40B4-BE49-F238E27FC236}">
                <a16:creationId xmlns:a16="http://schemas.microsoft.com/office/drawing/2014/main" id="{83B88218-42D1-4FEE-ADA5-1AF967AE4540}"/>
              </a:ext>
            </a:extLst>
          </p:cNvPr>
          <p:cNvPicPr>
            <a:picLocks noGrp="1" noChangeAspect="1"/>
          </p:cNvPicPr>
          <p:nvPr>
            <p:ph sz="half" idx="1"/>
          </p:nvPr>
        </p:nvPicPr>
        <p:blipFill>
          <a:blip r:embed="rId3"/>
          <a:srcRect l="24206" r="26926" b="-1"/>
          <a:stretch/>
        </p:blipFill>
        <p:spPr>
          <a:xfrm>
            <a:off x="7586236" y="508090"/>
            <a:ext cx="4081805" cy="5846990"/>
          </a:xfrm>
          <a:prstGeom prst="rect">
            <a:avLst/>
          </a:prstGeom>
        </p:spPr>
      </p:pic>
    </p:spTree>
    <p:extLst>
      <p:ext uri="{BB962C8B-B14F-4D97-AF65-F5344CB8AC3E}">
        <p14:creationId xmlns:p14="http://schemas.microsoft.com/office/powerpoint/2010/main" val="1436171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GestaltVTI">
  <a:themeElements>
    <a:clrScheme name="Gestalt">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Gestal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2241</TotalTime>
  <Words>2560</Words>
  <Application>Microsoft Office PowerPoint</Application>
  <PresentationFormat>Widescreen</PresentationFormat>
  <Paragraphs>222</Paragraphs>
  <Slides>43</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Aptos</vt:lpstr>
      <vt:lpstr>Arial</vt:lpstr>
      <vt:lpstr>Bierstadt</vt:lpstr>
      <vt:lpstr>Times New Roman</vt:lpstr>
      <vt:lpstr>GestaltVTI</vt:lpstr>
      <vt:lpstr>מבוא לכלכלת בית במשק האנרגיה והתארגנות לפסח:  פעולות לניקיון יסודי בבית</vt:lpstr>
      <vt:lpstr>תוכנית המצגת</vt:lpstr>
      <vt:lpstr>היכרות עם משק האנרגיה בישראל</vt:lpstr>
      <vt:lpstr>אתגרים אנרגטיים</vt:lpstr>
      <vt:lpstr>הזדמנויות מקומיות</vt:lpstr>
      <vt:lpstr>התייעלות אנרגטית</vt:lpstr>
      <vt:lpstr>הגדרה של התייעלות אנרגטית</vt:lpstr>
      <vt:lpstr>חשיבות ההתייעלות</vt:lpstr>
      <vt:lpstr>יתרונות למשפחה ולקהילה</vt:lpstr>
      <vt:lpstr>מיפוי צריכת האנרגיה בבית</vt:lpstr>
      <vt:lpstr>קריאת חשבון חשמל</vt:lpstr>
      <vt:lpstr>PowerPoint Presentation</vt:lpstr>
      <vt:lpstr>מונה חשמל חכם </vt:lpstr>
      <vt:lpstr>PowerPoint Presentation</vt:lpstr>
      <vt:lpstr>זיהוי הצרכנים העיקריים</vt:lpstr>
      <vt:lpstr>PowerPoint Presentation</vt:lpstr>
      <vt:lpstr>תרגיל מעשי: ניתוח חשבונות חשמל אישיים</vt:lpstr>
      <vt:lpstr>זיהוי מוקדי בזבוז אנרגיה</vt:lpstr>
      <vt:lpstr>טיפים לצמצום צריכה</vt:lpstr>
      <vt:lpstr>מחיר החשמל היומי – הוא חשבון החשמל החודשי כולל מע"מ חלקי ימי הצריכה</vt:lpstr>
      <vt:lpstr>התארגנות לפסח: ניקיון יסודי בבית</vt:lpstr>
      <vt:lpstr>ניקיון יסודי והדגשים</vt:lpstr>
      <vt:lpstr>https://www.gss-ltd.co.il  </vt:lpstr>
      <vt:lpstr>כלור כמרכיב בחומרי ניקוי</vt:lpstr>
      <vt:lpstr>הכלור</vt:lpstr>
      <vt:lpstr>הכלור בשימוש רווח כחומר מלבין ומחטא</vt:lpstr>
      <vt:lpstr>פעולת הכלור</vt:lpstr>
      <vt:lpstr>סיכונים</vt:lpstr>
      <vt:lpstr>PowerPoint Presentation</vt:lpstr>
      <vt:lpstr>https://judaism.walla.co.il/item/2842829 </vt:lpstr>
      <vt:lpstr>PowerPoint Presentation</vt:lpstr>
      <vt:lpstr>שימוש בארבעת הבנים בניקיון</vt:lpstr>
      <vt:lpstr>הבן החכם התייעלות אנרגטית: הבן החכם מייצג גישה ניתוחית ומדויקת להתייעלות אנרגטית, עם דגש על פרטים חשובים. דוגמאות לכך כוללות התקנת מערכות בקרה מתקדמות, ניתוח נתוני צריכת אנרגיה בזמן אמת, ואופטימיזציה של מערכות HVAC. הבן הרשע התייעלות אנרגטית: הבן הרשע מזכיר שלא כולם מכירים את החשיבות של התייעלות אנרגטית, ועשוי לעודד מעורבות פעילה בנושא. דוגמאות לכך הן יצירת תמריצים לחיסכון באנרגיה, קמפיינים להעלאת מודעות, ואכיפת תקנות לבנייה ירוקה. הבן התם התייעלות אנרגטית: הבן התם מייצג גישה פשוטה וישירה להתייעלות אנרגטית, שבה צעדים בסיסיים עשויים להניב תוצאות משמעותיות. דוגמאות כוללות החלפת נורות ליבון בנורות LED, בידוד תרמי של מבנים, ושימוש במכשירים חשמליים חסכוניים באנרגיה. הבן שאינו יודע לשאול התייעלות אנרגטית: הבן שאינו יודע לשאול מדגיש את הצורך בלמידה והבנה של שיטות יעילות להתייעלות אנרגטית. דוגמאות לכך כוללות השתתפות בהכשרות מקצועיות, קריאת חומר מקצועי, ופנייה למומחים בתחום. </vt:lpstr>
      <vt:lpstr>הבן החכם מייצג גישה ניתוחית ומדויקת להתייעלות אנרגטית, עם דגש על פרטים חשובים.  הבן הרשע מזכיר שלא כולם מכירים את החשיבות של התייעלות אנרגטית, ועשוי לעודד מעורבות פעילה בנושא.  הבן התם מייצג גישה פשוטה וישירה להתייעלות אנרגטית, שבה צעדים בסיסיים עשויים להניב תוצאות משמעותיות.  הבן שאינו יודע לשאול מדגיש את הצורך בלמידה והבנה של שיטות יעילות להתייעלות אנרגטית. </vt:lpstr>
      <vt:lpstr>התבוננות והפקת לקחים מהרמזים על הקירות</vt:lpstr>
      <vt:lpstr>ארבעת הבנים בניקיון לפסח</vt:lpstr>
      <vt:lpstr>חכם: תיעוד וזיהוי</vt:lpstr>
      <vt:lpstr>רשע: ניקיון ללא הבנה</vt:lpstr>
      <vt:lpstr>תם: קבלת המצב ככוח עליון</vt:lpstr>
      <vt:lpstr>שאינו יודע לשאול:     הכשרה ולימוד</vt:lpstr>
      <vt:lpstr>https://termitek.co.il/  איתור נזילות  חתירה לשורש הבעיה</vt:lpstr>
      <vt:lpstr>מסקנה</vt:lpstr>
      <vt:lpstr>זמן לשאלות   עופר קרן  0547703717 ofer@kerenrg.com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smadar keren</dc:creator>
  <cp:lastModifiedBy>smadar keren</cp:lastModifiedBy>
  <cp:revision>9</cp:revision>
  <dcterms:created xsi:type="dcterms:W3CDTF">2025-03-30T10:03:37Z</dcterms:created>
  <dcterms:modified xsi:type="dcterms:W3CDTF">2025-04-01T18:25:53Z</dcterms:modified>
</cp:coreProperties>
</file>