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3668" r:id="rId5"/>
    <p:sldId id="3666" r:id="rId6"/>
    <p:sldId id="366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61" r:id="rId24"/>
    <p:sldId id="406" r:id="rId25"/>
    <p:sldId id="404" r:id="rId26"/>
    <p:sldId id="3662" r:id="rId27"/>
    <p:sldId id="3622" r:id="rId28"/>
    <p:sldId id="3663" r:id="rId29"/>
    <p:sldId id="3664" r:id="rId30"/>
    <p:sldId id="3665" r:id="rId31"/>
    <p:sldId id="3660" r:id="rId32"/>
    <p:sldId id="3661" r:id="rId33"/>
    <p:sldId id="3623" r:id="rId34"/>
    <p:sldId id="276" r:id="rId35"/>
    <p:sldId id="405" r:id="rId36"/>
    <p:sldId id="396" r:id="rId37"/>
    <p:sldId id="360" r:id="rId38"/>
    <p:sldId id="402" r:id="rId39"/>
    <p:sldId id="3659" r:id="rId40"/>
    <p:sldId id="345" r:id="rId41"/>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C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60"/>
  </p:normalViewPr>
  <p:slideViewPr>
    <p:cSldViewPr snapToGrid="0">
      <p:cViewPr varScale="1">
        <p:scale>
          <a:sx n="52" d="100"/>
          <a:sy n="52" d="100"/>
        </p:scale>
        <p:origin x="35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3FD0-57B1-73A5-D23E-B49F09BC7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32E2572C-679E-0F41-FD70-1B8115E23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B36FDAA2-4FC5-8CBF-9423-DC2DDC7D9529}"/>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0B1C616D-FCAA-284D-32D0-7EC89CC4DC5A}"/>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4630EE7-F884-304D-EFCA-84A281989E90}"/>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2274917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7171-1252-30B5-F70A-190399990AAD}"/>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1F3E9419-3B68-EA9E-5AEC-81925F1B2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D5521E26-5E61-BE1A-E187-39EF1CFF15DB}"/>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68F77E40-37EA-B549-017C-C61E5ED6C95E}"/>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2AA3E68-64EC-742C-2982-9DF23ED18754}"/>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92667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F9F888-2851-3E5B-B6FA-2A81AC2FCB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794539DF-758A-FF25-A4B9-E3EDCF0AF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166811F7-09F9-3F23-4CC6-4968D9FB3B1D}"/>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F4429E48-E352-693B-86EA-9134C3C2A0C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75B8FBD-D363-4377-909B-4F86A2E3702A}"/>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353883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5DA1-7104-5038-B6B2-43CE6A5CB787}"/>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C6D302E6-BEC5-5154-D573-A1A2BC2B86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3F6B1EB-75CC-82F6-AA2F-181D2199822A}"/>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9AC1B6CB-2BAF-C1E4-1D61-9FC69A1A65F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B3CE14E-7CFA-4D94-6172-06C21DE459A1}"/>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53974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AC6-5D66-BBCC-832C-E257D10F19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189703A5-F9BC-2468-333F-31BB55FCDD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F0319-DC6D-50BB-1D05-9DFF06613DF8}"/>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B0E3ADAF-A711-8FD4-B217-4B26AB05D5B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3E9B3448-03F1-7775-12E4-ABD161CC368D}"/>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79404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0CAC-72AE-E26E-6414-B66C11C62A52}"/>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44836DE3-7FE7-1EE2-04B9-0B1D6AB47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77E6DCF5-5A04-D7B9-C73D-9E67689643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5C68E0C5-FF82-B264-AADF-4F2615B192CF}"/>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6" name="Footer Placeholder 5">
            <a:extLst>
              <a:ext uri="{FF2B5EF4-FFF2-40B4-BE49-F238E27FC236}">
                <a16:creationId xmlns:a16="http://schemas.microsoft.com/office/drawing/2014/main" id="{8594F6D7-407F-5494-4537-98B4809567D7}"/>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F325866E-6A94-B373-AD02-E975615C2601}"/>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183576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2782-CCE7-ADE9-19B1-2B6E3AA6348E}"/>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A17F5FD-6A22-2A74-0D72-D7BBD2FB0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528D6-1E5C-A237-CE9E-FA63C5A76C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9E64125D-A142-DDA8-87A2-834EF7267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D5538-597F-A52B-CD10-193B5BA8E2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E8A90E69-E739-B8CC-BBF3-56FE4CC8C110}"/>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8" name="Footer Placeholder 7">
            <a:extLst>
              <a:ext uri="{FF2B5EF4-FFF2-40B4-BE49-F238E27FC236}">
                <a16:creationId xmlns:a16="http://schemas.microsoft.com/office/drawing/2014/main" id="{F98F8B0B-CDB0-25B1-DD68-480A337AADC2}"/>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F0E404AA-91EA-A657-8DD6-EBE6C9CC61B6}"/>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4037638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9515-DA80-5CDF-C811-2FC0C793BEA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7607A2D3-CFC6-FB6D-CAC5-246845B599B2}"/>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4" name="Footer Placeholder 3">
            <a:extLst>
              <a:ext uri="{FF2B5EF4-FFF2-40B4-BE49-F238E27FC236}">
                <a16:creationId xmlns:a16="http://schemas.microsoft.com/office/drawing/2014/main" id="{92006AB0-945E-BCEA-F585-50169D9B0914}"/>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830251F7-CEE2-C0E6-49F6-128A6DB5572D}"/>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392429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641CA-5EB5-DD0E-74C9-24234D115D32}"/>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3" name="Footer Placeholder 2">
            <a:extLst>
              <a:ext uri="{FF2B5EF4-FFF2-40B4-BE49-F238E27FC236}">
                <a16:creationId xmlns:a16="http://schemas.microsoft.com/office/drawing/2014/main" id="{04BE43F0-757A-BB4E-AAE7-6BB418376DE5}"/>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E9C9181B-E9A6-9870-20B6-D331451DB8FC}"/>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228188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C6D0-5E39-949F-7160-D9197094F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89C01785-53CB-D508-D1ED-3488A0BE7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3AA28C43-0DDE-170D-3887-44D3E0922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FB7337-1527-0901-EC8A-0B7BCF5D7B92}"/>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6" name="Footer Placeholder 5">
            <a:extLst>
              <a:ext uri="{FF2B5EF4-FFF2-40B4-BE49-F238E27FC236}">
                <a16:creationId xmlns:a16="http://schemas.microsoft.com/office/drawing/2014/main" id="{1BBD2955-45D8-ECC7-88D5-34342570AC3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54701C94-9A09-A638-6EC1-03C3EBA41B78}"/>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356856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A19E-4D47-11EF-2C37-242B8A273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48258FE1-2C41-9C91-E9EE-0E6C8F86D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B2DD61D4-0541-D28B-9A5A-DA96DFBD5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4A588-A39E-4BAC-FE92-29DC895B95F6}"/>
              </a:ext>
            </a:extLst>
          </p:cNvPr>
          <p:cNvSpPr>
            <a:spLocks noGrp="1"/>
          </p:cNvSpPr>
          <p:nvPr>
            <p:ph type="dt" sz="half" idx="10"/>
          </p:nvPr>
        </p:nvSpPr>
        <p:spPr/>
        <p:txBody>
          <a:bodyPr/>
          <a:lstStyle/>
          <a:p>
            <a:fld id="{CD67BAF5-02B6-48E7-9AC3-002AF0FFF5A7}" type="datetimeFigureOut">
              <a:rPr lang="en-IL" smtClean="0"/>
              <a:t>11/03/2025</a:t>
            </a:fld>
            <a:endParaRPr lang="en-IL"/>
          </a:p>
        </p:txBody>
      </p:sp>
      <p:sp>
        <p:nvSpPr>
          <p:cNvPr id="6" name="Footer Placeholder 5">
            <a:extLst>
              <a:ext uri="{FF2B5EF4-FFF2-40B4-BE49-F238E27FC236}">
                <a16:creationId xmlns:a16="http://schemas.microsoft.com/office/drawing/2014/main" id="{A61E86B5-1683-5222-8941-D7E13F14385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F406484-501E-9080-952F-449413AA1CF1}"/>
              </a:ext>
            </a:extLst>
          </p:cNvPr>
          <p:cNvSpPr>
            <a:spLocks noGrp="1"/>
          </p:cNvSpPr>
          <p:nvPr>
            <p:ph type="sldNum" sz="quarter" idx="12"/>
          </p:nvPr>
        </p:nvSpPr>
        <p:spPr/>
        <p:txBody>
          <a:bodyPr/>
          <a:lstStyle/>
          <a:p>
            <a:fld id="{97430E23-A12C-461D-A2FC-844A95CFDD46}" type="slidenum">
              <a:rPr lang="en-IL" smtClean="0"/>
              <a:t>‹#›</a:t>
            </a:fld>
            <a:endParaRPr lang="en-IL"/>
          </a:p>
        </p:txBody>
      </p:sp>
    </p:spTree>
    <p:extLst>
      <p:ext uri="{BB962C8B-B14F-4D97-AF65-F5344CB8AC3E}">
        <p14:creationId xmlns:p14="http://schemas.microsoft.com/office/powerpoint/2010/main" val="243265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C3BFF-888F-C9CE-1A6A-6DD0D38F1C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6F9EBD02-A6D7-7B74-AE19-A202EF751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A8B78958-B645-580D-0FDA-084DA2AC1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67BAF5-02B6-48E7-9AC3-002AF0FFF5A7}" type="datetimeFigureOut">
              <a:rPr lang="en-IL" smtClean="0"/>
              <a:t>11/03/2025</a:t>
            </a:fld>
            <a:endParaRPr lang="en-IL"/>
          </a:p>
        </p:txBody>
      </p:sp>
      <p:sp>
        <p:nvSpPr>
          <p:cNvPr id="5" name="Footer Placeholder 4">
            <a:extLst>
              <a:ext uri="{FF2B5EF4-FFF2-40B4-BE49-F238E27FC236}">
                <a16:creationId xmlns:a16="http://schemas.microsoft.com/office/drawing/2014/main" id="{1E0DAD76-8A06-6F73-5C61-31A158C87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L"/>
          </a:p>
        </p:txBody>
      </p:sp>
      <p:sp>
        <p:nvSpPr>
          <p:cNvPr id="6" name="Slide Number Placeholder 5">
            <a:extLst>
              <a:ext uri="{FF2B5EF4-FFF2-40B4-BE49-F238E27FC236}">
                <a16:creationId xmlns:a16="http://schemas.microsoft.com/office/drawing/2014/main" id="{0F167478-A7F9-A4A7-7836-11B9EC41C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430E23-A12C-461D-A2FC-844A95CFDD46}" type="slidenum">
              <a:rPr lang="en-IL" smtClean="0"/>
              <a:t>‹#›</a:t>
            </a:fld>
            <a:endParaRPr lang="en-IL"/>
          </a:p>
        </p:txBody>
      </p:sp>
    </p:spTree>
    <p:extLst>
      <p:ext uri="{BB962C8B-B14F-4D97-AF65-F5344CB8AC3E}">
        <p14:creationId xmlns:p14="http://schemas.microsoft.com/office/powerpoint/2010/main" val="2280307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vmap.gov.il/?c=163993.32,579692.1&amp;z=9&amp;b=1&amp;q=%D7%90%D7%95%D7%A4%D7%A7%D7%99%D7%9D"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www.iec.co.il/content/tariffs/contentpages/homeelectricitytarif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c.co.il/content/smartmeter/lobby/lobby"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RgGAMLRUH0E"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forms.gle/mgJUuwtmtq2HqSWc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ofer@kerenrg.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תמונת רקע של כביש מהיר ריק, מד מהירות גדול במרכז המסך  חשוב שיראו את ההגה ומד המהירות - חשוב שהתמונה תהיה למצגת רחבה">
            <a:extLst>
              <a:ext uri="{FF2B5EF4-FFF2-40B4-BE49-F238E27FC236}">
                <a16:creationId xmlns:a16="http://schemas.microsoft.com/office/drawing/2014/main" id="{7F7BE129-6D82-085B-080F-75852BCC9C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1798"/>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28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נשמח לתמונה  של דמות מצויירת של סימבה נוהג ברכב, מרוכז בנהירה = רואים אותו מהמושב האחורי מסתכל על מד המהירות">
            <a:extLst>
              <a:ext uri="{FF2B5EF4-FFF2-40B4-BE49-F238E27FC236}">
                <a16:creationId xmlns:a16="http://schemas.microsoft.com/office/drawing/2014/main" id="{C7726177-C7A9-3391-DC3B-D0DE0CF0F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04" b="7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06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נשמח לתמונה  של דמות מצויירת של סימבה נוהג ברכב, מרוכז בנהירה = רואים אותו מהמושב האחורי מסתכל על מד המהירות">
            <a:extLst>
              <a:ext uri="{FF2B5EF4-FFF2-40B4-BE49-F238E27FC236}">
                <a16:creationId xmlns:a16="http://schemas.microsoft.com/office/drawing/2014/main" id="{F5B7EDB9-BB30-2714-B6B1-DEBECB04C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4206"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DC88F4-E697-9CA2-E01F-6230BF39DAD0}"/>
              </a:ext>
            </a:extLst>
          </p:cNvPr>
          <p:cNvSpPr>
            <a:spLocks noGrp="1"/>
          </p:cNvSpPr>
          <p:nvPr>
            <p:ph type="title"/>
          </p:nvPr>
        </p:nvSpPr>
        <p:spPr>
          <a:xfrm>
            <a:off x="371093" y="1161288"/>
            <a:ext cx="4902655" cy="1124712"/>
          </a:xfrm>
        </p:spPr>
        <p:txBody>
          <a:bodyPr anchor="b">
            <a:normAutofit/>
          </a:bodyPr>
          <a:lstStyle/>
          <a:p>
            <a:r>
              <a:rPr lang="he-IL" b="1" dirty="0">
                <a:solidFill>
                  <a:schemeClr val="bg1"/>
                </a:solidFill>
                <a:effectLst/>
                <a:ea typeface="Aptos" panose="020B0004020202020204" pitchFamily="34" charset="0"/>
                <a:cs typeface="Times New Roman" panose="02020603050405020304" pitchFamily="18" charset="0"/>
              </a:rPr>
              <a:t>ההגה בידיים שלנו</a:t>
            </a:r>
            <a:endParaRPr lang="en-IL" dirty="0">
              <a:solidFill>
                <a:schemeClr val="bg1"/>
              </a:solidFill>
            </a:endParaRPr>
          </a:p>
        </p:txBody>
      </p:sp>
      <p:sp>
        <p:nvSpPr>
          <p:cNvPr id="6155" name="Rectangle 615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7" name="Rectangle 615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5DE9A3D-AFC9-41C6-8ECB-EBBCCAA7671B}"/>
              </a:ext>
            </a:extLst>
          </p:cNvPr>
          <p:cNvSpPr>
            <a:spLocks noGrp="1"/>
          </p:cNvSpPr>
          <p:nvPr>
            <p:ph idx="1"/>
          </p:nvPr>
        </p:nvSpPr>
        <p:spPr>
          <a:xfrm>
            <a:off x="371094" y="2718054"/>
            <a:ext cx="5880850" cy="3207258"/>
          </a:xfrm>
        </p:spPr>
        <p:txBody>
          <a:bodyPr anchor="t">
            <a:normAutofit/>
          </a:bodyPr>
          <a:lstStyle/>
          <a:p>
            <a:pPr marL="342900" lvl="0" indent="-342900" algn="r" rtl="1">
              <a:spcAft>
                <a:spcPts val="800"/>
              </a:spcAft>
              <a:buFont typeface="Symbol" panose="05050102010706020507" pitchFamily="18" charset="2"/>
              <a:buChar char=""/>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ברכב, אנחנו שולטים במהירות בזמן אמת.</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Font typeface="Symbol" panose="05050102010706020507" pitchFamily="18" charset="2"/>
              <a:buChar char=""/>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מד המהירות מספק משוב מיידי.</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Font typeface="Symbol" panose="05050102010706020507" pitchFamily="18" charset="2"/>
              <a:buChar char=""/>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אנחנו אחראים על הנהיגה ועל צריכת הדלק.</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r"/>
            <a:endParaRPr lang="en-IL" dirty="0">
              <a:solidFill>
                <a:schemeClr val="bg1"/>
              </a:solidFill>
            </a:endParaRPr>
          </a:p>
        </p:txBody>
      </p:sp>
    </p:spTree>
    <p:extLst>
      <p:ext uri="{BB962C8B-B14F-4D97-AF65-F5344CB8AC3E}">
        <p14:creationId xmlns:p14="http://schemas.microsoft.com/office/powerpoint/2010/main" val="4163335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נשמח לתמונה    של בניין משרדים מואר בלילה, חלק מהחלונות מוארים ללא צורך">
            <a:extLst>
              <a:ext uri="{FF2B5EF4-FFF2-40B4-BE49-F238E27FC236}">
                <a16:creationId xmlns:a16="http://schemas.microsoft.com/office/drawing/2014/main" id="{FDAE9D7E-AA58-085C-C721-8F43674193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2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נשמח לתמונה    של בניין משרדים מואר בלילה, חלק מהחלונות מוארים ללא צורך">
            <a:extLst>
              <a:ext uri="{FF2B5EF4-FFF2-40B4-BE49-F238E27FC236}">
                <a16:creationId xmlns:a16="http://schemas.microsoft.com/office/drawing/2014/main" id="{71CCCA93-F86A-A2A5-8A1C-280E6BB3A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4206"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CD4A08-C0F0-9FE8-FE16-F301955D691C}"/>
              </a:ext>
            </a:extLst>
          </p:cNvPr>
          <p:cNvSpPr>
            <a:spLocks noGrp="1"/>
          </p:cNvSpPr>
          <p:nvPr>
            <p:ph type="title"/>
          </p:nvPr>
        </p:nvSpPr>
        <p:spPr>
          <a:xfrm>
            <a:off x="1220306" y="898271"/>
            <a:ext cx="3438144" cy="1124712"/>
          </a:xfrm>
        </p:spPr>
        <p:txBody>
          <a:bodyPr anchor="b">
            <a:normAutofit/>
          </a:bodyPr>
          <a:lstStyle/>
          <a:p>
            <a:pPr rtl="1"/>
            <a:r>
              <a:rPr lang="he-IL" sz="4800" b="1" dirty="0">
                <a:solidFill>
                  <a:schemeClr val="bg1"/>
                </a:solidFill>
                <a:effectLst/>
                <a:ea typeface="Aptos" panose="020B0004020202020204" pitchFamily="34" charset="0"/>
                <a:cs typeface="Times New Roman" panose="02020603050405020304" pitchFamily="18" charset="0"/>
              </a:rPr>
              <a:t>צריכת הרפאים </a:t>
            </a:r>
            <a:endParaRPr lang="en-IL" sz="4800" dirty="0">
              <a:solidFill>
                <a:schemeClr val="bg1"/>
              </a:solidFill>
            </a:endParaRPr>
          </a:p>
        </p:txBody>
      </p:sp>
      <p:sp>
        <p:nvSpPr>
          <p:cNvPr id="8203" name="Rectangle 820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5" name="Rectangle 820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89C452-5670-5D69-72C8-1B82579DC3BA}"/>
              </a:ext>
            </a:extLst>
          </p:cNvPr>
          <p:cNvSpPr>
            <a:spLocks noGrp="1"/>
          </p:cNvSpPr>
          <p:nvPr>
            <p:ph idx="1"/>
          </p:nvPr>
        </p:nvSpPr>
        <p:spPr>
          <a:xfrm>
            <a:off x="371093" y="2718054"/>
            <a:ext cx="5136571" cy="3207258"/>
          </a:xfrm>
        </p:spPr>
        <p:txBody>
          <a:bodyPr anchor="t">
            <a:normAutofit fontScale="92500" lnSpcReduction="20000"/>
          </a:bodyPr>
          <a:lstStyle/>
          <a:p>
            <a:pPr marL="342900" lvl="0" indent="-342900" algn="r" rtl="1">
              <a:spcAft>
                <a:spcPts val="800"/>
              </a:spcAft>
              <a:buSzPts val="1000"/>
              <a:buFont typeface="Symbol" panose="05050102010706020507" pitchFamily="18" charset="2"/>
              <a:buChar char=""/>
              <a:tabLst>
                <a:tab pos="457200" algn="l"/>
              </a:tabLst>
            </a:pPr>
            <a:r>
              <a:rPr lang="he-IL" sz="3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בארגונים, אין "הגה" לצריכת החשמל.</a:t>
            </a:r>
            <a:endParaRPr lang="en-IL" sz="32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sz="3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המשוב מגיע רק בסוף החודש, בחשבון החשמל.</a:t>
            </a:r>
            <a:endParaRPr lang="en-IL" sz="32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sz="3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כמו לנהוג בעיניים עצומות ברור לנו שלא נגיע ליעד</a:t>
            </a:r>
          </a:p>
          <a:p>
            <a:pPr marL="342900" lvl="0" indent="-342900" algn="r" rtl="1">
              <a:spcAft>
                <a:spcPts val="800"/>
              </a:spcAft>
              <a:buSzPts val="1000"/>
              <a:buFont typeface="Symbol" panose="05050102010706020507" pitchFamily="18" charset="2"/>
              <a:buChar char=""/>
              <a:tabLst>
                <a:tab pos="457200" algn="l"/>
              </a:tabLst>
            </a:pPr>
            <a:r>
              <a:rPr lang="he-IL" sz="3200" kern="100">
                <a:solidFill>
                  <a:schemeClr val="bg1"/>
                </a:solidFill>
                <a:latin typeface="Aptos" panose="020B0004020202020204" pitchFamily="34" charset="0"/>
                <a:ea typeface="Aptos" panose="020B0004020202020204" pitchFamily="34" charset="0"/>
                <a:cs typeface="Times New Roman" panose="02020603050405020304" pitchFamily="18" charset="0"/>
              </a:rPr>
              <a:t>נשאלת השאלה מי מחזיק את ההגה</a:t>
            </a:r>
            <a:endParaRPr lang="en-IL" sz="3200" kern="10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r"/>
            <a:endParaRPr lang="en-IL" sz="3200">
              <a:solidFill>
                <a:schemeClr val="bg1"/>
              </a:solidFill>
            </a:endParaRPr>
          </a:p>
        </p:txBody>
      </p:sp>
    </p:spTree>
    <p:extLst>
      <p:ext uri="{BB962C8B-B14F-4D97-AF65-F5344CB8AC3E}">
        <p14:creationId xmlns:p14="http://schemas.microsoft.com/office/powerpoint/2010/main" val="122939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רצוי לראות סוכה ברקע נשמח לתמונה של  אתרוגים של אחרי סוכות ">
            <a:extLst>
              <a:ext uri="{FF2B5EF4-FFF2-40B4-BE49-F238E27FC236}">
                <a16:creationId xmlns:a16="http://schemas.microsoft.com/office/drawing/2014/main" id="{DE135867-AF1D-BC44-4FEA-DAC941F564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p:blipFill>
        <p:spPr bwMode="auto">
          <a:xfrm>
            <a:off x="20" y="10"/>
            <a:ext cx="12191980" cy="6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7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  רצוי לראות סוכה ברקע נשמח לתמונה של  אתרוגים של אחרי סוכות ">
            <a:extLst>
              <a:ext uri="{FF2B5EF4-FFF2-40B4-BE49-F238E27FC236}">
                <a16:creationId xmlns:a16="http://schemas.microsoft.com/office/drawing/2014/main" id="{BCD6A40F-14F1-2A54-5AD3-07DC8C458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4206"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9" name="Rectangle 10248">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60FCBE-50FE-32F6-3D93-726324D1766B}"/>
              </a:ext>
            </a:extLst>
          </p:cNvPr>
          <p:cNvSpPr>
            <a:spLocks noGrp="1"/>
          </p:cNvSpPr>
          <p:nvPr>
            <p:ph type="title"/>
          </p:nvPr>
        </p:nvSpPr>
        <p:spPr>
          <a:xfrm>
            <a:off x="371093" y="1161288"/>
            <a:ext cx="5168469" cy="1124712"/>
          </a:xfrm>
        </p:spPr>
        <p:txBody>
          <a:bodyPr anchor="b">
            <a:normAutofit/>
          </a:bodyPr>
          <a:lstStyle/>
          <a:p>
            <a:r>
              <a:rPr lang="he-IL" b="1" dirty="0">
                <a:solidFill>
                  <a:schemeClr val="bg1"/>
                </a:solidFill>
                <a:effectLst/>
                <a:ea typeface="Aptos" panose="020B0004020202020204" pitchFamily="34" charset="0"/>
                <a:cs typeface="Times New Roman" panose="02020603050405020304" pitchFamily="18" charset="0"/>
              </a:rPr>
              <a:t>אתרוגים של אחרי סוכות</a:t>
            </a:r>
            <a:endParaRPr lang="en-IL" dirty="0">
              <a:solidFill>
                <a:schemeClr val="bg1"/>
              </a:solidFill>
            </a:endParaRPr>
          </a:p>
        </p:txBody>
      </p:sp>
      <p:sp>
        <p:nvSpPr>
          <p:cNvPr id="10251" name="Rectangle 1025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253" name="Rectangle 1025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4F520C-970C-5AF7-1F78-61B8ED89E1D3}"/>
              </a:ext>
            </a:extLst>
          </p:cNvPr>
          <p:cNvSpPr>
            <a:spLocks noGrp="1"/>
          </p:cNvSpPr>
          <p:nvPr>
            <p:ph idx="1"/>
          </p:nvPr>
        </p:nvSpPr>
        <p:spPr>
          <a:xfrm>
            <a:off x="371093" y="2718054"/>
            <a:ext cx="4785697" cy="3207258"/>
          </a:xfrm>
        </p:spPr>
        <p:txBody>
          <a:bodyPr anchor="t">
            <a:normAutofit/>
          </a:bodyPr>
          <a:lstStyle/>
          <a:p>
            <a:pPr marL="342900" lvl="0" indent="-342900" algn="r" rtl="1">
              <a:spcAft>
                <a:spcPts val="800"/>
              </a:spcAft>
              <a:buSzPts val="1000"/>
              <a:buFont typeface="Symbol" panose="05050102010706020507" pitchFamily="18" charset="2"/>
              <a:buChar char=""/>
              <a:tabLst>
                <a:tab pos="457200" algn="l"/>
              </a:tabLst>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חשבון החשמל מגיע באיחור, כמו אתרוגים אחרי סוכות.</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זה מאוחר מדי לתקן את הנזקים.</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אנחנו צריכים מידע בזמן אמת כדי לנהל את הצריכה בצורה מושכלת.</a:t>
            </a:r>
            <a:endParaRPr lang="en-IL"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r" rtl="1"/>
            <a:endParaRPr lang="en-IL" dirty="0">
              <a:solidFill>
                <a:schemeClr val="bg1"/>
              </a:solidFill>
            </a:endParaRPr>
          </a:p>
        </p:txBody>
      </p:sp>
    </p:spTree>
    <p:extLst>
      <p:ext uri="{BB962C8B-B14F-4D97-AF65-F5344CB8AC3E}">
        <p14:creationId xmlns:p14="http://schemas.microsoft.com/office/powerpoint/2010/main" val="285191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נשמח לתמונה יפה - איור של חדר ישיבות  עם חלונות  פתוח  נשמח לראות מזגן מובל על ידי עשרה סוסי פוני חמודים, נשמח לראות את האוויר הצח שנכנס למבנה וגם תאורה טבעית ונעימה נעים ">
            <a:extLst>
              <a:ext uri="{FF2B5EF4-FFF2-40B4-BE49-F238E27FC236}">
                <a16:creationId xmlns:a16="http://schemas.microsoft.com/office/drawing/2014/main" id="{5E31D62D-BB76-DF54-1C27-0D575C03F3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29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נשמח לתמונה יפה - איור של חדר ישיבות  עם חלונות  פתוח  נשמח לראות מזגן מובל על ידי עשרה סוסי פוני חמודים, נשמח לראות את האוויר הצח שנכנס למבנה וגם תאורה טבעית ונעימה נעים ">
            <a:extLst>
              <a:ext uri="{FF2B5EF4-FFF2-40B4-BE49-F238E27FC236}">
                <a16:creationId xmlns:a16="http://schemas.microsoft.com/office/drawing/2014/main" id="{098890F8-42FA-0A5A-6D6F-0B99C2B53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091" r="34206"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297" name="Rectangle 12296">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C6C72A-03C6-C189-3390-29F90E148AF2}"/>
              </a:ext>
            </a:extLst>
          </p:cNvPr>
          <p:cNvSpPr>
            <a:spLocks noGrp="1"/>
          </p:cNvSpPr>
          <p:nvPr>
            <p:ph type="title"/>
          </p:nvPr>
        </p:nvSpPr>
        <p:spPr>
          <a:xfrm>
            <a:off x="371094" y="1161288"/>
            <a:ext cx="3438144" cy="1124712"/>
          </a:xfrm>
        </p:spPr>
        <p:txBody>
          <a:bodyPr anchor="b">
            <a:normAutofit/>
          </a:bodyPr>
          <a:lstStyle/>
          <a:p>
            <a:endParaRPr lang="en-IL" sz="2800">
              <a:solidFill>
                <a:schemeClr val="bg1"/>
              </a:solidFill>
            </a:endParaRPr>
          </a:p>
        </p:txBody>
      </p:sp>
      <p:sp>
        <p:nvSpPr>
          <p:cNvPr id="12299" name="Rectangle 1229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1" name="Rectangle 1230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D049602-A86D-B37A-638A-9D6251A0FA42}"/>
              </a:ext>
            </a:extLst>
          </p:cNvPr>
          <p:cNvSpPr>
            <a:spLocks noGrp="1"/>
          </p:cNvSpPr>
          <p:nvPr>
            <p:ph idx="1"/>
          </p:nvPr>
        </p:nvSpPr>
        <p:spPr>
          <a:xfrm>
            <a:off x="371094" y="2718054"/>
            <a:ext cx="3438906" cy="3207258"/>
          </a:xfrm>
        </p:spPr>
        <p:txBody>
          <a:bodyPr anchor="t">
            <a:normAutofit/>
          </a:bodyPr>
          <a:lstStyle/>
          <a:p>
            <a:endParaRPr lang="en-IL" sz="1700">
              <a:solidFill>
                <a:schemeClr val="bg1"/>
              </a:solidFill>
            </a:endParaRPr>
          </a:p>
        </p:txBody>
      </p:sp>
    </p:spTree>
    <p:extLst>
      <p:ext uri="{BB962C8B-B14F-4D97-AF65-F5344CB8AC3E}">
        <p14:creationId xmlns:p14="http://schemas.microsoft.com/office/powerpoint/2010/main" val="422495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נשמח לתמונה יפה - איור של חדר ישיבות  עם חלונות  פתוח  נשמח לראות מזגן מובל על ידי עשרה סוסי פוני חמודים, נשמח לראות את האוויר הצח שנכנס למבנה וגם תאורה טבעית ונעימה נעים ">
            <a:extLst>
              <a:ext uri="{FF2B5EF4-FFF2-40B4-BE49-F238E27FC236}">
                <a16:creationId xmlns:a16="http://schemas.microsoft.com/office/drawing/2014/main" id="{46F5D31C-BC00-1E8A-7831-B16F2D771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133" r="9090" b="1953"/>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6A3CD9-C814-A5DE-8779-CC9BFB8DA9BD}"/>
              </a:ext>
            </a:extLst>
          </p:cNvPr>
          <p:cNvSpPr>
            <a:spLocks noGrp="1"/>
          </p:cNvSpPr>
          <p:nvPr>
            <p:ph type="title"/>
          </p:nvPr>
        </p:nvSpPr>
        <p:spPr>
          <a:xfrm>
            <a:off x="371093" y="1161288"/>
            <a:ext cx="4721901" cy="1124712"/>
          </a:xfrm>
        </p:spPr>
        <p:txBody>
          <a:bodyPr anchor="b">
            <a:normAutofit/>
          </a:bodyPr>
          <a:lstStyle/>
          <a:p>
            <a:pPr rtl="1"/>
            <a:r>
              <a:rPr lang="he-IL" sz="2800" b="1" dirty="0">
                <a:solidFill>
                  <a:schemeClr val="bg1"/>
                </a:solidFill>
                <a:effectLst/>
                <a:ea typeface="Aptos" panose="020B0004020202020204" pitchFamily="34" charset="0"/>
                <a:cs typeface="Times New Roman" panose="02020603050405020304" pitchFamily="18" charset="0"/>
              </a:rPr>
              <a:t>שלושה שלבים לנהיגה אחראית</a:t>
            </a:r>
            <a:endParaRPr lang="en-IL" sz="2800" dirty="0">
              <a:solidFill>
                <a:schemeClr val="bg1"/>
              </a:solidFill>
            </a:endParaRPr>
          </a:p>
        </p:txBody>
      </p:sp>
      <p:sp>
        <p:nvSpPr>
          <p:cNvPr id="13323" name="Rectangle 133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325" name="Rectangle 133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E49954D-7934-A156-B2E8-29845A808623}"/>
              </a:ext>
            </a:extLst>
          </p:cNvPr>
          <p:cNvSpPr>
            <a:spLocks noGrp="1"/>
          </p:cNvSpPr>
          <p:nvPr>
            <p:ph idx="1"/>
          </p:nvPr>
        </p:nvSpPr>
        <p:spPr>
          <a:xfrm>
            <a:off x="371093" y="2718054"/>
            <a:ext cx="4445455" cy="3207258"/>
          </a:xfrm>
        </p:spPr>
        <p:txBody>
          <a:bodyPr anchor="t">
            <a:normAutofit/>
          </a:bodyPr>
          <a:lstStyle/>
          <a:p>
            <a:pPr marL="342900" lvl="0" indent="-342900" algn="r" rtl="1">
              <a:spcAft>
                <a:spcPts val="800"/>
              </a:spcAft>
              <a:buSzPts val="1000"/>
              <a:buFont typeface="Symbol" panose="05050102010706020507" pitchFamily="18" charset="2"/>
              <a:buChar char=""/>
              <a:tabLst>
                <a:tab pos="457200" algn="l"/>
              </a:tabLst>
            </a:pPr>
            <a:r>
              <a:rPr lang="he-IL"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תאורה ואוורור טבעי:</a:t>
            </a:r>
            <a:r>
              <a:rPr lang="he-IL"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ניצול אור השמש, ניצול מושכל של האוויר הצח - כמו נהג שמנצל את הירידות בכביש במקום לבלום ולבזבז  משאבים.</a:t>
            </a:r>
            <a:endParaRPr lang="en-IL" sz="20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ניהול חכם:</a:t>
            </a:r>
            <a:r>
              <a:rPr lang="he-IL"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שליטה במערכות החשמל לפי הצורך, כמו נהג שמתאים את המהירות לתנאי הדרך.</a:t>
            </a:r>
            <a:endParaRPr lang="en-IL" sz="20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בקרה בזמן אמת:</a:t>
            </a:r>
            <a:r>
              <a:rPr lang="he-IL"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מעקב אחר צריכת החשמל, כמו נהג שמסתכל על מד המהירות.</a:t>
            </a:r>
            <a:endParaRPr lang="en-IL" sz="2000" kern="100" dirty="0">
              <a:solidFill>
                <a:schemeClr val="bg1"/>
              </a:solidFill>
              <a:effectLst/>
              <a:latin typeface="Aptos" panose="020B0004020202020204" pitchFamily="34" charset="0"/>
              <a:ea typeface="Aptos" panose="020B0004020202020204" pitchFamily="34" charset="0"/>
              <a:cs typeface="Arial" panose="020B0604020202020204" pitchFamily="34" charset="0"/>
            </a:endParaRPr>
          </a:p>
          <a:p>
            <a:pPr algn="r"/>
            <a:endParaRPr lang="en-IL" sz="2000" dirty="0">
              <a:solidFill>
                <a:schemeClr val="bg1"/>
              </a:solidFill>
            </a:endParaRPr>
          </a:p>
        </p:txBody>
      </p:sp>
    </p:spTree>
    <p:extLst>
      <p:ext uri="{BB962C8B-B14F-4D97-AF65-F5344CB8AC3E}">
        <p14:creationId xmlns:p14="http://schemas.microsoft.com/office/powerpoint/2010/main" val="279727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נשמח לציור בסגנון של צייר מפורסם מהמאה ה 18 של  עיר חכמה, בניינים מודרניים וירוקים  קיבלתי תמונה יפה אשמח לציור בסגנון ואן גוך ">
            <a:extLst>
              <a:ext uri="{FF2B5EF4-FFF2-40B4-BE49-F238E27FC236}">
                <a16:creationId xmlns:a16="http://schemas.microsoft.com/office/drawing/2014/main" id="{2386D888-9CCA-61DB-5BE6-BD97BD8B70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28"/>
          <a:stretch/>
        </p:blipFill>
        <p:spPr bwMode="auto">
          <a:xfrm>
            <a:off x="20" y="10"/>
            <a:ext cx="12191980" cy="6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8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004B6-4DBD-BD50-E403-1F5749A986D1}"/>
              </a:ext>
            </a:extLst>
          </p:cNvPr>
          <p:cNvSpPr>
            <a:spLocks noGrp="1"/>
          </p:cNvSpPr>
          <p:nvPr>
            <p:ph type="ctrTitle"/>
          </p:nvPr>
        </p:nvSpPr>
        <p:spPr>
          <a:xfrm>
            <a:off x="892265" y="4708388"/>
            <a:ext cx="9681882" cy="1681843"/>
          </a:xfrm>
        </p:spPr>
        <p:txBody>
          <a:bodyPr anchor="b">
            <a:normAutofit/>
          </a:bodyPr>
          <a:lstStyle/>
          <a:p>
            <a:r>
              <a:rPr lang="de-DE" sz="3200" b="0" i="0" dirty="0">
                <a:solidFill>
                  <a:srgbClr val="000000"/>
                </a:solidFill>
                <a:effectLst/>
                <a:latin typeface="Open Sans Hebrew"/>
              </a:rPr>
              <a:t> “</a:t>
            </a:r>
            <a:r>
              <a:rPr lang="he-IL" sz="3200" b="0" i="0" dirty="0">
                <a:solidFill>
                  <a:srgbClr val="000000"/>
                </a:solidFill>
                <a:effectLst/>
                <a:latin typeface="Open Sans Hebrew"/>
              </a:rPr>
              <a:t>כלכלת אנרגיה</a:t>
            </a:r>
            <a:r>
              <a:rPr lang="de-DE" sz="3200" b="0" i="0" dirty="0">
                <a:solidFill>
                  <a:srgbClr val="000000"/>
                </a:solidFill>
                <a:effectLst/>
                <a:latin typeface="Open Sans Hebrew"/>
              </a:rPr>
              <a:t>”</a:t>
            </a:r>
            <a:r>
              <a:rPr lang="he-IL" sz="8800" b="1" dirty="0">
                <a:effectLst/>
                <a:latin typeface="Aptos" panose="020B0004020202020204" pitchFamily="34" charset="0"/>
                <a:ea typeface="Aptos" panose="020B0004020202020204" pitchFamily="34" charset="0"/>
              </a:rPr>
              <a:t> ברוכים הבאים  </a:t>
            </a:r>
            <a:endParaRPr lang="en-IL" sz="19900" dirty="0">
              <a:solidFill>
                <a:schemeClr val="tx1">
                  <a:lumMod val="85000"/>
                  <a:lumOff val="15000"/>
                </a:schemeClr>
              </a:solidFill>
            </a:endParaRPr>
          </a:p>
        </p:txBody>
      </p:sp>
      <p:sp>
        <p:nvSpPr>
          <p:cNvPr id="3" name="Subtitle 2">
            <a:extLst>
              <a:ext uri="{FF2B5EF4-FFF2-40B4-BE49-F238E27FC236}">
                <a16:creationId xmlns:a16="http://schemas.microsoft.com/office/drawing/2014/main" id="{FAEA1412-9042-CDF6-3804-1057FD25D62D}"/>
              </a:ext>
            </a:extLst>
          </p:cNvPr>
          <p:cNvSpPr>
            <a:spLocks noGrp="1"/>
          </p:cNvSpPr>
          <p:nvPr>
            <p:ph type="subTitle" idx="1"/>
          </p:nvPr>
        </p:nvSpPr>
        <p:spPr>
          <a:xfrm>
            <a:off x="-1" y="6390232"/>
            <a:ext cx="12192000" cy="512038"/>
          </a:xfrm>
        </p:spPr>
        <p:txBody>
          <a:bodyPr anchor="t">
            <a:normAutofit/>
          </a:bodyPr>
          <a:lstStyle/>
          <a:p>
            <a:r>
              <a:rPr lang="he-IL" sz="2400" b="1" i="0" dirty="0">
                <a:solidFill>
                  <a:srgbClr val="000000"/>
                </a:solidFill>
                <a:effectLst/>
                <a:latin typeface="Open Sans Hebrew"/>
              </a:rPr>
              <a:t>עופר קרן </a:t>
            </a:r>
            <a:endParaRPr lang="en-IL" sz="2000" dirty="0">
              <a:solidFill>
                <a:schemeClr val="tx1">
                  <a:lumMod val="85000"/>
                  <a:lumOff val="15000"/>
                </a:schemeClr>
              </a:solidFill>
              <a:cs typeface="+mj-cs"/>
            </a:endParaRPr>
          </a:p>
        </p:txBody>
      </p:sp>
      <p:pic>
        <p:nvPicPr>
          <p:cNvPr id="1026" name="Picture 2" descr="תמונת רקע של כביש מהיר ריק, מד מהירות גדול במרכז המסך  חשוב שיראו את ההגה ומד המהירות - חשוב שהתמונה תהיה למצגת רחבה">
            <a:extLst>
              <a:ext uri="{FF2B5EF4-FFF2-40B4-BE49-F238E27FC236}">
                <a16:creationId xmlns:a16="http://schemas.microsoft.com/office/drawing/2014/main" id="{D1A3E168-724D-889B-D6D2-F418C71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6" b="15409"/>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
        <p:nvSpPr>
          <p:cNvPr id="4" name="Heart 3">
            <a:extLst>
              <a:ext uri="{FF2B5EF4-FFF2-40B4-BE49-F238E27FC236}">
                <a16:creationId xmlns:a16="http://schemas.microsoft.com/office/drawing/2014/main" id="{F00E53B5-0616-9F8E-1106-27DB96178AD0}"/>
              </a:ext>
            </a:extLst>
          </p:cNvPr>
          <p:cNvSpPr/>
          <p:nvPr/>
        </p:nvSpPr>
        <p:spPr>
          <a:xfrm>
            <a:off x="9045146" y="3429000"/>
            <a:ext cx="1198605" cy="1019432"/>
          </a:xfrm>
          <a:prstGeom prst="hear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6141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81B80E8-F9BC-51CA-BD5B-2E9F95B3C67A}"/>
              </a:ext>
            </a:extLst>
          </p:cNvPr>
          <p:cNvSpPr>
            <a:spLocks noGrp="1"/>
          </p:cNvSpPr>
          <p:nvPr>
            <p:ph type="title"/>
          </p:nvPr>
        </p:nvSpPr>
        <p:spPr>
          <a:xfrm>
            <a:off x="838201" y="1641752"/>
            <a:ext cx="4394200" cy="1323439"/>
          </a:xfrm>
        </p:spPr>
        <p:txBody>
          <a:bodyPr anchor="t">
            <a:normAutofit/>
          </a:bodyPr>
          <a:lstStyle/>
          <a:p>
            <a:pPr rtl="1"/>
            <a:r>
              <a:rPr lang="he-IL" sz="40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העתיד כבר כאן</a:t>
            </a:r>
            <a:endParaRPr lang="en-IL" sz="4000">
              <a:solidFill>
                <a:schemeClr val="bg1"/>
              </a:solidFill>
            </a:endParaRPr>
          </a:p>
        </p:txBody>
      </p:sp>
      <p:sp>
        <p:nvSpPr>
          <p:cNvPr id="3" name="Content Placeholder 2">
            <a:extLst>
              <a:ext uri="{FF2B5EF4-FFF2-40B4-BE49-F238E27FC236}">
                <a16:creationId xmlns:a16="http://schemas.microsoft.com/office/drawing/2014/main" id="{229EA145-8B31-1AFD-8AE7-D2F47DD7FBC8}"/>
              </a:ext>
            </a:extLst>
          </p:cNvPr>
          <p:cNvSpPr>
            <a:spLocks noGrp="1"/>
          </p:cNvSpPr>
          <p:nvPr>
            <p:ph idx="1"/>
          </p:nvPr>
        </p:nvSpPr>
        <p:spPr>
          <a:xfrm>
            <a:off x="127591" y="2700670"/>
            <a:ext cx="5624602" cy="2900030"/>
          </a:xfrm>
        </p:spPr>
        <p:txBody>
          <a:bodyPr>
            <a:normAutofit lnSpcReduction="10000"/>
          </a:bodyPr>
          <a:lstStyle/>
          <a:p>
            <a:pPr marL="342900" lvl="0" indent="-342900" algn="r" rtl="1">
              <a:spcAft>
                <a:spcPts val="800"/>
              </a:spcAft>
              <a:buSzPts val="1000"/>
              <a:buFont typeface="Symbol" panose="05050102010706020507" pitchFamily="18" charset="2"/>
              <a:buChar char=""/>
              <a:tabLst>
                <a:tab pos="457200" algn="l"/>
              </a:tabLst>
            </a:pPr>
            <a:r>
              <a:rPr lang="he-IL" kern="100" dirty="0">
                <a:solidFill>
                  <a:schemeClr val="bg1">
                    <a:alpha val="80000"/>
                  </a:schemeClr>
                </a:solidFill>
                <a:latin typeface="Aptos" panose="020B0004020202020204" pitchFamily="34" charset="0"/>
                <a:ea typeface="Aptos" panose="020B0004020202020204" pitchFamily="34" charset="0"/>
                <a:cs typeface="Times New Roman" panose="02020603050405020304" pitchFamily="18" charset="0"/>
              </a:rPr>
              <a:t>מונים חכמים </a:t>
            </a:r>
            <a:r>
              <a:rPr lang="he-IL"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מאפשרים לנו לנהל את צריכת החשמל בצורה חכמה ויעילה.</a:t>
            </a:r>
            <a:endParaRPr lang="en-IL" kern="100" dirty="0">
              <a:solidFill>
                <a:schemeClr val="bg1">
                  <a:alpha val="80000"/>
                </a:schemeClr>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זה הזמן לקחת את ההגה לידיים ולהתחיל לנהוג באחריות.</a:t>
            </a:r>
            <a:endParaRPr lang="en-IL" kern="100" dirty="0">
              <a:solidFill>
                <a:schemeClr val="bg1">
                  <a:alpha val="80000"/>
                </a:schemeClr>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spcAft>
                <a:spcPts val="800"/>
              </a:spcAft>
              <a:buSzPts val="1000"/>
              <a:buFont typeface="Symbol" panose="05050102010706020507" pitchFamily="18" charset="2"/>
              <a:buChar char=""/>
              <a:tabLst>
                <a:tab pos="457200" algn="l"/>
              </a:tabLst>
            </a:pPr>
            <a:r>
              <a:rPr lang="he-IL" b="1"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"המידע הוא הדלק של המאה ה-21"</a:t>
            </a:r>
            <a:r>
              <a:rPr lang="he-IL" kern="100" dirty="0">
                <a:solidFill>
                  <a:schemeClr val="bg1">
                    <a:alpha val="80000"/>
                  </a:schemeClr>
                </a:solidFill>
                <a:effectLst/>
                <a:latin typeface="Aptos" panose="020B0004020202020204" pitchFamily="34" charset="0"/>
                <a:ea typeface="Aptos" panose="020B0004020202020204" pitchFamily="34" charset="0"/>
                <a:cs typeface="Times New Roman" panose="02020603050405020304" pitchFamily="18" charset="0"/>
              </a:rPr>
              <a:t> (תומס פרידמן)</a:t>
            </a:r>
            <a:endParaRPr lang="en-IL" kern="100" dirty="0">
              <a:solidFill>
                <a:schemeClr val="bg1">
                  <a:alpha val="80000"/>
                </a:schemeClr>
              </a:solidFill>
              <a:effectLst/>
              <a:latin typeface="Aptos" panose="020B0004020202020204" pitchFamily="34" charset="0"/>
              <a:ea typeface="Aptos" panose="020B0004020202020204" pitchFamily="34" charset="0"/>
              <a:cs typeface="Arial" panose="020B0604020202020204" pitchFamily="34" charset="0"/>
            </a:endParaRPr>
          </a:p>
          <a:p>
            <a:pPr algn="r"/>
            <a:endParaRPr lang="en-IL" dirty="0">
              <a:solidFill>
                <a:schemeClr val="bg1">
                  <a:alpha val="80000"/>
                </a:schemeClr>
              </a:solidFill>
            </a:endParaRPr>
          </a:p>
        </p:txBody>
      </p:sp>
      <p:pic>
        <p:nvPicPr>
          <p:cNvPr id="17410" name="Picture 2" descr="   של עיר ירוקה ומודרנית  אשמח לציור בסגנון ואן גוך   נשמח למבט מקרוב מול שמי הלילה הנהדרים ">
            <a:extLst>
              <a:ext uri="{FF2B5EF4-FFF2-40B4-BE49-F238E27FC236}">
                <a16:creationId xmlns:a16="http://schemas.microsoft.com/office/drawing/2014/main" id="{8C186C83-DD97-347E-660D-8E3D3ECDD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1" r="5147"/>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7417" name="Group 17416">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7418" name="Freeform: Shape 17417">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419" name="Freeform: Shape 17418">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2852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D298-172D-C04F-BF99-DFB29BEF20FE}"/>
              </a:ext>
            </a:extLst>
          </p:cNvPr>
          <p:cNvSpPr>
            <a:spLocks noGrp="1"/>
          </p:cNvSpPr>
          <p:nvPr>
            <p:ph type="title"/>
          </p:nvPr>
        </p:nvSpPr>
        <p:spPr>
          <a:xfrm>
            <a:off x="838200" y="448721"/>
            <a:ext cx="4707671" cy="1225650"/>
          </a:xfrm>
        </p:spPr>
        <p:txBody>
          <a:bodyPr anchor="b">
            <a:normAutofit/>
          </a:bodyPr>
          <a:lstStyle/>
          <a:p>
            <a:endParaRPr lang="en-IL" sz="3800">
              <a:solidFill>
                <a:schemeClr val="bg1"/>
              </a:solidFill>
            </a:endParaRPr>
          </a:p>
        </p:txBody>
      </p:sp>
      <p:sp>
        <p:nvSpPr>
          <p:cNvPr id="3" name="Content Placeholder 2">
            <a:extLst>
              <a:ext uri="{FF2B5EF4-FFF2-40B4-BE49-F238E27FC236}">
                <a16:creationId xmlns:a16="http://schemas.microsoft.com/office/drawing/2014/main" id="{5E3FA8AC-440A-FA0F-B2AC-C10B6C4F1CFA}"/>
              </a:ext>
            </a:extLst>
          </p:cNvPr>
          <p:cNvSpPr>
            <a:spLocks noGrp="1"/>
          </p:cNvSpPr>
          <p:nvPr>
            <p:ph idx="1"/>
          </p:nvPr>
        </p:nvSpPr>
        <p:spPr>
          <a:xfrm>
            <a:off x="897769" y="1909192"/>
            <a:ext cx="4586513" cy="3647710"/>
          </a:xfrm>
        </p:spPr>
        <p:txBody>
          <a:bodyPr>
            <a:normAutofit/>
          </a:bodyPr>
          <a:lstStyle/>
          <a:p>
            <a:endParaRPr lang="en-IL" sz="2000">
              <a:solidFill>
                <a:schemeClr val="bg1"/>
              </a:solidFill>
            </a:endParaRPr>
          </a:p>
        </p:txBody>
      </p:sp>
      <p:pic>
        <p:nvPicPr>
          <p:cNvPr id="18434" name="Picture 2" descr=" ואת הדמות של סימבה יושבת מאחורי ההגהנשמח לתמונה של שקופית סיכום, תמונת רקע של מפעל מודרני  ללא ארובות      נוסיף את סימבה בתור מנהל האנרגיה הכולל ההגה ומד המהירות מהתמונה הראשונה">
            <a:extLst>
              <a:ext uri="{FF2B5EF4-FFF2-40B4-BE49-F238E27FC236}">
                <a16:creationId xmlns:a16="http://schemas.microsoft.com/office/drawing/2014/main" id="{60B682F3-1F65-45C3-4F22-6D8E07B6C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00" r="14673"/>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 ואת הדמות של סימבה יושבת מאחורי ההגהנשמח לתמונה של שקופית סיכום, תמונת רקע של מפעל מודרני  ללא ארובות      נוסיף את סימבה בתור מנהל האנרגיה הכולל ההגה ומד המהירות מהתמונה הראשונה">
            <a:extLst>
              <a:ext uri="{FF2B5EF4-FFF2-40B4-BE49-F238E27FC236}">
                <a16:creationId xmlns:a16="http://schemas.microsoft.com/office/drawing/2014/main" id="{28339E39-66AD-6DBF-C939-B9E7D3545F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61" y="44684"/>
            <a:ext cx="12429461" cy="710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6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 ואת הדמות של סימבה יושבת מאחורי ההגהנשמח לתמונה של שקופית סיכום, תמונת רקע של מפעל מודרני  ללא ארובות      נוסיף ציור של כלב שמירה  חשוב שיהיה בשחור לבן משהו חזק - שיראה כמו כלב שמירה  משהו מהקומיקס  בתור מנהל האנרגיה הכולל ההגה ומד המהירות מהתמונה הראשונה">
            <a:extLst>
              <a:ext uri="{FF2B5EF4-FFF2-40B4-BE49-F238E27FC236}">
                <a16:creationId xmlns:a16="http://schemas.microsoft.com/office/drawing/2014/main" id="{7FC88BB1-CD12-6CFA-BF5D-B753BE041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07" y="1222744"/>
            <a:ext cx="9247667" cy="5922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3318C83-6AC0-19CA-5473-51BB4205904B}"/>
              </a:ext>
            </a:extLst>
          </p:cNvPr>
          <p:cNvSpPr>
            <a:spLocks noGrp="1"/>
          </p:cNvSpPr>
          <p:nvPr>
            <p:ph type="title"/>
          </p:nvPr>
        </p:nvSpPr>
        <p:spPr>
          <a:xfrm>
            <a:off x="838200" y="365125"/>
            <a:ext cx="11353800" cy="1325563"/>
          </a:xfrm>
        </p:spPr>
        <p:txBody>
          <a:bodyPr/>
          <a:lstStyle/>
          <a:p>
            <a:r>
              <a:rPr lang="he-IL" sz="4400" b="1" dirty="0">
                <a:effectLst/>
                <a:ea typeface="Aptos" panose="020B0004020202020204" pitchFamily="34" charset="0"/>
                <a:cs typeface="Times New Roman" panose="02020603050405020304" pitchFamily="18" charset="0"/>
              </a:rPr>
              <a:t>חשבון חשמל יומי: הנהיגה האחראית לעתיד בר-קיימא </a:t>
            </a:r>
            <a:endParaRPr lang="en-IL" dirty="0"/>
          </a:p>
        </p:txBody>
      </p:sp>
      <p:sp>
        <p:nvSpPr>
          <p:cNvPr id="3" name="Content Placeholder 2">
            <a:extLst>
              <a:ext uri="{FF2B5EF4-FFF2-40B4-BE49-F238E27FC236}">
                <a16:creationId xmlns:a16="http://schemas.microsoft.com/office/drawing/2014/main" id="{E7B639B8-546B-9A79-2B28-983E86F45FF4}"/>
              </a:ext>
            </a:extLst>
          </p:cNvPr>
          <p:cNvSpPr>
            <a:spLocks noGrp="1"/>
          </p:cNvSpPr>
          <p:nvPr>
            <p:ph idx="1"/>
          </p:nvPr>
        </p:nvSpPr>
        <p:spPr>
          <a:xfrm>
            <a:off x="0" y="1690688"/>
            <a:ext cx="5156791" cy="5050354"/>
          </a:xfrm>
        </p:spPr>
        <p:txBody>
          <a:bodyPr>
            <a:normAutofit fontScale="92500" lnSpcReduction="10000"/>
          </a:bodyPr>
          <a:lstStyle/>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kern="100" dirty="0">
                <a:effectLst/>
                <a:latin typeface="Aptos" panose="020B0004020202020204" pitchFamily="34" charset="0"/>
                <a:ea typeface="Aptos" panose="020B0004020202020204" pitchFamily="34" charset="0"/>
                <a:cs typeface="Times New Roman" panose="02020603050405020304" pitchFamily="18" charset="0"/>
              </a:rPr>
              <a:t>בקרה יומית על צריכת החשמל הכרחית </a:t>
            </a:r>
          </a:p>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kern="100" dirty="0">
                <a:effectLst/>
                <a:latin typeface="Aptos" panose="020B0004020202020204" pitchFamily="34" charset="0"/>
                <a:ea typeface="Aptos" panose="020B0004020202020204" pitchFamily="34" charset="0"/>
                <a:cs typeface="Times New Roman" panose="02020603050405020304" pitchFamily="18" charset="0"/>
              </a:rPr>
              <a:t>ניהול חכם של משאבי האנרגיה חוסך כסף ומגן על הסביבה</a:t>
            </a:r>
            <a:endParaRPr lang="en-IL" sz="3200"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b="1" kern="100" dirty="0">
                <a:effectLst/>
                <a:latin typeface="Aptos" panose="020B0004020202020204" pitchFamily="34" charset="0"/>
                <a:ea typeface="Aptos" panose="020B0004020202020204" pitchFamily="34" charset="0"/>
                <a:cs typeface="Times New Roman" panose="02020603050405020304" pitchFamily="18" charset="0"/>
              </a:rPr>
              <a:t>מוזמנים לצאת ל</a:t>
            </a:r>
            <a:r>
              <a:rPr lang="he-IL" sz="3200" b="1" kern="100" dirty="0">
                <a:latin typeface="Aptos" panose="020B0004020202020204" pitchFamily="34" charset="0"/>
                <a:ea typeface="Aptos" panose="020B0004020202020204" pitchFamily="34" charset="0"/>
                <a:cs typeface="Times New Roman" panose="02020603050405020304" pitchFamily="18" charset="0"/>
              </a:rPr>
              <a:t>דרך – </a:t>
            </a:r>
          </a:p>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b="1" kern="100" dirty="0">
                <a:latin typeface="Aptos" panose="020B0004020202020204" pitchFamily="34" charset="0"/>
                <a:ea typeface="Aptos" panose="020B0004020202020204" pitchFamily="34" charset="0"/>
                <a:cs typeface="Times New Roman" panose="02020603050405020304" pitchFamily="18" charset="0"/>
              </a:rPr>
              <a:t>אנחנו נשמח לעזור עיריית אופקים </a:t>
            </a:r>
          </a:p>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b="1" kern="100" dirty="0">
                <a:latin typeface="Aptos" panose="020B0004020202020204" pitchFamily="34" charset="0"/>
                <a:ea typeface="Aptos" panose="020B0004020202020204" pitchFamily="34" charset="0"/>
                <a:cs typeface="Times New Roman" panose="02020603050405020304" pitchFamily="18" charset="0"/>
              </a:rPr>
              <a:t>ומשרד האנרגיה - </a:t>
            </a:r>
          </a:p>
          <a:p>
            <a:pPr marL="342900" lvl="0" indent="-342900" algn="r" rtl="1">
              <a:lnSpc>
                <a:spcPct val="115000"/>
              </a:lnSpc>
              <a:spcAft>
                <a:spcPts val="800"/>
              </a:spcAft>
              <a:buSzPts val="1000"/>
              <a:buFont typeface="Symbol" panose="05050102010706020507" pitchFamily="18" charset="2"/>
              <a:buChar char=""/>
              <a:tabLst>
                <a:tab pos="457200" algn="l"/>
              </a:tabLst>
            </a:pPr>
            <a:r>
              <a:rPr lang="he-IL" sz="3200" b="1" kern="100" dirty="0">
                <a:effectLst/>
                <a:latin typeface="Times New Roman" panose="02020603050405020304" pitchFamily="18" charset="0"/>
                <a:ea typeface="Aptos" panose="020B0004020202020204" pitchFamily="34" charset="0"/>
                <a:cs typeface="Times New Roman" panose="02020603050405020304" pitchFamily="18" charset="0"/>
              </a:rPr>
              <a:t>רשם – עופר קרן </a:t>
            </a:r>
            <a:endParaRPr lang="en-IL" sz="3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Picture 4" descr="A logo of a company&#10;&#10;Description automatically generated with medium confidence">
            <a:extLst>
              <a:ext uri="{FF2B5EF4-FFF2-40B4-BE49-F238E27FC236}">
                <a16:creationId xmlns:a16="http://schemas.microsoft.com/office/drawing/2014/main" id="{7F3E2AD2-A022-BF70-37F5-44913FF8D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9783">
            <a:off x="9884494" y="4280436"/>
            <a:ext cx="1760789" cy="1758148"/>
          </a:xfrm>
          <a:prstGeom prst="rect">
            <a:avLst/>
          </a:prstGeom>
          <a:ln>
            <a:noFill/>
          </a:ln>
          <a:effectLst>
            <a:softEdge rad="112500"/>
          </a:effectLst>
        </p:spPr>
      </p:pic>
    </p:spTree>
    <p:extLst>
      <p:ext uri="{BB962C8B-B14F-4D97-AF65-F5344CB8AC3E}">
        <p14:creationId xmlns:p14="http://schemas.microsoft.com/office/powerpoint/2010/main" val="118808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55E3-0291-7135-A509-B914B35C543C}"/>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CE01E4CB-79CC-5D55-B39B-0D0987ACFD75}"/>
              </a:ext>
            </a:extLst>
          </p:cNvPr>
          <p:cNvSpPr>
            <a:spLocks noGrp="1"/>
          </p:cNvSpPr>
          <p:nvPr>
            <p:ph idx="1"/>
          </p:nvPr>
        </p:nvSpPr>
        <p:spPr/>
        <p:txBody>
          <a:bodyPr/>
          <a:lstStyle/>
          <a:p>
            <a:pPr algn="r" rtl="1">
              <a:lnSpc>
                <a:spcPct val="115000"/>
              </a:lnSpc>
              <a:spcAft>
                <a:spcPts val="800"/>
              </a:spcAft>
            </a:pPr>
            <a:r>
              <a:rPr lang="he-IL" sz="1800" b="1" kern="100" dirty="0">
                <a:effectLst/>
                <a:latin typeface="Aptos" panose="020B0004020202020204" pitchFamily="34" charset="0"/>
                <a:ea typeface="Aptos" panose="020B0004020202020204" pitchFamily="34" charset="0"/>
                <a:cs typeface="Arial" panose="020B0604020202020204" pitchFamily="34" charset="0"/>
              </a:rPr>
              <a:t>כתבה קצרה:</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he-IL" sz="1800" b="1" kern="100" dirty="0">
                <a:effectLst/>
                <a:latin typeface="Aptos" panose="020B0004020202020204" pitchFamily="34" charset="0"/>
                <a:ea typeface="Aptos" panose="020B0004020202020204" pitchFamily="34" charset="0"/>
                <a:cs typeface="Arial" panose="020B0604020202020204" pitchFamily="34" charset="0"/>
              </a:rPr>
              <a:t>חשבון חשמל יומי: המהפכה שבדרך</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he-IL" sz="1800" kern="100" dirty="0">
                <a:effectLst/>
                <a:latin typeface="Aptos" panose="020B0004020202020204" pitchFamily="34" charset="0"/>
                <a:ea typeface="Aptos" panose="020B0004020202020204" pitchFamily="34" charset="0"/>
                <a:cs typeface="Arial" panose="020B0604020202020204" pitchFamily="34" charset="0"/>
              </a:rPr>
              <a:t>בעולם שבו אנחנו מדברים על תעשייה 4.0 ומידע בזמן אמת, זה אבסורד שאת צריכת החשמל של הארגון אנחנו רואים רק פעם בחודש. זה כמו לנהוג בעיניים עצומות ולקבל את הדו"ח רק בסוף הנסיעה.</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he-IL" sz="1800" kern="100" dirty="0">
                <a:effectLst/>
                <a:latin typeface="Aptos" panose="020B0004020202020204" pitchFamily="34" charset="0"/>
                <a:ea typeface="Aptos" panose="020B0004020202020204" pitchFamily="34" charset="0"/>
                <a:cs typeface="Arial" panose="020B0604020202020204" pitchFamily="34" charset="0"/>
              </a:rPr>
              <a:t>הגיע הזמן לקחת את ההגה לידיים ולהתחיל לנהל את צריכת האנרגיה בצורה אחראית. בעזרת טכנולוגיות מתקדמות, אנחנו יכולים לעקוב אחר הצריכה בזמן אמת, לזהות בזבוזים מיותרים ולייעל את השימוש במשאבים.</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he-IL" sz="1800" kern="100" dirty="0">
                <a:effectLst/>
                <a:latin typeface="Aptos" panose="020B0004020202020204" pitchFamily="34" charset="0"/>
                <a:ea typeface="Aptos" panose="020B0004020202020204" pitchFamily="34" charset="0"/>
                <a:cs typeface="Arial" panose="020B0604020202020204" pitchFamily="34" charset="0"/>
              </a:rPr>
              <a:t>זה לא רק חוסך כסף, זה גם מגן על הסביבה. כל קילוואט שאנחנו חוסכים הוא תרומה לעתיד בר-קיימא.</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pPr algn="r" rtl="1">
              <a:lnSpc>
                <a:spcPct val="115000"/>
              </a:lnSpc>
              <a:spcAft>
                <a:spcPts val="800"/>
              </a:spcAft>
            </a:pPr>
            <a:r>
              <a:rPr lang="he-IL" sz="1800" kern="100" dirty="0">
                <a:effectLst/>
                <a:latin typeface="Aptos" panose="020B0004020202020204" pitchFamily="34" charset="0"/>
                <a:ea typeface="Aptos" panose="020B0004020202020204" pitchFamily="34" charset="0"/>
                <a:cs typeface="Arial" panose="020B0604020202020204" pitchFamily="34" charset="0"/>
              </a:rPr>
              <a:t>העתיד כבר כאן. הצטרפו למהפכה!</a:t>
            </a:r>
            <a:endParaRPr lang="en-IL" sz="1800" kern="100" dirty="0">
              <a:effectLst/>
              <a:latin typeface="Aptos" panose="020B0004020202020204" pitchFamily="34" charset="0"/>
              <a:ea typeface="Aptos" panose="020B0004020202020204" pitchFamily="34" charset="0"/>
              <a:cs typeface="Arial" panose="020B0604020202020204" pitchFamily="34" charset="0"/>
            </a:endParaRPr>
          </a:p>
          <a:p>
            <a:endParaRPr lang="en-IL" dirty="0"/>
          </a:p>
        </p:txBody>
      </p:sp>
    </p:spTree>
    <p:extLst>
      <p:ext uri="{BB962C8B-B14F-4D97-AF65-F5344CB8AC3E}">
        <p14:creationId xmlns:p14="http://schemas.microsoft.com/office/powerpoint/2010/main" val="3877003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3B70EF-8CE7-504B-65B5-EAD250179429}"/>
              </a:ext>
            </a:extLst>
          </p:cNvPr>
          <p:cNvPicPr>
            <a:picLocks noChangeAspect="1"/>
          </p:cNvPicPr>
          <p:nvPr/>
        </p:nvPicPr>
        <p:blipFill>
          <a:blip r:embed="rId2"/>
          <a:stretch>
            <a:fillRect/>
          </a:stretch>
        </p:blipFill>
        <p:spPr>
          <a:xfrm>
            <a:off x="-980103" y="1"/>
            <a:ext cx="13190183" cy="6858000"/>
          </a:xfrm>
          <a:prstGeom prst="rect">
            <a:avLst/>
          </a:prstGeom>
        </p:spPr>
      </p:pic>
      <p:sp>
        <p:nvSpPr>
          <p:cNvPr id="3" name="Content Placeholder 2">
            <a:extLst>
              <a:ext uri="{FF2B5EF4-FFF2-40B4-BE49-F238E27FC236}">
                <a16:creationId xmlns:a16="http://schemas.microsoft.com/office/drawing/2014/main" id="{3CE54155-0CF0-5F22-39C0-A067E257C6CD}"/>
              </a:ext>
            </a:extLst>
          </p:cNvPr>
          <p:cNvSpPr>
            <a:spLocks noGrp="1"/>
          </p:cNvSpPr>
          <p:nvPr>
            <p:ph idx="1"/>
          </p:nvPr>
        </p:nvSpPr>
        <p:spPr>
          <a:xfrm>
            <a:off x="6096000" y="5263977"/>
            <a:ext cx="5257800" cy="912985"/>
          </a:xfrm>
        </p:spPr>
        <p:txBody>
          <a:bodyPr>
            <a:normAutofit fontScale="70000" lnSpcReduction="20000"/>
          </a:bodyPr>
          <a:lstStyle/>
          <a:p>
            <a:r>
              <a:rPr lang="de-DE" dirty="0">
                <a:highlight>
                  <a:srgbClr val="FFFF00"/>
                </a:highlight>
                <a:hlinkClick r:id="rId3"/>
              </a:rPr>
              <a:t>https://www.govmap.gov.il/?c=163993.32,579692.1&amp;z=9&amp;b=1&amp;q=%D7%90%D7%95%D7%A4%D7%A7%D7%99%D7%9D</a:t>
            </a:r>
            <a:r>
              <a:rPr lang="he-IL" dirty="0">
                <a:highlight>
                  <a:srgbClr val="FFFF00"/>
                </a:highlight>
              </a:rPr>
              <a:t> </a:t>
            </a:r>
            <a:endParaRPr lang="en-IL" dirty="0">
              <a:highlight>
                <a:srgbClr val="FFFF00"/>
              </a:highlight>
            </a:endParaRPr>
          </a:p>
        </p:txBody>
      </p:sp>
    </p:spTree>
    <p:extLst>
      <p:ext uri="{BB962C8B-B14F-4D97-AF65-F5344CB8AC3E}">
        <p14:creationId xmlns:p14="http://schemas.microsoft.com/office/powerpoint/2010/main" val="876260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descr="תמונה שמכילה צעצוע, סרט מצויר, כובע&#10;&#10;התיאור נוצר באופן אוטומטי">
            <a:extLst>
              <a:ext uri="{FF2B5EF4-FFF2-40B4-BE49-F238E27FC236}">
                <a16:creationId xmlns:a16="http://schemas.microsoft.com/office/drawing/2014/main" id="{958EAFEB-3BDC-B3E3-36B5-FCBD252E0F33}"/>
              </a:ext>
            </a:extLst>
          </p:cNvPr>
          <p:cNvPicPr>
            <a:picLocks noGrp="1" noChangeAspect="1"/>
          </p:cNvPicPr>
          <p:nvPr>
            <p:ph idx="1"/>
          </p:nvPr>
        </p:nvPicPr>
        <p:blipFill>
          <a:blip r:embed="rId2"/>
          <a:srcRect t="9770" b="33991"/>
          <a:stretch/>
        </p:blipFill>
        <p:spPr>
          <a:xfrm>
            <a:off x="20" y="1282"/>
            <a:ext cx="12191980" cy="6856718"/>
          </a:xfrm>
          <a:prstGeom prst="rect">
            <a:avLst/>
          </a:prstGeom>
        </p:spPr>
      </p:pic>
    </p:spTree>
    <p:extLst>
      <p:ext uri="{BB962C8B-B14F-4D97-AF65-F5344CB8AC3E}">
        <p14:creationId xmlns:p14="http://schemas.microsoft.com/office/powerpoint/2010/main" val="394003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16A8-4794-E06C-DE45-DCBEFFB404F8}"/>
              </a:ext>
            </a:extLst>
          </p:cNvPr>
          <p:cNvSpPr>
            <a:spLocks noGrp="1"/>
          </p:cNvSpPr>
          <p:nvPr>
            <p:ph type="title"/>
          </p:nvPr>
        </p:nvSpPr>
        <p:spPr>
          <a:xfrm>
            <a:off x="1117534" y="1440163"/>
            <a:ext cx="10515600" cy="1325563"/>
          </a:xfrm>
        </p:spPr>
        <p:txBody>
          <a:bodyPr/>
          <a:lstStyle/>
          <a:p>
            <a:pPr algn="r" rtl="1"/>
            <a:r>
              <a:rPr lang="he-IL" dirty="0">
                <a:latin typeface="Times New Roman" panose="02020603050405020304" pitchFamily="18" charset="0"/>
                <a:cs typeface="Times New Roman" panose="02020603050405020304" pitchFamily="18" charset="0"/>
              </a:rPr>
              <a:t>מחיר החשמל היומי – הוא חשבון החשמל</a:t>
            </a:r>
            <a:br>
              <a:rPr lang="he-IL" dirty="0">
                <a:latin typeface="Times New Roman" panose="02020603050405020304" pitchFamily="18" charset="0"/>
                <a:cs typeface="Times New Roman" panose="02020603050405020304" pitchFamily="18" charset="0"/>
              </a:rPr>
            </a:br>
            <a:r>
              <a:rPr lang="he-IL" dirty="0">
                <a:latin typeface="Times New Roman" panose="02020603050405020304" pitchFamily="18" charset="0"/>
                <a:cs typeface="Times New Roman" panose="02020603050405020304" pitchFamily="18" charset="0"/>
              </a:rPr>
              <a:t>החודשי כולל מע"מ חלקי ימי הצריכה</a:t>
            </a:r>
            <a:endParaRPr lang="en-IL" dirty="0">
              <a:latin typeface="Times New Roman" panose="02020603050405020304" pitchFamily="18" charset="0"/>
              <a:cs typeface="Times New Roman" panose="02020603050405020304" pitchFamily="18" charset="0"/>
            </a:endParaRPr>
          </a:p>
        </p:txBody>
      </p:sp>
      <p:pic>
        <p:nvPicPr>
          <p:cNvPr id="5" name="Content Placeholder 4" descr="A table with numbers and symbols&#10;&#10;AI-generated content may be incorrect.">
            <a:extLst>
              <a:ext uri="{FF2B5EF4-FFF2-40B4-BE49-F238E27FC236}">
                <a16:creationId xmlns:a16="http://schemas.microsoft.com/office/drawing/2014/main" id="{EE1CE58A-3619-2585-ECAB-7647EEB72B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638"/>
            <a:ext cx="3444723" cy="6697362"/>
          </a:xfrm>
        </p:spPr>
      </p:pic>
      <p:pic>
        <p:nvPicPr>
          <p:cNvPr id="7" name="Picture 6">
            <a:extLst>
              <a:ext uri="{FF2B5EF4-FFF2-40B4-BE49-F238E27FC236}">
                <a16:creationId xmlns:a16="http://schemas.microsoft.com/office/drawing/2014/main" id="{46A26AEA-434D-D4CA-3D53-1D766890923F}"/>
              </a:ext>
            </a:extLst>
          </p:cNvPr>
          <p:cNvPicPr>
            <a:picLocks noChangeAspect="1"/>
          </p:cNvPicPr>
          <p:nvPr/>
        </p:nvPicPr>
        <p:blipFill>
          <a:blip r:embed="rId3"/>
          <a:stretch>
            <a:fillRect/>
          </a:stretch>
        </p:blipFill>
        <p:spPr>
          <a:xfrm>
            <a:off x="3444723" y="5020230"/>
            <a:ext cx="8188411" cy="1472645"/>
          </a:xfrm>
          <a:prstGeom prst="rect">
            <a:avLst/>
          </a:prstGeom>
        </p:spPr>
      </p:pic>
      <p:sp>
        <p:nvSpPr>
          <p:cNvPr id="9" name="TextBox 8">
            <a:extLst>
              <a:ext uri="{FF2B5EF4-FFF2-40B4-BE49-F238E27FC236}">
                <a16:creationId xmlns:a16="http://schemas.microsoft.com/office/drawing/2014/main" id="{E7433742-D075-F8AA-1E91-6DC4D971FBDD}"/>
              </a:ext>
            </a:extLst>
          </p:cNvPr>
          <p:cNvSpPr txBox="1"/>
          <p:nvPr/>
        </p:nvSpPr>
        <p:spPr>
          <a:xfrm>
            <a:off x="3753364" y="4285773"/>
            <a:ext cx="8188411" cy="369332"/>
          </a:xfrm>
          <a:prstGeom prst="rect">
            <a:avLst/>
          </a:prstGeom>
          <a:noFill/>
        </p:spPr>
        <p:txBody>
          <a:bodyPr wrap="square">
            <a:spAutoFit/>
          </a:bodyPr>
          <a:lstStyle/>
          <a:p>
            <a:r>
              <a:rPr lang="en-IL" dirty="0">
                <a:hlinkClick r:id="rId4"/>
              </a:rPr>
              <a:t>https://www.iec.co.il/content/tariffs/contentpages/homeelectricitytariff</a:t>
            </a:r>
            <a:r>
              <a:rPr lang="he-IL" dirty="0"/>
              <a:t> </a:t>
            </a:r>
            <a:endParaRPr lang="en-IL" dirty="0"/>
          </a:p>
        </p:txBody>
      </p:sp>
    </p:spTree>
    <p:extLst>
      <p:ext uri="{BB962C8B-B14F-4D97-AF65-F5344CB8AC3E}">
        <p14:creationId xmlns:p14="http://schemas.microsoft.com/office/powerpoint/2010/main" val="147185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צילום מסך, סרט מצויר&#10;&#10;התיאור נוצר באופן אוטומטי">
            <a:extLst>
              <a:ext uri="{FF2B5EF4-FFF2-40B4-BE49-F238E27FC236}">
                <a16:creationId xmlns:a16="http://schemas.microsoft.com/office/drawing/2014/main" id="{9CCE36E9-DAC1-3E01-3A9A-FDEE34B9B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תיבת טקסט 2">
            <a:extLst>
              <a:ext uri="{FF2B5EF4-FFF2-40B4-BE49-F238E27FC236}">
                <a16:creationId xmlns:a16="http://schemas.microsoft.com/office/drawing/2014/main" id="{8997CA74-7C9C-DBA9-3937-7C09732A8FBA}"/>
              </a:ext>
            </a:extLst>
          </p:cNvPr>
          <p:cNvSpPr txBox="1"/>
          <p:nvPr/>
        </p:nvSpPr>
        <p:spPr>
          <a:xfrm>
            <a:off x="8259417" y="1063487"/>
            <a:ext cx="546652" cy="400110"/>
          </a:xfrm>
          <a:prstGeom prst="rect">
            <a:avLst/>
          </a:prstGeom>
          <a:solidFill>
            <a:schemeClr val="bg1"/>
          </a:solidFill>
          <a:ln>
            <a:solidFill>
              <a:schemeClr val="bg1"/>
            </a:solidFill>
          </a:ln>
        </p:spPr>
        <p:txBody>
          <a:bodyPr wrap="square" rtlCol="1">
            <a:spAutoFit/>
          </a:bodyPr>
          <a:lstStyle/>
          <a:p>
            <a:endParaRPr lang="he-IL" sz="2000" b="1" dirty="0">
              <a:solidFill>
                <a:srgbClr val="FF0000"/>
              </a:solidFill>
            </a:endParaRPr>
          </a:p>
        </p:txBody>
      </p:sp>
      <p:sp>
        <p:nvSpPr>
          <p:cNvPr id="4" name="תיבת טקסט 3">
            <a:extLst>
              <a:ext uri="{FF2B5EF4-FFF2-40B4-BE49-F238E27FC236}">
                <a16:creationId xmlns:a16="http://schemas.microsoft.com/office/drawing/2014/main" id="{43D76ABC-1EA1-66E6-24C7-BE5E873A554F}"/>
              </a:ext>
            </a:extLst>
          </p:cNvPr>
          <p:cNvSpPr txBox="1"/>
          <p:nvPr/>
        </p:nvSpPr>
        <p:spPr>
          <a:xfrm>
            <a:off x="8188186" y="1001932"/>
            <a:ext cx="689113" cy="461665"/>
          </a:xfrm>
          <a:prstGeom prst="rect">
            <a:avLst/>
          </a:prstGeom>
          <a:noFill/>
          <a:ln>
            <a:noFill/>
          </a:ln>
        </p:spPr>
        <p:txBody>
          <a:bodyPr wrap="square" rtlCol="1">
            <a:spAutoFit/>
          </a:bodyPr>
          <a:lstStyle/>
          <a:p>
            <a:r>
              <a:rPr lang="he-IL" sz="2400" b="1" dirty="0">
                <a:solidFill>
                  <a:srgbClr val="FF0000"/>
                </a:solidFill>
                <a:cs typeface="+mj-cs"/>
              </a:rPr>
              <a:t>169</a:t>
            </a:r>
          </a:p>
        </p:txBody>
      </p:sp>
      <p:sp>
        <p:nvSpPr>
          <p:cNvPr id="7" name="תיבת טקסט 6">
            <a:extLst>
              <a:ext uri="{FF2B5EF4-FFF2-40B4-BE49-F238E27FC236}">
                <a16:creationId xmlns:a16="http://schemas.microsoft.com/office/drawing/2014/main" id="{0B5758C7-5A96-C92F-FDD6-2F5A7AED4B47}"/>
              </a:ext>
            </a:extLst>
          </p:cNvPr>
          <p:cNvSpPr txBox="1"/>
          <p:nvPr/>
        </p:nvSpPr>
        <p:spPr>
          <a:xfrm>
            <a:off x="11360425" y="2451655"/>
            <a:ext cx="765314" cy="461665"/>
          </a:xfrm>
          <a:prstGeom prst="rect">
            <a:avLst/>
          </a:prstGeom>
          <a:solidFill>
            <a:schemeClr val="bg1"/>
          </a:solidFill>
          <a:ln>
            <a:noFill/>
          </a:ln>
        </p:spPr>
        <p:txBody>
          <a:bodyPr wrap="square" rtlCol="1">
            <a:spAutoFit/>
          </a:bodyPr>
          <a:lstStyle/>
          <a:p>
            <a:endParaRPr lang="he-IL" sz="2400" b="1" dirty="0">
              <a:solidFill>
                <a:srgbClr val="FF0000"/>
              </a:solidFill>
              <a:cs typeface="+mj-cs"/>
            </a:endParaRPr>
          </a:p>
        </p:txBody>
      </p:sp>
      <p:sp>
        <p:nvSpPr>
          <p:cNvPr id="8" name="תיבת טקסט 7">
            <a:extLst>
              <a:ext uri="{FF2B5EF4-FFF2-40B4-BE49-F238E27FC236}">
                <a16:creationId xmlns:a16="http://schemas.microsoft.com/office/drawing/2014/main" id="{A3C9622C-F7C6-A8EF-15E3-9B9407AAF213}"/>
              </a:ext>
            </a:extLst>
          </p:cNvPr>
          <p:cNvSpPr txBox="1"/>
          <p:nvPr/>
        </p:nvSpPr>
        <p:spPr>
          <a:xfrm>
            <a:off x="11360425" y="2451654"/>
            <a:ext cx="586410" cy="461665"/>
          </a:xfrm>
          <a:prstGeom prst="rect">
            <a:avLst/>
          </a:prstGeom>
          <a:noFill/>
          <a:ln>
            <a:noFill/>
          </a:ln>
        </p:spPr>
        <p:txBody>
          <a:bodyPr wrap="square" rtlCol="1">
            <a:spAutoFit/>
          </a:bodyPr>
          <a:lstStyle/>
          <a:p>
            <a:r>
              <a:rPr lang="he-IL" sz="2400" b="1" dirty="0">
                <a:solidFill>
                  <a:srgbClr val="00B050"/>
                </a:solidFill>
                <a:cs typeface="+mj-cs"/>
              </a:rPr>
              <a:t>53</a:t>
            </a:r>
          </a:p>
        </p:txBody>
      </p:sp>
      <p:sp>
        <p:nvSpPr>
          <p:cNvPr id="2" name="TextBox 1">
            <a:extLst>
              <a:ext uri="{FF2B5EF4-FFF2-40B4-BE49-F238E27FC236}">
                <a16:creationId xmlns:a16="http://schemas.microsoft.com/office/drawing/2014/main" id="{FA19A2C7-5581-4009-0E16-BE253026EBE7}"/>
              </a:ext>
            </a:extLst>
          </p:cNvPr>
          <p:cNvSpPr txBox="1"/>
          <p:nvPr/>
        </p:nvSpPr>
        <p:spPr>
          <a:xfrm>
            <a:off x="4305073" y="47824"/>
            <a:ext cx="1037967" cy="1015663"/>
          </a:xfrm>
          <a:prstGeom prst="rect">
            <a:avLst/>
          </a:prstGeom>
          <a:solidFill>
            <a:schemeClr val="bg1"/>
          </a:solidFill>
        </p:spPr>
        <p:txBody>
          <a:bodyPr wrap="square" rtlCol="0">
            <a:spAutoFit/>
          </a:bodyPr>
          <a:lstStyle/>
          <a:p>
            <a:pPr algn="r" rtl="1"/>
            <a:r>
              <a:rPr lang="he-IL" sz="6000" b="1" dirty="0">
                <a:solidFill>
                  <a:srgbClr val="97CD53"/>
                </a:solidFill>
                <a:cs typeface="+mj-cs"/>
              </a:rPr>
              <a:t>25</a:t>
            </a:r>
            <a:endParaRPr lang="en-IL" sz="6000" b="1" dirty="0">
              <a:solidFill>
                <a:srgbClr val="97CD53"/>
              </a:solidFill>
              <a:cs typeface="+mj-cs"/>
            </a:endParaRPr>
          </a:p>
        </p:txBody>
      </p:sp>
      <p:sp>
        <p:nvSpPr>
          <p:cNvPr id="9" name="TextBox 8">
            <a:extLst>
              <a:ext uri="{FF2B5EF4-FFF2-40B4-BE49-F238E27FC236}">
                <a16:creationId xmlns:a16="http://schemas.microsoft.com/office/drawing/2014/main" id="{F2E6C9D1-2B04-50B0-169C-D0A6ECF3255D}"/>
              </a:ext>
            </a:extLst>
          </p:cNvPr>
          <p:cNvSpPr txBox="1"/>
          <p:nvPr/>
        </p:nvSpPr>
        <p:spPr>
          <a:xfrm>
            <a:off x="5733535" y="4179100"/>
            <a:ext cx="498389" cy="646331"/>
          </a:xfrm>
          <a:prstGeom prst="rect">
            <a:avLst/>
          </a:prstGeom>
          <a:solidFill>
            <a:schemeClr val="bg1"/>
          </a:solidFill>
        </p:spPr>
        <p:txBody>
          <a:bodyPr wrap="square" rtlCol="0">
            <a:spAutoFit/>
          </a:bodyPr>
          <a:lstStyle/>
          <a:p>
            <a:pPr algn="r" rtl="1"/>
            <a:r>
              <a:rPr lang="he-IL" sz="3600" b="1" dirty="0">
                <a:cs typeface="+mj-cs"/>
              </a:rPr>
              <a:t>+</a:t>
            </a:r>
            <a:endParaRPr lang="en-IL" sz="3600" b="1" dirty="0">
              <a:cs typeface="+mj-cs"/>
            </a:endParaRPr>
          </a:p>
        </p:txBody>
      </p:sp>
    </p:spTree>
    <p:extLst>
      <p:ext uri="{BB962C8B-B14F-4D97-AF65-F5344CB8AC3E}">
        <p14:creationId xmlns:p14="http://schemas.microsoft.com/office/powerpoint/2010/main" val="214966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close-up of a white device&#10;&#10;AI-generated content may be incorrect.">
            <a:extLst>
              <a:ext uri="{FF2B5EF4-FFF2-40B4-BE49-F238E27FC236}">
                <a16:creationId xmlns:a16="http://schemas.microsoft.com/office/drawing/2014/main" id="{AE796508-75A8-383F-6D91-6502176EA8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025" b="770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3903E-D9C6-62AD-5E00-DE9F77B5779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hlinkClick r:id="rId3"/>
              </a:rPr>
              <a:t>מונה חשמל חכם </a:t>
            </a:r>
            <a:endParaRPr lang="en-US" sz="3600">
              <a:solidFill>
                <a:schemeClr val="tx1">
                  <a:lumMod val="85000"/>
                  <a:lumOff val="15000"/>
                </a:schemeClr>
              </a:solidFill>
            </a:endParaRPr>
          </a:p>
        </p:txBody>
      </p:sp>
      <p:cxnSp>
        <p:nvCxnSpPr>
          <p:cNvPr id="1037" name="Straight Connector 10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07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AI-generated content may be incorrect.">
            <a:extLst>
              <a:ext uri="{FF2B5EF4-FFF2-40B4-BE49-F238E27FC236}">
                <a16:creationId xmlns:a16="http://schemas.microsoft.com/office/drawing/2014/main" id="{66132D6C-6AC8-74EF-B26B-4DF2C0162F13}"/>
              </a:ext>
            </a:extLst>
          </p:cNvPr>
          <p:cNvPicPr>
            <a:picLocks noChangeAspect="1"/>
          </p:cNvPicPr>
          <p:nvPr/>
        </p:nvPicPr>
        <p:blipFill>
          <a:blip r:embed="rId2">
            <a:alphaModFix amt="60000"/>
          </a:blip>
          <a:srcRect t="7995"/>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B92A8640-7C54-4937-4974-CF40AB19D5A1}"/>
              </a:ext>
            </a:extLst>
          </p:cNvPr>
          <p:cNvSpPr>
            <a:spLocks noGrp="1"/>
          </p:cNvSpPr>
          <p:nvPr>
            <p:ph type="title"/>
          </p:nvPr>
        </p:nvSpPr>
        <p:spPr>
          <a:xfrm>
            <a:off x="838200" y="525195"/>
            <a:ext cx="10165218" cy="2806506"/>
          </a:xfrm>
        </p:spPr>
        <p:txBody>
          <a:bodyPr anchor="b">
            <a:normAutofit/>
          </a:bodyPr>
          <a:lstStyle/>
          <a:p>
            <a:pPr rtl="1"/>
            <a:r>
              <a:rPr lang="he-IL" sz="4000">
                <a:solidFill>
                  <a:srgbClr val="FFFFFF"/>
                </a:solidFill>
                <a:hlinkClick r:id="rId3"/>
              </a:rPr>
              <a:t>פרופיל צריכה יומי</a:t>
            </a:r>
            <a:endParaRPr lang="en-IL" sz="4000">
              <a:solidFill>
                <a:srgbClr val="FFFFFF"/>
              </a:solidFill>
            </a:endParaRPr>
          </a:p>
        </p:txBody>
      </p:sp>
      <p:sp>
        <p:nvSpPr>
          <p:cNvPr id="9" name="Content Placeholder 8">
            <a:extLst>
              <a:ext uri="{FF2B5EF4-FFF2-40B4-BE49-F238E27FC236}">
                <a16:creationId xmlns:a16="http://schemas.microsoft.com/office/drawing/2014/main" id="{F8FDC5E8-C7BB-A604-D0CB-5D0B4F7E724C}"/>
              </a:ext>
            </a:extLst>
          </p:cNvPr>
          <p:cNvSpPr>
            <a:spLocks noGrp="1"/>
          </p:cNvSpPr>
          <p:nvPr>
            <p:ph idx="1"/>
          </p:nvPr>
        </p:nvSpPr>
        <p:spPr>
          <a:xfrm>
            <a:off x="838200" y="3526300"/>
            <a:ext cx="10165218" cy="2588458"/>
          </a:xfrm>
        </p:spPr>
        <p:txBody>
          <a:bodyPr>
            <a:normAutofit/>
          </a:bodyPr>
          <a:lstStyle/>
          <a:p>
            <a:endParaRPr lang="en-US" sz="2000">
              <a:solidFill>
                <a:srgbClr val="FFFFFF"/>
              </a:solidFill>
            </a:endParaRPr>
          </a:p>
        </p:txBody>
      </p:sp>
    </p:spTree>
    <p:extLst>
      <p:ext uri="{BB962C8B-B14F-4D97-AF65-F5344CB8AC3E}">
        <p14:creationId xmlns:p14="http://schemas.microsoft.com/office/powerpoint/2010/main" val="1784654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blue and green poster with white text&#10;&#10;AI-generated content may be incorrect.">
            <a:extLst>
              <a:ext uri="{FF2B5EF4-FFF2-40B4-BE49-F238E27FC236}">
                <a16:creationId xmlns:a16="http://schemas.microsoft.com/office/drawing/2014/main" id="{DE36F222-E59F-AC8E-9764-3E39F797DD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0476" cy="16693090"/>
          </a:xfrm>
        </p:spPr>
      </p:pic>
    </p:spTree>
    <p:extLst>
      <p:ext uri="{BB962C8B-B14F-4D97-AF65-F5344CB8AC3E}">
        <p14:creationId xmlns:p14="http://schemas.microsoft.com/office/powerpoint/2010/main" val="86530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F7E3B0-393A-D878-770F-80A60DD9C37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hlinkClick r:id="rId2"/>
              </a:rPr>
              <a:t>עבודה עצמית </a:t>
            </a:r>
            <a:endParaRPr lang="en-US" sz="3600" kern="1200">
              <a:solidFill>
                <a:srgbClr val="FFFFFF"/>
              </a:solidFill>
              <a:latin typeface="+mj-lt"/>
              <a:ea typeface="+mj-ea"/>
              <a:cs typeface="+mj-cs"/>
            </a:endParaRPr>
          </a:p>
        </p:txBody>
      </p:sp>
      <p:pic>
        <p:nvPicPr>
          <p:cNvPr id="9" name="Content Placeholder 8" descr="A number of numbers and symbols&#10;&#10;AI-generated content may be incorrect.">
            <a:extLst>
              <a:ext uri="{FF2B5EF4-FFF2-40B4-BE49-F238E27FC236}">
                <a16:creationId xmlns:a16="http://schemas.microsoft.com/office/drawing/2014/main" id="{7698778E-9833-83C1-A89D-49A11D00E79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4107" y="643466"/>
            <a:ext cx="3007118" cy="5568739"/>
          </a:xfrm>
          <a:prstGeom prst="rect">
            <a:avLst/>
          </a:prstGeom>
        </p:spPr>
      </p:pic>
    </p:spTree>
    <p:extLst>
      <p:ext uri="{BB962C8B-B14F-4D97-AF65-F5344CB8AC3E}">
        <p14:creationId xmlns:p14="http://schemas.microsoft.com/office/powerpoint/2010/main" val="400729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7E03-43EA-8CA6-E4E6-38BFA12B78BB}"/>
              </a:ext>
            </a:extLst>
          </p:cNvPr>
          <p:cNvSpPr>
            <a:spLocks noGrp="1"/>
          </p:cNvSpPr>
          <p:nvPr>
            <p:ph type="title"/>
          </p:nvPr>
        </p:nvSpPr>
        <p:spPr/>
        <p:txBody>
          <a:bodyPr/>
          <a:lstStyle/>
          <a:p>
            <a:pPr algn="ctr"/>
            <a:r>
              <a:rPr lang="he-IL" dirty="0"/>
              <a:t> המפגשים – יתקיימו בימי שלישי בחמש </a:t>
            </a:r>
            <a:endParaRPr lang="en-IL" dirty="0"/>
          </a:p>
        </p:txBody>
      </p:sp>
      <p:sp>
        <p:nvSpPr>
          <p:cNvPr id="3" name="Content Placeholder 2">
            <a:extLst>
              <a:ext uri="{FF2B5EF4-FFF2-40B4-BE49-F238E27FC236}">
                <a16:creationId xmlns:a16="http://schemas.microsoft.com/office/drawing/2014/main" id="{7E3A1626-E9E6-C18A-F99B-6D51989FE1BD}"/>
              </a:ext>
            </a:extLst>
          </p:cNvPr>
          <p:cNvSpPr>
            <a:spLocks noGrp="1"/>
          </p:cNvSpPr>
          <p:nvPr>
            <p:ph idx="1"/>
          </p:nvPr>
        </p:nvSpPr>
        <p:spPr/>
        <p:txBody>
          <a:bodyPr/>
          <a:lstStyle/>
          <a:p>
            <a:pPr algn="r" rtl="1"/>
            <a:r>
              <a:rPr lang="he-IL" dirty="0"/>
              <a:t>כל המפגשים יוקלטו וישמרו למסיבות צפייה</a:t>
            </a:r>
          </a:p>
          <a:p>
            <a:pPr algn="r" rtl="1"/>
            <a:r>
              <a:rPr lang="he-IL" dirty="0"/>
              <a:t>נשמח להוסיף מידע ככל </a:t>
            </a:r>
            <a:r>
              <a:rPr lang="he-IL" dirty="0" err="1"/>
              <a:t>שידרש</a:t>
            </a:r>
            <a:endParaRPr lang="he-IL" dirty="0"/>
          </a:p>
          <a:p>
            <a:pPr algn="r" rtl="1"/>
            <a:r>
              <a:rPr lang="he-IL" dirty="0"/>
              <a:t>אנחנו לרשותכם בקבוצה – כל השבוע</a:t>
            </a:r>
            <a:endParaRPr lang="en-IL" dirty="0"/>
          </a:p>
        </p:txBody>
      </p:sp>
    </p:spTree>
    <p:extLst>
      <p:ext uri="{BB962C8B-B14F-4D97-AF65-F5344CB8AC3E}">
        <p14:creationId xmlns:p14="http://schemas.microsoft.com/office/powerpoint/2010/main" val="110592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9A13-AB10-5986-1649-0D2BB5544A0F}"/>
              </a:ext>
            </a:extLst>
          </p:cNvPr>
          <p:cNvSpPr>
            <a:spLocks noGrp="1"/>
          </p:cNvSpPr>
          <p:nvPr>
            <p:ph type="title"/>
          </p:nvPr>
        </p:nvSpPr>
        <p:spPr/>
        <p:txBody>
          <a:bodyPr/>
          <a:lstStyle/>
          <a:p>
            <a:pPr algn="ctr"/>
            <a:r>
              <a:rPr lang="he-IL" dirty="0"/>
              <a:t>נושאי המפגש </a:t>
            </a:r>
            <a:endParaRPr lang="en-IL" dirty="0"/>
          </a:p>
        </p:txBody>
      </p:sp>
      <p:sp>
        <p:nvSpPr>
          <p:cNvPr id="3" name="Content Placeholder 2">
            <a:extLst>
              <a:ext uri="{FF2B5EF4-FFF2-40B4-BE49-F238E27FC236}">
                <a16:creationId xmlns:a16="http://schemas.microsoft.com/office/drawing/2014/main" id="{8BBD9A07-7EBB-5764-A516-AB298FC3C606}"/>
              </a:ext>
            </a:extLst>
          </p:cNvPr>
          <p:cNvSpPr>
            <a:spLocks noGrp="1"/>
          </p:cNvSpPr>
          <p:nvPr>
            <p:ph idx="1"/>
          </p:nvPr>
        </p:nvSpPr>
        <p:spPr/>
        <p:txBody>
          <a:bodyPr/>
          <a:lstStyle/>
          <a:p>
            <a:endParaRPr lang="en-IL"/>
          </a:p>
        </p:txBody>
      </p:sp>
    </p:spTree>
    <p:extLst>
      <p:ext uri="{BB962C8B-B14F-4D97-AF65-F5344CB8AC3E}">
        <p14:creationId xmlns:p14="http://schemas.microsoft.com/office/powerpoint/2010/main" val="3804733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74F505-1D24-296E-CCE8-51B045D4C582}"/>
              </a:ext>
            </a:extLst>
          </p:cNvPr>
          <p:cNvSpPr>
            <a:spLocks noGrp="1"/>
          </p:cNvSpPr>
          <p:nvPr>
            <p:ph type="title"/>
          </p:nvPr>
        </p:nvSpPr>
        <p:spPr>
          <a:xfrm>
            <a:off x="6936392" y="911225"/>
            <a:ext cx="5090508" cy="5538718"/>
          </a:xfrm>
        </p:spPr>
        <p:txBody>
          <a:bodyPr>
            <a:noAutofit/>
          </a:bodyPr>
          <a:lstStyle/>
          <a:p>
            <a:pPr algn="ctr"/>
            <a:r>
              <a:rPr lang="he-IL" sz="8000" dirty="0"/>
              <a:t>תצפיות </a:t>
            </a:r>
            <a:br>
              <a:rPr lang="he-IL" sz="8000" dirty="0"/>
            </a:br>
            <a:r>
              <a:rPr lang="he-IL" sz="8000" dirty="0"/>
              <a:t>רגע לפני שהולכים הביתה</a:t>
            </a:r>
            <a:br>
              <a:rPr lang="he-IL" sz="8000" dirty="0"/>
            </a:br>
            <a:endParaRPr lang="he-IL" sz="8000" dirty="0"/>
          </a:p>
        </p:txBody>
      </p:sp>
      <p:pic>
        <p:nvPicPr>
          <p:cNvPr id="5" name="מציין מיקום תוכן 4">
            <a:extLst>
              <a:ext uri="{FF2B5EF4-FFF2-40B4-BE49-F238E27FC236}">
                <a16:creationId xmlns:a16="http://schemas.microsoft.com/office/drawing/2014/main" id="{63DA3A5E-D6B3-BEA9-7EB5-B5C93101FC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30"/>
          <a:stretch/>
        </p:blipFill>
        <p:spPr>
          <a:xfrm>
            <a:off x="1" y="10"/>
            <a:ext cx="6936390" cy="6857990"/>
          </a:xfrm>
          <a:prstGeom prst="rect">
            <a:avLst/>
          </a:prstGeom>
        </p:spPr>
      </p:pic>
    </p:spTree>
    <p:custDataLst>
      <p:tags r:id="rId1"/>
    </p:custDataLst>
    <p:extLst>
      <p:ext uri="{BB962C8B-B14F-4D97-AF65-F5344CB8AC3E}">
        <p14:creationId xmlns:p14="http://schemas.microsoft.com/office/powerpoint/2010/main" val="4052258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1680B74-F17C-0401-C0BE-08045FD770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כותרת 1">
            <a:extLst>
              <a:ext uri="{FF2B5EF4-FFF2-40B4-BE49-F238E27FC236}">
                <a16:creationId xmlns:a16="http://schemas.microsoft.com/office/drawing/2014/main" id="{BFA49604-0EC0-0911-F35F-973EF2CFB41F}"/>
              </a:ext>
            </a:extLst>
          </p:cNvPr>
          <p:cNvSpPr txBox="1">
            <a:spLocks/>
          </p:cNvSpPr>
          <p:nvPr/>
        </p:nvSpPr>
        <p:spPr>
          <a:xfrm>
            <a:off x="757100" y="-553191"/>
            <a:ext cx="4368602" cy="6531454"/>
          </a:xfrm>
          <a:prstGeom prst="rect">
            <a:avLst/>
          </a:prstGeom>
        </p:spPr>
        <p:txBody>
          <a:bodyPr vert="horz" lIns="91440" tIns="45720" rIns="91440" bIns="45720" rtlCol="1" anchor="b">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5400" dirty="0"/>
              <a:t>חשוב לוודא</a:t>
            </a:r>
          </a:p>
          <a:p>
            <a:pPr algn="ctr"/>
            <a:r>
              <a:rPr lang="he-IL" sz="5400" dirty="0"/>
              <a:t>שכל מערכות החשמל הלא חיוניות מופסקות</a:t>
            </a:r>
          </a:p>
          <a:p>
            <a:pPr algn="ctr"/>
            <a:r>
              <a:rPr lang="he-IL" sz="5400" dirty="0"/>
              <a:t>תאורה</a:t>
            </a:r>
          </a:p>
          <a:p>
            <a:pPr algn="ctr"/>
            <a:r>
              <a:rPr lang="he-IL" sz="5400" dirty="0"/>
              <a:t>מיזוג</a:t>
            </a:r>
          </a:p>
          <a:p>
            <a:pPr algn="ctr"/>
            <a:r>
              <a:rPr lang="he-IL" sz="5400" dirty="0"/>
              <a:t>מחשבים </a:t>
            </a:r>
          </a:p>
        </p:txBody>
      </p:sp>
    </p:spTree>
    <p:custDataLst>
      <p:tags r:id="rId1"/>
    </p:custDataLst>
    <p:extLst>
      <p:ext uri="{BB962C8B-B14F-4D97-AF65-F5344CB8AC3E}">
        <p14:creationId xmlns:p14="http://schemas.microsoft.com/office/powerpoint/2010/main" val="75213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C4E5043-99A6-6DF4-A441-F283AF9C01E3}"/>
              </a:ext>
            </a:extLst>
          </p:cNvPr>
          <p:cNvSpPr>
            <a:spLocks noGrp="1"/>
          </p:cNvSpPr>
          <p:nvPr>
            <p:ph type="title"/>
          </p:nvPr>
        </p:nvSpPr>
        <p:spPr>
          <a:xfrm>
            <a:off x="1636511" y="1872171"/>
            <a:ext cx="3555692" cy="2042712"/>
          </a:xfrm>
        </p:spPr>
        <p:txBody>
          <a:bodyPr vert="horz" lIns="91440" tIns="45720" rIns="91440" bIns="45720" rtlCol="0" anchor="b">
            <a:normAutofit/>
          </a:bodyPr>
          <a:lstStyle/>
          <a:p>
            <a:pPr algn="ctr" rtl="1"/>
            <a:r>
              <a:rPr lang="en-US" sz="4800" kern="1200" dirty="0" err="1">
                <a:solidFill>
                  <a:schemeClr val="tx1">
                    <a:lumMod val="75000"/>
                    <a:lumOff val="25000"/>
                  </a:schemeClr>
                </a:solidFill>
                <a:latin typeface="+mj-lt"/>
                <a:ea typeface="+mj-ea"/>
              </a:rPr>
              <a:t>זוכרים</a:t>
            </a:r>
            <a:r>
              <a:rPr lang="en-US" sz="4800" kern="1200" dirty="0">
                <a:solidFill>
                  <a:schemeClr val="tx1">
                    <a:lumMod val="75000"/>
                    <a:lumOff val="25000"/>
                  </a:schemeClr>
                </a:solidFill>
                <a:latin typeface="+mj-lt"/>
                <a:ea typeface="+mj-ea"/>
              </a:rPr>
              <a:t> </a:t>
            </a:r>
            <a:r>
              <a:rPr lang="en-US" sz="4800" kern="1200" dirty="0" err="1">
                <a:solidFill>
                  <a:schemeClr val="tx1">
                    <a:lumMod val="75000"/>
                    <a:lumOff val="25000"/>
                  </a:schemeClr>
                </a:solidFill>
                <a:latin typeface="+mj-lt"/>
                <a:ea typeface="+mj-ea"/>
              </a:rPr>
              <a:t>את</a:t>
            </a:r>
            <a:r>
              <a:rPr lang="en-US" sz="4800" kern="1200" dirty="0">
                <a:solidFill>
                  <a:schemeClr val="tx1">
                    <a:lumMod val="75000"/>
                    <a:lumOff val="25000"/>
                  </a:schemeClr>
                </a:solidFill>
                <a:latin typeface="+mj-lt"/>
                <a:ea typeface="+mj-ea"/>
              </a:rPr>
              <a:t> </a:t>
            </a:r>
            <a:r>
              <a:rPr lang="en-US" sz="4800" kern="1200" dirty="0" err="1">
                <a:solidFill>
                  <a:schemeClr val="tx1">
                    <a:lumMod val="75000"/>
                    <a:lumOff val="25000"/>
                  </a:schemeClr>
                </a:solidFill>
                <a:latin typeface="+mj-lt"/>
                <a:ea typeface="+mj-ea"/>
              </a:rPr>
              <a:t>חוקי</a:t>
            </a:r>
            <a:r>
              <a:rPr lang="en-US" sz="4800" kern="1200" dirty="0">
                <a:solidFill>
                  <a:schemeClr val="tx1">
                    <a:lumMod val="75000"/>
                    <a:lumOff val="25000"/>
                  </a:schemeClr>
                </a:solidFill>
                <a:latin typeface="+mj-lt"/>
                <a:ea typeface="+mj-ea"/>
              </a:rPr>
              <a:t> </a:t>
            </a:r>
            <a:r>
              <a:rPr lang="en-US" sz="4800" kern="1200" dirty="0" err="1">
                <a:solidFill>
                  <a:schemeClr val="tx1">
                    <a:lumMod val="75000"/>
                    <a:lumOff val="25000"/>
                  </a:schemeClr>
                </a:solidFill>
                <a:latin typeface="+mj-lt"/>
                <a:ea typeface="+mj-ea"/>
              </a:rPr>
              <a:t>התעו"ז</a:t>
            </a:r>
            <a:endParaRPr lang="en-US" sz="4800" kern="1200" dirty="0">
              <a:solidFill>
                <a:schemeClr val="tx1">
                  <a:lumMod val="75000"/>
                  <a:lumOff val="25000"/>
                </a:schemeClr>
              </a:solidFill>
              <a:latin typeface="+mj-lt"/>
              <a:ea typeface="+mj-ea"/>
            </a:endParaRPr>
          </a:p>
        </p:txBody>
      </p:sp>
      <p:pic>
        <p:nvPicPr>
          <p:cNvPr id="5" name="מציין מיקום תוכן 4" descr="תמונה שמכילה סרט מצויר, חיוך, צעצוע, כובע&#10;&#10;התיאור נוצר באופן אוטומטי">
            <a:extLst>
              <a:ext uri="{FF2B5EF4-FFF2-40B4-BE49-F238E27FC236}">
                <a16:creationId xmlns:a16="http://schemas.microsoft.com/office/drawing/2014/main" id="{95F75519-8AF4-525E-3ED7-9F079F5E738E}"/>
              </a:ext>
            </a:extLst>
          </p:cNvPr>
          <p:cNvPicPr>
            <a:picLocks noChangeAspect="1"/>
          </p:cNvPicPr>
          <p:nvPr/>
        </p:nvPicPr>
        <p:blipFill>
          <a:blip r:embed="rId2"/>
          <a:srcRect r="1" b="6118"/>
          <a:stretch/>
        </p:blipFill>
        <p:spPr>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Tree>
    <p:extLst>
      <p:ext uri="{BB962C8B-B14F-4D97-AF65-F5344CB8AC3E}">
        <p14:creationId xmlns:p14="http://schemas.microsoft.com/office/powerpoint/2010/main" val="268209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912590-927D-EA59-E54B-9EBDB0A72457}"/>
              </a:ext>
            </a:extLst>
          </p:cNvPr>
          <p:cNvSpPr>
            <a:spLocks noGrp="1"/>
          </p:cNvSpPr>
          <p:nvPr>
            <p:ph type="title"/>
          </p:nvPr>
        </p:nvSpPr>
        <p:spPr>
          <a:xfrm>
            <a:off x="1034143" y="-101406"/>
            <a:ext cx="10515600" cy="1325563"/>
          </a:xfrm>
        </p:spPr>
        <p:txBody>
          <a:bodyPr/>
          <a:lstStyle/>
          <a:p>
            <a:r>
              <a:rPr lang="he-IL" dirty="0"/>
              <a:t>נשאלת השאלה מי אחראי</a:t>
            </a:r>
          </a:p>
        </p:txBody>
      </p:sp>
      <p:pic>
        <p:nvPicPr>
          <p:cNvPr id="63492" name="Picture 4" descr="תוכנית עבודה בסגנון גיבורי על">
            <a:extLst>
              <a:ext uri="{FF2B5EF4-FFF2-40B4-BE49-F238E27FC236}">
                <a16:creationId xmlns:a16="http://schemas.microsoft.com/office/drawing/2014/main" id="{32F44DB3-A2F0-4CD5-2FDB-DCD6734E32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3263" y="74691"/>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4514" name="Picture 2" descr="תוכנית עבודה בסגנון גיבורי על">
            <a:extLst>
              <a:ext uri="{FF2B5EF4-FFF2-40B4-BE49-F238E27FC236}">
                <a16:creationId xmlns:a16="http://schemas.microsoft.com/office/drawing/2014/main" id="{E65320D1-9248-FACF-DC77-B3CE572E7B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4737" y="1140737"/>
            <a:ext cx="5717263" cy="571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46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048FB0-9F29-3018-F9CA-C8BA6CD11EAD}"/>
              </a:ext>
            </a:extLst>
          </p:cNvPr>
          <p:cNvSpPr>
            <a:spLocks noGrp="1"/>
          </p:cNvSpPr>
          <p:nvPr>
            <p:ph type="title"/>
          </p:nvPr>
        </p:nvSpPr>
        <p:spPr>
          <a:xfrm>
            <a:off x="7320466" y="609600"/>
            <a:ext cx="4140014" cy="1330839"/>
          </a:xfrm>
        </p:spPr>
        <p:txBody>
          <a:bodyPr>
            <a:normAutofit/>
          </a:bodyPr>
          <a:lstStyle/>
          <a:p>
            <a:r>
              <a:rPr lang="he-IL" dirty="0"/>
              <a:t>כמו במזון</a:t>
            </a:r>
          </a:p>
        </p:txBody>
      </p:sp>
      <p:pic>
        <p:nvPicPr>
          <p:cNvPr id="41986" name="Picture 2" descr="תיאור חזותי של הביטוי 'לנסות לצרוך פחות'">
            <a:extLst>
              <a:ext uri="{FF2B5EF4-FFF2-40B4-BE49-F238E27FC236}">
                <a16:creationId xmlns:a16="http://schemas.microsoft.com/office/drawing/2014/main" id="{F64D688E-0288-A951-0956-35504BCCB4B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633" r="-2" b="-2"/>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ACE6AD11-3634-AC42-348E-CFBEA6A42F60}"/>
              </a:ext>
            </a:extLst>
          </p:cNvPr>
          <p:cNvSpPr>
            <a:spLocks noGrp="1"/>
          </p:cNvSpPr>
          <p:nvPr>
            <p:ph idx="1"/>
          </p:nvPr>
        </p:nvSpPr>
        <p:spPr>
          <a:xfrm>
            <a:off x="7320465" y="2194102"/>
            <a:ext cx="4140013" cy="3908586"/>
          </a:xfrm>
        </p:spPr>
        <p:txBody>
          <a:bodyPr>
            <a:normAutofit/>
          </a:bodyPr>
          <a:lstStyle/>
          <a:p>
            <a:pPr algn="r" rtl="1"/>
            <a:r>
              <a:rPr lang="he-IL" sz="5400" dirty="0">
                <a:cs typeface="+mj-cs"/>
              </a:rPr>
              <a:t>דיאטה מחייבת </a:t>
            </a:r>
          </a:p>
          <a:p>
            <a:pPr algn="r" rtl="1"/>
            <a:r>
              <a:rPr lang="he-IL" sz="5400" dirty="0">
                <a:cs typeface="+mj-cs"/>
              </a:rPr>
              <a:t>עמידה בנהלים </a:t>
            </a:r>
          </a:p>
          <a:p>
            <a:pPr algn="r" rtl="1"/>
            <a:r>
              <a:rPr lang="he-IL" sz="5400" dirty="0">
                <a:cs typeface="+mj-cs"/>
              </a:rPr>
              <a:t>לוחות זמנים</a:t>
            </a:r>
          </a:p>
        </p:txBody>
      </p:sp>
    </p:spTree>
    <p:extLst>
      <p:ext uri="{BB962C8B-B14F-4D97-AF65-F5344CB8AC3E}">
        <p14:creationId xmlns:p14="http://schemas.microsoft.com/office/powerpoint/2010/main" val="207776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תמונה שמכילה טקסט, סרטים מצוירים, סרט מצויר, אנימציה&#10;&#10;התיאור נוצר באופן אוטומטי">
            <a:extLst>
              <a:ext uri="{FF2B5EF4-FFF2-40B4-BE49-F238E27FC236}">
                <a16:creationId xmlns:a16="http://schemas.microsoft.com/office/drawing/2014/main" id="{7C8779FA-6501-7ADD-42BE-D3CC88D01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8"/>
            <a:ext cx="6858000" cy="6858000"/>
          </a:xfrm>
          <a:prstGeom prst="rect">
            <a:avLst/>
          </a:prstGeom>
        </p:spPr>
      </p:pic>
      <p:sp>
        <p:nvSpPr>
          <p:cNvPr id="6" name="מלבן 5">
            <a:extLst>
              <a:ext uri="{FF2B5EF4-FFF2-40B4-BE49-F238E27FC236}">
                <a16:creationId xmlns:a16="http://schemas.microsoft.com/office/drawing/2014/main" id="{8EF0E75A-4C7D-894E-1025-EBB9EFEFC99C}"/>
              </a:ext>
            </a:extLst>
          </p:cNvPr>
          <p:cNvSpPr/>
          <p:nvPr/>
        </p:nvSpPr>
        <p:spPr>
          <a:xfrm>
            <a:off x="6717424" y="1195613"/>
            <a:ext cx="5474576" cy="4247317"/>
          </a:xfrm>
          <a:prstGeom prst="rect">
            <a:avLst/>
          </a:prstGeom>
          <a:noFill/>
        </p:spPr>
        <p:txBody>
          <a:bodyPr wrap="none" lIns="91440" tIns="45720" rIns="91440" bIns="45720">
            <a:spAutoFit/>
          </a:bodyPr>
          <a:lstStyle/>
          <a:p>
            <a:pPr algn="ctr"/>
            <a:r>
              <a:rPr lang="he-IL"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מוזמנים לבצע </a:t>
            </a:r>
          </a:p>
          <a:p>
            <a:pPr algn="ctr"/>
            <a:r>
              <a:rPr lang="he-IL"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עכשיו סיור קצר</a:t>
            </a:r>
          </a:p>
          <a:p>
            <a:pPr algn="ctr"/>
            <a:r>
              <a:rPr lang="he-IL"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ותצפיות לראות </a:t>
            </a:r>
          </a:p>
          <a:p>
            <a:pPr algn="ctr"/>
            <a:r>
              <a:rPr lang="he-IL"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כיצד עוזבים את </a:t>
            </a:r>
          </a:p>
          <a:p>
            <a:pPr algn="ctr"/>
            <a:r>
              <a:rPr lang="he-IL"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הארגון לסוף שבוע </a:t>
            </a:r>
            <a:endParaRPr lang="he-IL"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134788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0E01AF2-D969-67C0-FC7D-A84195AFA021}"/>
              </a:ext>
            </a:extLst>
          </p:cNvPr>
          <p:cNvPicPr>
            <a:picLocks noChangeAspect="1"/>
          </p:cNvPicPr>
          <p:nvPr/>
        </p:nvPicPr>
        <p:blipFill>
          <a:blip r:embed="rId2">
            <a:extLst>
              <a:ext uri="{28A0092B-C50C-407E-A947-70E740481C1C}">
                <a14:useLocalDpi xmlns:a14="http://schemas.microsoft.com/office/drawing/2010/main" val="0"/>
              </a:ext>
            </a:extLst>
          </a:blip>
          <a:srcRect b="8180"/>
          <a:stretch/>
        </p:blipFill>
        <p:spPr>
          <a:xfrm>
            <a:off x="20" y="1282"/>
            <a:ext cx="12191980" cy="6856718"/>
          </a:xfrm>
          <a:prstGeom prst="rect">
            <a:avLst/>
          </a:prstGeom>
        </p:spPr>
      </p:pic>
    </p:spTree>
    <p:extLst>
      <p:ext uri="{BB962C8B-B14F-4D97-AF65-F5344CB8AC3E}">
        <p14:creationId xmlns:p14="http://schemas.microsoft.com/office/powerpoint/2010/main" val="397646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9CDC273-EB25-C13C-9319-4BD0FB3C5EF9}"/>
              </a:ext>
            </a:extLst>
          </p:cNvPr>
          <p:cNvPicPr>
            <a:picLocks noGrp="1" noChangeAspect="1"/>
          </p:cNvPicPr>
          <p:nvPr>
            <p:ph idx="1"/>
          </p:nvPr>
        </p:nvPicPr>
        <p:blipFill>
          <a:blip r:embed="rId2"/>
          <a:srcRect l="7538"/>
          <a:stretch/>
        </p:blipFill>
        <p:spPr>
          <a:xfrm>
            <a:off x="20" y="1282"/>
            <a:ext cx="12191980" cy="6856718"/>
          </a:xfrm>
          <a:prstGeom prst="rect">
            <a:avLst/>
          </a:prstGeom>
        </p:spPr>
      </p:pic>
      <p:pic>
        <p:nvPicPr>
          <p:cNvPr id="7" name="Picture 6">
            <a:extLst>
              <a:ext uri="{FF2B5EF4-FFF2-40B4-BE49-F238E27FC236}">
                <a16:creationId xmlns:a16="http://schemas.microsoft.com/office/drawing/2014/main" id="{C5E8B6F3-8A3A-009B-345E-2A258284399C}"/>
              </a:ext>
            </a:extLst>
          </p:cNvPr>
          <p:cNvPicPr>
            <a:picLocks noChangeAspect="1"/>
          </p:cNvPicPr>
          <p:nvPr/>
        </p:nvPicPr>
        <p:blipFill>
          <a:blip r:embed="rId3"/>
          <a:stretch>
            <a:fillRect/>
          </a:stretch>
        </p:blipFill>
        <p:spPr>
          <a:xfrm>
            <a:off x="8450280" y="-1"/>
            <a:ext cx="3740196" cy="2001795"/>
          </a:xfrm>
          <a:prstGeom prst="rect">
            <a:avLst/>
          </a:prstGeom>
        </p:spPr>
      </p:pic>
    </p:spTree>
    <p:extLst>
      <p:ext uri="{BB962C8B-B14F-4D97-AF65-F5344CB8AC3E}">
        <p14:creationId xmlns:p14="http://schemas.microsoft.com/office/powerpoint/2010/main" val="1146504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8B077E-6EA1-7D7D-D5FD-7E697FC232D3}"/>
              </a:ext>
            </a:extLst>
          </p:cNvPr>
          <p:cNvSpPr>
            <a:spLocks noGrp="1"/>
          </p:cNvSpPr>
          <p:nvPr>
            <p:ph type="title"/>
          </p:nvPr>
        </p:nvSpPr>
        <p:spPr>
          <a:xfrm>
            <a:off x="6596762" y="-268111"/>
            <a:ext cx="5291663" cy="6856413"/>
          </a:xfrm>
        </p:spPr>
        <p:txBody>
          <a:bodyPr anchor="b">
            <a:normAutofit/>
          </a:bodyPr>
          <a:lstStyle/>
          <a:p>
            <a:pPr algn="ctr">
              <a:lnSpc>
                <a:spcPct val="100000"/>
              </a:lnSpc>
            </a:pPr>
            <a:r>
              <a:rPr lang="he-IL" sz="8000" dirty="0"/>
              <a:t>זמן לשאלות</a:t>
            </a:r>
            <a:br>
              <a:rPr lang="he-IL" sz="8000" dirty="0"/>
            </a:br>
            <a:br>
              <a:rPr lang="he-IL" sz="8000" dirty="0"/>
            </a:br>
            <a:r>
              <a:rPr lang="he-IL" sz="8000" dirty="0"/>
              <a:t> עופר קרן </a:t>
            </a:r>
            <a:br>
              <a:rPr lang="he-IL" sz="8000" dirty="0"/>
            </a:br>
            <a:r>
              <a:rPr lang="he-IL" sz="8000" dirty="0"/>
              <a:t>0547703717</a:t>
            </a:r>
            <a:br>
              <a:rPr lang="he-IL" sz="8000" dirty="0"/>
            </a:br>
            <a:r>
              <a:rPr lang="en-US" sz="5400" dirty="0">
                <a:hlinkClick r:id="rId2"/>
              </a:rPr>
              <a:t>ofer@kerenrg.com</a:t>
            </a:r>
            <a:r>
              <a:rPr lang="en-US" sz="5400" dirty="0"/>
              <a:t> </a:t>
            </a:r>
            <a:endParaRPr lang="he-IL" sz="8000" dirty="0"/>
          </a:p>
        </p:txBody>
      </p:sp>
      <p:pic>
        <p:nvPicPr>
          <p:cNvPr id="27650" name="Picture 2" descr="A caricature showing a person trying to listen">
            <a:extLst>
              <a:ext uri="{FF2B5EF4-FFF2-40B4-BE49-F238E27FC236}">
                <a16:creationId xmlns:a16="http://schemas.microsoft.com/office/drawing/2014/main" id="{0610773C-A250-810E-F039-C7A0010D52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93" r="2197"/>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9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F734-4D12-839C-B72A-6201D277CFDF}"/>
            </a:ext>
          </a:extLst>
        </p:cNvPr>
        <p:cNvGrpSpPr/>
        <p:nvPr/>
      </p:nvGrpSpPr>
      <p:grpSpPr>
        <a:xfrm>
          <a:off x="0" y="0"/>
          <a:ext cx="0" cy="0"/>
          <a:chOff x="0" y="0"/>
          <a:chExt cx="0" cy="0"/>
        </a:xfrm>
      </p:grpSpPr>
      <p:pic>
        <p:nvPicPr>
          <p:cNvPr id="4" name="Content Placeholder 3" descr="A blue and green poster with white text&#10;&#10;AI-generated content may be incorrect.">
            <a:extLst>
              <a:ext uri="{FF2B5EF4-FFF2-40B4-BE49-F238E27FC236}">
                <a16:creationId xmlns:a16="http://schemas.microsoft.com/office/drawing/2014/main" id="{D482F674-4366-BD88-CA96-85EEF55127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 y="-6363729"/>
            <a:ext cx="12190476" cy="16693090"/>
          </a:xfrm>
        </p:spPr>
      </p:pic>
    </p:spTree>
    <p:extLst>
      <p:ext uri="{BB962C8B-B14F-4D97-AF65-F5344CB8AC3E}">
        <p14:creationId xmlns:p14="http://schemas.microsoft.com/office/powerpoint/2010/main" val="5037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A1378-D33C-0C52-CFCF-F5291644F7AB}"/>
            </a:ext>
          </a:extLst>
        </p:cNvPr>
        <p:cNvGrpSpPr/>
        <p:nvPr/>
      </p:nvGrpSpPr>
      <p:grpSpPr>
        <a:xfrm>
          <a:off x="0" y="0"/>
          <a:ext cx="0" cy="0"/>
          <a:chOff x="0" y="0"/>
          <a:chExt cx="0" cy="0"/>
        </a:xfrm>
      </p:grpSpPr>
      <p:pic>
        <p:nvPicPr>
          <p:cNvPr id="4" name="Content Placeholder 3" descr="A blue and green poster with white text&#10;&#10;AI-generated content may be incorrect.">
            <a:extLst>
              <a:ext uri="{FF2B5EF4-FFF2-40B4-BE49-F238E27FC236}">
                <a16:creationId xmlns:a16="http://schemas.microsoft.com/office/drawing/2014/main" id="{7C69E82B-7B8E-3F1E-C04A-5CFF394983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0476" cy="16693090"/>
          </a:xfrm>
        </p:spPr>
      </p:pic>
    </p:spTree>
    <p:extLst>
      <p:ext uri="{BB962C8B-B14F-4D97-AF65-F5344CB8AC3E}">
        <p14:creationId xmlns:p14="http://schemas.microsoft.com/office/powerpoint/2010/main" val="158644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04B6-4DBD-BD50-E403-1F5749A986D1}"/>
              </a:ext>
            </a:extLst>
          </p:cNvPr>
          <p:cNvSpPr>
            <a:spLocks noGrp="1"/>
          </p:cNvSpPr>
          <p:nvPr>
            <p:ph type="ctrTitle"/>
          </p:nvPr>
        </p:nvSpPr>
        <p:spPr>
          <a:xfrm>
            <a:off x="1040546" y="4500832"/>
            <a:ext cx="9681882" cy="1681843"/>
          </a:xfrm>
        </p:spPr>
        <p:txBody>
          <a:bodyPr anchor="b">
            <a:normAutofit/>
          </a:bodyPr>
          <a:lstStyle/>
          <a:p>
            <a:r>
              <a:rPr lang="he-IL" sz="4400" b="1" dirty="0">
                <a:effectLst/>
                <a:latin typeface="Aptos" panose="020B0004020202020204" pitchFamily="34" charset="0"/>
                <a:ea typeface="Aptos" panose="020B0004020202020204" pitchFamily="34" charset="0"/>
              </a:rPr>
              <a:t>חשבון חשמל יומי: </a:t>
            </a:r>
            <a:br>
              <a:rPr lang="he-IL" sz="4400" b="1" dirty="0">
                <a:effectLst/>
                <a:latin typeface="Aptos" panose="020B0004020202020204" pitchFamily="34" charset="0"/>
                <a:ea typeface="Aptos" panose="020B0004020202020204" pitchFamily="34" charset="0"/>
              </a:rPr>
            </a:br>
            <a:r>
              <a:rPr lang="he-IL" sz="4400" b="1" dirty="0">
                <a:effectLst/>
                <a:latin typeface="Aptos" panose="020B0004020202020204" pitchFamily="34" charset="0"/>
                <a:ea typeface="Aptos" panose="020B0004020202020204" pitchFamily="34" charset="0"/>
              </a:rPr>
              <a:t>הנהיגה האחראית של צריכת האנרגיה </a:t>
            </a:r>
            <a:endParaRPr lang="en-IL" sz="7200" dirty="0">
              <a:solidFill>
                <a:schemeClr val="tx1">
                  <a:lumMod val="85000"/>
                  <a:lumOff val="15000"/>
                </a:schemeClr>
              </a:solidFill>
            </a:endParaRPr>
          </a:p>
        </p:txBody>
      </p:sp>
      <p:sp>
        <p:nvSpPr>
          <p:cNvPr id="3" name="Subtitle 2">
            <a:extLst>
              <a:ext uri="{FF2B5EF4-FFF2-40B4-BE49-F238E27FC236}">
                <a16:creationId xmlns:a16="http://schemas.microsoft.com/office/drawing/2014/main" id="{FAEA1412-9042-CDF6-3804-1057FD25D62D}"/>
              </a:ext>
            </a:extLst>
          </p:cNvPr>
          <p:cNvSpPr>
            <a:spLocks noGrp="1"/>
          </p:cNvSpPr>
          <p:nvPr>
            <p:ph type="subTitle" idx="1"/>
          </p:nvPr>
        </p:nvSpPr>
        <p:spPr>
          <a:xfrm>
            <a:off x="-1" y="6390232"/>
            <a:ext cx="12192000" cy="512038"/>
          </a:xfrm>
        </p:spPr>
        <p:txBody>
          <a:bodyPr anchor="t">
            <a:normAutofit/>
          </a:bodyPr>
          <a:lstStyle/>
          <a:p>
            <a:r>
              <a:rPr lang="he-IL" dirty="0">
                <a:effectLst/>
                <a:latin typeface="Aptos" panose="020B0004020202020204" pitchFamily="34" charset="0"/>
                <a:ea typeface="Aptos" panose="020B0004020202020204" pitchFamily="34" charset="0"/>
                <a:cs typeface="+mj-cs"/>
              </a:rPr>
              <a:t> מידע בזמן אמת,  מתי נראה את חשבון החשמל?   מגיש – עופר קרן מנהל הפיתוח בקרן ידע אנרגיה</a:t>
            </a:r>
            <a:endParaRPr lang="en-IL" sz="2000" dirty="0">
              <a:solidFill>
                <a:schemeClr val="tx1">
                  <a:lumMod val="85000"/>
                  <a:lumOff val="15000"/>
                </a:schemeClr>
              </a:solidFill>
              <a:cs typeface="+mj-cs"/>
            </a:endParaRPr>
          </a:p>
        </p:txBody>
      </p:sp>
      <p:pic>
        <p:nvPicPr>
          <p:cNvPr id="1026" name="Picture 2" descr="תמונת רקע של כביש מהיר ריק, מד מהירות גדול במרכז המסך  חשוב שיראו את ההגה ומד המהירות - חשוב שהתמונה תהיה למצגת רחבה">
            <a:extLst>
              <a:ext uri="{FF2B5EF4-FFF2-40B4-BE49-F238E27FC236}">
                <a16:creationId xmlns:a16="http://schemas.microsoft.com/office/drawing/2014/main" id="{D1A3E168-724D-889B-D6D2-F418C71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6" b="15409"/>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3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נשמח לתמונה  של אדם נוהג ברכב, מרוכז בנהירה = רואים אותו מהמושב האחורי מסתכל על מד המהירות">
            <a:extLst>
              <a:ext uri="{FF2B5EF4-FFF2-40B4-BE49-F238E27FC236}">
                <a16:creationId xmlns:a16="http://schemas.microsoft.com/office/drawing/2014/main" id="{1B9E4DF9-FD06-531A-652D-DE339B7861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76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15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נשמח לתמונה  של אדם נוהג ברכב, מרוכז בנהירה = רואים אותו מהמושב האחורי מסתכל על מד המהירות">
            <a:extLst>
              <a:ext uri="{FF2B5EF4-FFF2-40B4-BE49-F238E27FC236}">
                <a16:creationId xmlns:a16="http://schemas.microsoft.com/office/drawing/2014/main" id="{D1DE480A-54FB-6B8D-ECD5-FABD1F5C3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71" r="19035" b="9090"/>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45360C6-C7B0-393D-C67C-AB670F6A61F0}"/>
              </a:ext>
            </a:extLst>
          </p:cNvPr>
          <p:cNvSpPr>
            <a:spLocks noGrp="1"/>
          </p:cNvSpPr>
          <p:nvPr>
            <p:ph type="title"/>
          </p:nvPr>
        </p:nvSpPr>
        <p:spPr>
          <a:xfrm>
            <a:off x="259884" y="345618"/>
            <a:ext cx="3438144" cy="1124712"/>
          </a:xfrm>
        </p:spPr>
        <p:txBody>
          <a:bodyPr anchor="b">
            <a:normAutofit fontScale="90000"/>
          </a:bodyPr>
          <a:lstStyle/>
          <a:p>
            <a:r>
              <a:rPr lang="he-IL" sz="4000" b="1" dirty="0">
                <a:effectLst/>
                <a:ea typeface="Aptos" panose="020B0004020202020204" pitchFamily="34" charset="0"/>
                <a:cs typeface="Times New Roman" panose="02020603050405020304" pitchFamily="18" charset="0"/>
              </a:rPr>
              <a:t>ההגה בידיים שלנו</a:t>
            </a:r>
            <a:endParaRPr lang="en-IL" sz="5400" dirty="0"/>
          </a:p>
        </p:txBody>
      </p:sp>
      <p:sp>
        <p:nvSpPr>
          <p:cNvPr id="5" name="Content Placeholder 2">
            <a:extLst>
              <a:ext uri="{FF2B5EF4-FFF2-40B4-BE49-F238E27FC236}">
                <a16:creationId xmlns:a16="http://schemas.microsoft.com/office/drawing/2014/main" id="{A2A57545-89B9-29EF-B122-7AA40F3A0EB0}"/>
              </a:ext>
            </a:extLst>
          </p:cNvPr>
          <p:cNvSpPr>
            <a:spLocks noGrp="1"/>
          </p:cNvSpPr>
          <p:nvPr>
            <p:ph idx="1"/>
          </p:nvPr>
        </p:nvSpPr>
        <p:spPr>
          <a:xfrm>
            <a:off x="0" y="2742768"/>
            <a:ext cx="3438906" cy="3207258"/>
          </a:xfrm>
        </p:spPr>
        <p:txBody>
          <a:bodyPr anchor="t">
            <a:normAutofit fontScale="92500" lnSpcReduction="10000"/>
          </a:bodyPr>
          <a:lstStyle/>
          <a:p>
            <a:pPr marL="342900" lvl="0" indent="-342900" algn="r" rtl="1">
              <a:lnSpc>
                <a:spcPct val="115000"/>
              </a:lnSpc>
              <a:spcAft>
                <a:spcPts val="800"/>
              </a:spcAft>
              <a:buFont typeface="Symbol" panose="05050102010706020507" pitchFamily="18" charset="2"/>
              <a:buChar char=""/>
            </a:pPr>
            <a:r>
              <a:rPr lang="he-IL" kern="100" dirty="0">
                <a:effectLst/>
                <a:latin typeface="Aptos" panose="020B0004020202020204" pitchFamily="34" charset="0"/>
                <a:ea typeface="Aptos" panose="020B0004020202020204" pitchFamily="34" charset="0"/>
                <a:cs typeface="Times New Roman" panose="02020603050405020304" pitchFamily="18" charset="0"/>
              </a:rPr>
              <a:t>ברכב, אנחנו שולטים במהירות בזמן אמת.</a:t>
            </a:r>
            <a:endParaRPr lang="en-IL"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kern="100" dirty="0">
                <a:effectLst/>
                <a:latin typeface="Aptos" panose="020B0004020202020204" pitchFamily="34" charset="0"/>
                <a:ea typeface="Aptos" panose="020B0004020202020204" pitchFamily="34" charset="0"/>
                <a:cs typeface="Times New Roman" panose="02020603050405020304" pitchFamily="18" charset="0"/>
              </a:rPr>
              <a:t>מד המהירות מספק משוב מיידי.</a:t>
            </a:r>
            <a:endParaRPr lang="en-IL" kern="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kern="100" dirty="0">
                <a:effectLst/>
                <a:latin typeface="Aptos" panose="020B0004020202020204" pitchFamily="34" charset="0"/>
                <a:ea typeface="Aptos" panose="020B0004020202020204" pitchFamily="34" charset="0"/>
                <a:cs typeface="Times New Roman" panose="02020603050405020304" pitchFamily="18" charset="0"/>
              </a:rPr>
              <a:t>אנחנו אחראים על הנהיגה ועל צריכת הדלק.</a:t>
            </a:r>
            <a:endParaRPr lang="en-IL" kern="100" dirty="0">
              <a:effectLst/>
              <a:latin typeface="Aptos" panose="020B0004020202020204" pitchFamily="34" charset="0"/>
              <a:ea typeface="Aptos" panose="020B0004020202020204" pitchFamily="34" charset="0"/>
              <a:cs typeface="Arial" panose="020B0604020202020204" pitchFamily="34" charset="0"/>
            </a:endParaRPr>
          </a:p>
          <a:p>
            <a:endParaRPr lang="en-IL" sz="2400" dirty="0"/>
          </a:p>
        </p:txBody>
      </p:sp>
    </p:spTree>
    <p:extLst>
      <p:ext uri="{BB962C8B-B14F-4D97-AF65-F5344CB8AC3E}">
        <p14:creationId xmlns:p14="http://schemas.microsoft.com/office/powerpoint/2010/main" val="2244714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5"/>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1874</TotalTime>
  <Words>573</Words>
  <Application>Microsoft Office PowerPoint</Application>
  <PresentationFormat>Widescreen</PresentationFormat>
  <Paragraphs>75</Paragraphs>
  <Slides>40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Aptos Display</vt:lpstr>
      <vt:lpstr>Arial</vt:lpstr>
      <vt:lpstr>Calibri</vt:lpstr>
      <vt:lpstr>Open Sans Hebrew</vt:lpstr>
      <vt:lpstr>Symbol</vt:lpstr>
      <vt:lpstr>Times New Roman</vt:lpstr>
      <vt:lpstr>Office Theme</vt:lpstr>
      <vt:lpstr>PowerPoint Presentation</vt:lpstr>
      <vt:lpstr> “כלכלת אנרגיה” ברוכים הבאים  </vt:lpstr>
      <vt:lpstr>PowerPoint Presentation</vt:lpstr>
      <vt:lpstr>PowerPoint Presentation</vt:lpstr>
      <vt:lpstr>PowerPoint Presentation</vt:lpstr>
      <vt:lpstr>PowerPoint Presentation</vt:lpstr>
      <vt:lpstr>חשבון חשמל יומי:  הנהיגה האחראית של צריכת האנרגיה </vt:lpstr>
      <vt:lpstr>PowerPoint Presentation</vt:lpstr>
      <vt:lpstr>ההגה בידיים שלנו</vt:lpstr>
      <vt:lpstr>PowerPoint Presentation</vt:lpstr>
      <vt:lpstr>ההגה בידיים שלנו</vt:lpstr>
      <vt:lpstr>PowerPoint Presentation</vt:lpstr>
      <vt:lpstr>צריכת הרפאים </vt:lpstr>
      <vt:lpstr>PowerPoint Presentation</vt:lpstr>
      <vt:lpstr>אתרוגים של אחרי סוכות</vt:lpstr>
      <vt:lpstr>PowerPoint Presentation</vt:lpstr>
      <vt:lpstr>PowerPoint Presentation</vt:lpstr>
      <vt:lpstr>שלושה שלבים לנהיגה אחראית</vt:lpstr>
      <vt:lpstr>PowerPoint Presentation</vt:lpstr>
      <vt:lpstr>העתיד כבר כאן</vt:lpstr>
      <vt:lpstr>PowerPoint Presentation</vt:lpstr>
      <vt:lpstr>חשבון חשמל יומי: הנהיגה האחראית לעתיד בר-קיימא </vt:lpstr>
      <vt:lpstr>PowerPoint Presentation</vt:lpstr>
      <vt:lpstr>PowerPoint Presentation</vt:lpstr>
      <vt:lpstr>PowerPoint Presentation</vt:lpstr>
      <vt:lpstr>מחיר החשמל היומי – הוא חשבון החשמל החודשי כולל מע"מ חלקי ימי הצריכה</vt:lpstr>
      <vt:lpstr>PowerPoint Presentation</vt:lpstr>
      <vt:lpstr>מונה חשמל חכם </vt:lpstr>
      <vt:lpstr>פרופיל צריכה יומי</vt:lpstr>
      <vt:lpstr>עבודה עצמית </vt:lpstr>
      <vt:lpstr> המפגשים – יתקיימו בימי שלישי בחמש </vt:lpstr>
      <vt:lpstr>נושאי המפגש </vt:lpstr>
      <vt:lpstr>תצפיות  רגע לפני שהולכים הביתה </vt:lpstr>
      <vt:lpstr>PowerPoint Presentation</vt:lpstr>
      <vt:lpstr>זוכרים את חוקי התעו"ז</vt:lpstr>
      <vt:lpstr>נשאלת השאלה מי אחראי</vt:lpstr>
      <vt:lpstr>כמו במזון</vt:lpstr>
      <vt:lpstr>PowerPoint Presentation</vt:lpstr>
      <vt:lpstr>PowerPoint Presentation</vt:lpstr>
      <vt:lpstr>זמן לשאלות   עופר קרן  0547703717 ofer@kerenrg.com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smadar keren</dc:creator>
  <cp:lastModifiedBy>smadar keren</cp:lastModifiedBy>
  <cp:revision>19</cp:revision>
  <dcterms:created xsi:type="dcterms:W3CDTF">2024-09-07T07:39:31Z</dcterms:created>
  <dcterms:modified xsi:type="dcterms:W3CDTF">2025-03-11T14:48:42Z</dcterms:modified>
</cp:coreProperties>
</file>