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1" r:id="rId2"/>
    <p:sldId id="2562" r:id="rId3"/>
    <p:sldId id="2563" r:id="rId4"/>
    <p:sldId id="2588" r:id="rId5"/>
    <p:sldId id="2564" r:id="rId6"/>
    <p:sldId id="2565" r:id="rId7"/>
    <p:sldId id="2566" r:id="rId8"/>
    <p:sldId id="2567" r:id="rId9"/>
    <p:sldId id="2568" r:id="rId10"/>
    <p:sldId id="2569" r:id="rId11"/>
    <p:sldId id="2570" r:id="rId12"/>
    <p:sldId id="2571" r:id="rId13"/>
    <p:sldId id="2572" r:id="rId14"/>
    <p:sldId id="2573" r:id="rId15"/>
    <p:sldId id="2574" r:id="rId16"/>
    <p:sldId id="2575" r:id="rId17"/>
    <p:sldId id="2576" r:id="rId18"/>
    <p:sldId id="2577" r:id="rId19"/>
    <p:sldId id="2578" r:id="rId20"/>
    <p:sldId id="2579" r:id="rId21"/>
    <p:sldId id="2580" r:id="rId22"/>
    <p:sldId id="2581" r:id="rId23"/>
    <p:sldId id="2582" r:id="rId24"/>
    <p:sldId id="2583" r:id="rId25"/>
    <p:sldId id="2584" r:id="rId26"/>
    <p:sldId id="2585" r:id="rId27"/>
    <p:sldId id="2586" r:id="rId28"/>
    <p:sldId id="2587" r:id="rId29"/>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כביסה במים קרים - הדרך לניקיון בר קיימא" id="{005B78A1-18FC-4FC1-AF8B-F5D6FFE13699}">
          <p14:sldIdLst>
            <p14:sldId id="2561"/>
            <p14:sldId id="2562"/>
          </p14:sldIdLst>
        </p14:section>
        <p14:section name="קיימות וחשיבותה" id="{29AC62AF-4C33-48E8-A306-19B4772250ED}">
          <p14:sldIdLst>
            <p14:sldId id="2563"/>
            <p14:sldId id="2588"/>
            <p14:sldId id="2564"/>
            <p14:sldId id="2565"/>
            <p14:sldId id="2566"/>
          </p14:sldIdLst>
        </p14:section>
        <p14:section name="מחקר צרכים" id="{E01656B7-4CFB-404C-98C7-85FC5F490753}">
          <p14:sldIdLst>
            <p14:sldId id="2567"/>
            <p14:sldId id="2568"/>
            <p14:sldId id="2569"/>
            <p14:sldId id="2570"/>
          </p14:sldIdLst>
        </p14:section>
        <p14:section name="חסמים והסרתם" id="{2E6D1DF3-57D5-445D-AC16-2060A1E51359}">
          <p14:sldIdLst>
            <p14:sldId id="2571"/>
            <p14:sldId id="2572"/>
            <p14:sldId id="2573"/>
            <p14:sldId id="2574"/>
          </p14:sldIdLst>
        </p14:section>
        <p14:section name="דוגמה מעשית - Tide" id="{921F346F-77A5-4A10-A584-725F9159CD46}">
          <p14:sldIdLst>
            <p14:sldId id="2575"/>
            <p14:sldId id="2576"/>
            <p14:sldId id="2577"/>
            <p14:sldId id="2578"/>
          </p14:sldIdLst>
        </p14:section>
        <p14:section name="יתרונות עסקיים" id="{5304EF68-BE92-4EEB-9C96-F1184F001482}">
          <p14:sldIdLst>
            <p14:sldId id="2579"/>
            <p14:sldId id="2580"/>
            <p14:sldId id="2581"/>
            <p14:sldId id="2582"/>
          </p14:sldIdLst>
        </p14:section>
        <p14:section name="איך מתחילים" id="{0736230E-3C80-4EA6-9B00-203EE093A227}">
          <p14:sldIdLst>
            <p14:sldId id="2583"/>
            <p14:sldId id="2584"/>
            <p14:sldId id="2585"/>
            <p14:sldId id="2586"/>
          </p14:sldIdLst>
        </p14:section>
        <p14:section name="מסקנות והמלצות" id="{F0B5F444-F4F2-4805-8F54-F1FA000B7747}">
          <p14:sldIdLst>
            <p14:sldId id="25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352" y="296"/>
      </p:cViewPr>
      <p:guideLst/>
    </p:cSldViewPr>
  </p:slideViewPr>
  <p:notesTextViewPr>
    <p:cViewPr>
      <p:scale>
        <a:sx n="3" d="2"/>
        <a:sy n="3" d="2"/>
      </p:scale>
      <p:origin x="0" y="0"/>
    </p:cViewPr>
  </p:notesTextViewPr>
  <p:sorterViewPr>
    <p:cViewPr>
      <p:scale>
        <a:sx n="100" d="100"/>
        <a:sy n="100" d="100"/>
      </p:scale>
      <p:origin x="0" y="-95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B46C0-F832-4A17-8608-82F38AA1B87B}"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A65820CA-17EF-48AB-B94A-3FB7B22CE2A6}">
      <dgm:prSet/>
      <dgm:spPr/>
      <dgm:t>
        <a:bodyPr/>
        <a:lstStyle/>
        <a:p>
          <a:pPr>
            <a:lnSpc>
              <a:spcPct val="100000"/>
            </a:lnSpc>
            <a:defRPr b="1"/>
          </a:pPr>
          <a:r>
            <a:rPr lang="he-IL"/>
            <a:t>קיימות לעתיד הניקיון</a:t>
          </a:r>
          <a:endParaRPr lang="en-US"/>
        </a:p>
      </dgm:t>
    </dgm:pt>
    <dgm:pt modelId="{01602E81-A272-42EB-8490-19FF4110A12B}" type="parTrans" cxnId="{8AA1E1CC-5FBD-4E68-AEC6-FCB590299D91}">
      <dgm:prSet/>
      <dgm:spPr/>
      <dgm:t>
        <a:bodyPr/>
        <a:lstStyle/>
        <a:p>
          <a:endParaRPr lang="en-US"/>
        </a:p>
      </dgm:t>
    </dgm:pt>
    <dgm:pt modelId="{A0B1BE94-56FC-429B-8D90-02CB7777140B}" type="sibTrans" cxnId="{8AA1E1CC-5FBD-4E68-AEC6-FCB590299D91}">
      <dgm:prSet/>
      <dgm:spPr/>
      <dgm:t>
        <a:bodyPr/>
        <a:lstStyle/>
        <a:p>
          <a:pPr>
            <a:lnSpc>
              <a:spcPct val="100000"/>
            </a:lnSpc>
            <a:defRPr b="1"/>
          </a:pPr>
          <a:endParaRPr lang="en-US"/>
        </a:p>
      </dgm:t>
    </dgm:pt>
    <dgm:pt modelId="{7FF6FDA6-50C7-4F93-8024-0403C975AD5F}">
      <dgm:prSet/>
      <dgm:spPr/>
      <dgm:t>
        <a:bodyPr/>
        <a:lstStyle/>
        <a:p>
          <a:pPr>
            <a:lnSpc>
              <a:spcPct val="100000"/>
            </a:lnSpc>
          </a:pPr>
          <a:r>
            <a:rPr lang="he-IL"/>
            <a:t>קיימות כערך מוסף היא קריטית להבטחת ניקיון ידידותי לסביבה בעתיד. יש להתמקד בפתרונות חדשניים.</a:t>
          </a:r>
          <a:endParaRPr lang="en-US"/>
        </a:p>
      </dgm:t>
    </dgm:pt>
    <dgm:pt modelId="{72EDC64A-9231-47BA-B8F8-0C544EB8872E}" type="parTrans" cxnId="{5B293CD6-ED6A-4F98-9CDF-0DEDF3B23228}">
      <dgm:prSet/>
      <dgm:spPr/>
      <dgm:t>
        <a:bodyPr/>
        <a:lstStyle/>
        <a:p>
          <a:endParaRPr lang="en-US"/>
        </a:p>
      </dgm:t>
    </dgm:pt>
    <dgm:pt modelId="{1905A33E-1A42-4503-B1C8-1C5A16C5D9D8}" type="sibTrans" cxnId="{5B293CD6-ED6A-4F98-9CDF-0DEDF3B23228}">
      <dgm:prSet/>
      <dgm:spPr/>
      <dgm:t>
        <a:bodyPr/>
        <a:lstStyle/>
        <a:p>
          <a:endParaRPr lang="en-US"/>
        </a:p>
      </dgm:t>
    </dgm:pt>
    <dgm:pt modelId="{C80125F0-00B9-4561-9E9B-6EAB789A57E7}">
      <dgm:prSet/>
      <dgm:spPr/>
      <dgm:t>
        <a:bodyPr/>
        <a:lstStyle/>
        <a:p>
          <a:pPr>
            <a:lnSpc>
              <a:spcPct val="100000"/>
            </a:lnSpc>
            <a:defRPr b="1"/>
          </a:pPr>
          <a:r>
            <a:rPr lang="he-IL"/>
            <a:t>התמודדות עם חסמים</a:t>
          </a:r>
          <a:endParaRPr lang="en-US"/>
        </a:p>
      </dgm:t>
    </dgm:pt>
    <dgm:pt modelId="{154E9160-EE87-43A9-99BD-64135AB8F567}" type="parTrans" cxnId="{F84526C0-BFEB-42D1-B1C3-33FCDE1ACE45}">
      <dgm:prSet/>
      <dgm:spPr/>
      <dgm:t>
        <a:bodyPr/>
        <a:lstStyle/>
        <a:p>
          <a:endParaRPr lang="en-US"/>
        </a:p>
      </dgm:t>
    </dgm:pt>
    <dgm:pt modelId="{72D50E45-F609-4E05-8E62-16C8ECE324DF}" type="sibTrans" cxnId="{F84526C0-BFEB-42D1-B1C3-33FCDE1ACE45}">
      <dgm:prSet/>
      <dgm:spPr/>
      <dgm:t>
        <a:bodyPr/>
        <a:lstStyle/>
        <a:p>
          <a:pPr>
            <a:lnSpc>
              <a:spcPct val="100000"/>
            </a:lnSpc>
            <a:defRPr b="1"/>
          </a:pPr>
          <a:endParaRPr lang="en-US"/>
        </a:p>
      </dgm:t>
    </dgm:pt>
    <dgm:pt modelId="{975B54F2-82A2-43A9-8D80-BF5D4E16FC3D}">
      <dgm:prSet/>
      <dgm:spPr/>
      <dgm:t>
        <a:bodyPr/>
        <a:lstStyle/>
        <a:p>
          <a:pPr>
            <a:lnSpc>
              <a:spcPct val="100000"/>
            </a:lnSpc>
          </a:pPr>
          <a:r>
            <a:rPr lang="he-IL"/>
            <a:t>כדי לקדם קיימות, יש צורך להתמודד עם חסמים המונעים אימוץ של שיטות ניקוי חדשות יותר וירוקות.</a:t>
          </a:r>
          <a:endParaRPr lang="en-US"/>
        </a:p>
      </dgm:t>
    </dgm:pt>
    <dgm:pt modelId="{22C3DCB3-9A06-488E-B491-3B962E031EA1}" type="parTrans" cxnId="{AF6F32D5-D636-47D8-B70D-4185CCF038F8}">
      <dgm:prSet/>
      <dgm:spPr/>
      <dgm:t>
        <a:bodyPr/>
        <a:lstStyle/>
        <a:p>
          <a:endParaRPr lang="en-US"/>
        </a:p>
      </dgm:t>
    </dgm:pt>
    <dgm:pt modelId="{5519C191-2E1B-4A14-85C4-CA7F4D77F242}" type="sibTrans" cxnId="{AF6F32D5-D636-47D8-B70D-4185CCF038F8}">
      <dgm:prSet/>
      <dgm:spPr/>
      <dgm:t>
        <a:bodyPr/>
        <a:lstStyle/>
        <a:p>
          <a:endParaRPr lang="en-US"/>
        </a:p>
      </dgm:t>
    </dgm:pt>
    <dgm:pt modelId="{26ACCA9A-093D-420C-8914-E5159B217269}">
      <dgm:prSet/>
      <dgm:spPr/>
      <dgm:t>
        <a:bodyPr/>
        <a:lstStyle/>
        <a:p>
          <a:pPr>
            <a:lnSpc>
              <a:spcPct val="100000"/>
            </a:lnSpc>
            <a:defRPr b="1"/>
          </a:pPr>
          <a:r>
            <a:rPr lang="he-IL"/>
            <a:t>כביסה במים קרים</a:t>
          </a:r>
          <a:endParaRPr lang="en-US"/>
        </a:p>
      </dgm:t>
    </dgm:pt>
    <dgm:pt modelId="{400BA9BE-6846-41C1-BBFE-D5D5B42F8B84}" type="parTrans" cxnId="{3B9F90C1-DC83-466A-9652-CAFA9C0D375D}">
      <dgm:prSet/>
      <dgm:spPr/>
      <dgm:t>
        <a:bodyPr/>
        <a:lstStyle/>
        <a:p>
          <a:endParaRPr lang="en-US"/>
        </a:p>
      </dgm:t>
    </dgm:pt>
    <dgm:pt modelId="{F5ED52AF-B4B8-422A-AB6C-9936A81CB8D0}" type="sibTrans" cxnId="{3B9F90C1-DC83-466A-9652-CAFA9C0D375D}">
      <dgm:prSet/>
      <dgm:spPr/>
      <dgm:t>
        <a:bodyPr/>
        <a:lstStyle/>
        <a:p>
          <a:pPr>
            <a:lnSpc>
              <a:spcPct val="100000"/>
            </a:lnSpc>
            <a:defRPr b="1"/>
          </a:pPr>
          <a:endParaRPr lang="en-US"/>
        </a:p>
      </dgm:t>
    </dgm:pt>
    <dgm:pt modelId="{FF77FCF5-E767-401A-92CF-E46F5245F842}">
      <dgm:prSet/>
      <dgm:spPr/>
      <dgm:t>
        <a:bodyPr/>
        <a:lstStyle/>
        <a:p>
          <a:pPr>
            <a:lnSpc>
              <a:spcPct val="100000"/>
            </a:lnSpc>
          </a:pPr>
          <a:r>
            <a:rPr lang="he-IL"/>
            <a:t>יש להדגיש את היתרונות של כביסה במים קרים, אשר חוסכת אנרגיה ומפחיתה את ההשפעה על הסביבה.</a:t>
          </a:r>
          <a:endParaRPr lang="en-US"/>
        </a:p>
      </dgm:t>
    </dgm:pt>
    <dgm:pt modelId="{A8703A3C-ACC5-4A23-8040-B242E5C3718B}" type="parTrans" cxnId="{F8F618B2-5C89-4E8A-B9FC-F0CB62F20762}">
      <dgm:prSet/>
      <dgm:spPr/>
      <dgm:t>
        <a:bodyPr/>
        <a:lstStyle/>
        <a:p>
          <a:endParaRPr lang="en-US"/>
        </a:p>
      </dgm:t>
    </dgm:pt>
    <dgm:pt modelId="{AD270A57-7F4D-4676-BD8F-643BDC243F5D}" type="sibTrans" cxnId="{F8F618B2-5C89-4E8A-B9FC-F0CB62F20762}">
      <dgm:prSet/>
      <dgm:spPr/>
      <dgm:t>
        <a:bodyPr/>
        <a:lstStyle/>
        <a:p>
          <a:endParaRPr lang="en-US"/>
        </a:p>
      </dgm:t>
    </dgm:pt>
    <dgm:pt modelId="{33FFF79F-314C-47E7-A959-316279ED1AD6}">
      <dgm:prSet/>
      <dgm:spPr/>
      <dgm:t>
        <a:bodyPr/>
        <a:lstStyle/>
        <a:p>
          <a:pPr>
            <a:lnSpc>
              <a:spcPct val="100000"/>
            </a:lnSpc>
            <a:defRPr b="1"/>
          </a:pPr>
          <a:r>
            <a:rPr lang="he-IL"/>
            <a:t>חדשנות ושיווק</a:t>
          </a:r>
          <a:endParaRPr lang="en-US"/>
        </a:p>
      </dgm:t>
    </dgm:pt>
    <dgm:pt modelId="{D02E602E-5022-4031-8A5D-488D463F5FBA}" type="parTrans" cxnId="{3AF07867-F263-448F-AAF7-D679130C3248}">
      <dgm:prSet/>
      <dgm:spPr/>
      <dgm:t>
        <a:bodyPr/>
        <a:lstStyle/>
        <a:p>
          <a:endParaRPr lang="en-US"/>
        </a:p>
      </dgm:t>
    </dgm:pt>
    <dgm:pt modelId="{50E319EA-1466-47CA-AD6C-87738B9888EB}" type="sibTrans" cxnId="{3AF07867-F263-448F-AAF7-D679130C3248}">
      <dgm:prSet/>
      <dgm:spPr/>
      <dgm:t>
        <a:bodyPr/>
        <a:lstStyle/>
        <a:p>
          <a:endParaRPr lang="en-US"/>
        </a:p>
      </dgm:t>
    </dgm:pt>
    <dgm:pt modelId="{89C1C79E-CA4E-467D-8610-6A141BF2F885}">
      <dgm:prSet/>
      <dgm:spPr/>
      <dgm:t>
        <a:bodyPr/>
        <a:lstStyle/>
        <a:p>
          <a:pPr>
            <a:lnSpc>
              <a:spcPct val="100000"/>
            </a:lnSpc>
          </a:pPr>
          <a:r>
            <a:rPr lang="he-IL"/>
            <a:t>שיווק יעיל וחדשנות חיוניים לשינוי ההתנהגות של הצרכנים לקראת פתרונות ניקוי ברי קיימא.</a:t>
          </a:r>
          <a:endParaRPr lang="en-US"/>
        </a:p>
      </dgm:t>
    </dgm:pt>
    <dgm:pt modelId="{AEDD1D79-2998-4049-A4A6-C8B662ACBEC7}" type="parTrans" cxnId="{B07BD6A2-BCD3-40FB-8A47-0E3FA6FD8DE2}">
      <dgm:prSet/>
      <dgm:spPr/>
      <dgm:t>
        <a:bodyPr/>
        <a:lstStyle/>
        <a:p>
          <a:endParaRPr lang="en-US"/>
        </a:p>
      </dgm:t>
    </dgm:pt>
    <dgm:pt modelId="{DECCD453-954F-4602-933C-69D39FC4B791}" type="sibTrans" cxnId="{B07BD6A2-BCD3-40FB-8A47-0E3FA6FD8DE2}">
      <dgm:prSet/>
      <dgm:spPr/>
      <dgm:t>
        <a:bodyPr/>
        <a:lstStyle/>
        <a:p>
          <a:endParaRPr lang="en-US"/>
        </a:p>
      </dgm:t>
    </dgm:pt>
    <dgm:pt modelId="{3ABE2A30-C49E-40A4-85AF-1D6086A09688}" type="pres">
      <dgm:prSet presAssocID="{8BDB46C0-F832-4A17-8608-82F38AA1B87B}" presName="Name0" presStyleCnt="0">
        <dgm:presLayoutVars>
          <dgm:dir/>
          <dgm:resizeHandles val="exact"/>
        </dgm:presLayoutVars>
      </dgm:prSet>
      <dgm:spPr/>
    </dgm:pt>
    <dgm:pt modelId="{AB6049CE-9597-4A00-A6F5-D5C7AF1537E2}" type="pres">
      <dgm:prSet presAssocID="{A65820CA-17EF-48AB-B94A-3FB7B22CE2A6}" presName="compNode" presStyleCnt="0"/>
      <dgm:spPr/>
    </dgm:pt>
    <dgm:pt modelId="{327B8403-CD3E-4637-B5E0-271900318FAB}" type="pres">
      <dgm:prSet presAssocID="{A65820CA-17EF-48AB-B94A-3FB7B22CE2A6}" presName="pictRect" presStyleLbl="revTx" presStyleIdx="0" presStyleCnt="8">
        <dgm:presLayoutVars>
          <dgm:chMax val="0"/>
          <dgm:bulletEnabled/>
        </dgm:presLayoutVars>
      </dgm:prSet>
      <dgm:spPr/>
    </dgm:pt>
    <dgm:pt modelId="{E65398EF-9746-4D71-8EF3-82F5BD08605B}" type="pres">
      <dgm:prSet presAssocID="{A65820CA-17EF-48AB-B94A-3FB7B22CE2A6}" presName="textRect" presStyleLbl="revTx" presStyleIdx="1" presStyleCnt="8">
        <dgm:presLayoutVars>
          <dgm:bulletEnabled/>
        </dgm:presLayoutVars>
      </dgm:prSet>
      <dgm:spPr/>
    </dgm:pt>
    <dgm:pt modelId="{9AA562E2-5C42-42BB-95C2-70985EBDC768}" type="pres">
      <dgm:prSet presAssocID="{A0B1BE94-56FC-429B-8D90-02CB7777140B}" presName="sibTrans" presStyleLbl="sibTrans2D1" presStyleIdx="0" presStyleCnt="0"/>
      <dgm:spPr/>
    </dgm:pt>
    <dgm:pt modelId="{A9D55D23-83B7-4809-A4D9-5CF9C88AAEEA}" type="pres">
      <dgm:prSet presAssocID="{C80125F0-00B9-4561-9E9B-6EAB789A57E7}" presName="compNode" presStyleCnt="0"/>
      <dgm:spPr/>
    </dgm:pt>
    <dgm:pt modelId="{F130787E-29BD-4F78-8581-8D646CDEB34F}" type="pres">
      <dgm:prSet presAssocID="{C80125F0-00B9-4561-9E9B-6EAB789A57E7}" presName="pictRect" presStyleLbl="revTx" presStyleIdx="2" presStyleCnt="8">
        <dgm:presLayoutVars>
          <dgm:chMax val="0"/>
          <dgm:bulletEnabled/>
        </dgm:presLayoutVars>
      </dgm:prSet>
      <dgm:spPr/>
    </dgm:pt>
    <dgm:pt modelId="{7D7AFDF4-9D3B-4CB4-B72A-F038D2A59ED5}" type="pres">
      <dgm:prSet presAssocID="{C80125F0-00B9-4561-9E9B-6EAB789A57E7}" presName="textRect" presStyleLbl="revTx" presStyleIdx="3" presStyleCnt="8">
        <dgm:presLayoutVars>
          <dgm:bulletEnabled/>
        </dgm:presLayoutVars>
      </dgm:prSet>
      <dgm:spPr/>
    </dgm:pt>
    <dgm:pt modelId="{4913E4E0-FB99-4DBF-A822-58864B4E7BFA}" type="pres">
      <dgm:prSet presAssocID="{72D50E45-F609-4E05-8E62-16C8ECE324DF}" presName="sibTrans" presStyleLbl="sibTrans2D1" presStyleIdx="0" presStyleCnt="0"/>
      <dgm:spPr/>
    </dgm:pt>
    <dgm:pt modelId="{441215DF-5335-4732-A038-FD0D31A0A6C7}" type="pres">
      <dgm:prSet presAssocID="{26ACCA9A-093D-420C-8914-E5159B217269}" presName="compNode" presStyleCnt="0"/>
      <dgm:spPr/>
    </dgm:pt>
    <dgm:pt modelId="{BE13E13B-E0C9-416A-92A2-572A727E7D56}" type="pres">
      <dgm:prSet presAssocID="{26ACCA9A-093D-420C-8914-E5159B217269}" presName="pictRect" presStyleLbl="revTx" presStyleIdx="4" presStyleCnt="8">
        <dgm:presLayoutVars>
          <dgm:chMax val="0"/>
          <dgm:bulletEnabled/>
        </dgm:presLayoutVars>
      </dgm:prSet>
      <dgm:spPr/>
    </dgm:pt>
    <dgm:pt modelId="{60815490-3520-4D0F-BF45-FE97C5DD542E}" type="pres">
      <dgm:prSet presAssocID="{26ACCA9A-093D-420C-8914-E5159B217269}" presName="textRect" presStyleLbl="revTx" presStyleIdx="5" presStyleCnt="8">
        <dgm:presLayoutVars>
          <dgm:bulletEnabled/>
        </dgm:presLayoutVars>
      </dgm:prSet>
      <dgm:spPr/>
    </dgm:pt>
    <dgm:pt modelId="{FBC4AE5A-D700-40E5-BE2E-F3B54587968C}" type="pres">
      <dgm:prSet presAssocID="{F5ED52AF-B4B8-422A-AB6C-9936A81CB8D0}" presName="sibTrans" presStyleLbl="sibTrans2D1" presStyleIdx="0" presStyleCnt="0"/>
      <dgm:spPr/>
    </dgm:pt>
    <dgm:pt modelId="{D5A18B26-0E56-4214-A339-C312E4D0ACE3}" type="pres">
      <dgm:prSet presAssocID="{33FFF79F-314C-47E7-A959-316279ED1AD6}" presName="compNode" presStyleCnt="0"/>
      <dgm:spPr/>
    </dgm:pt>
    <dgm:pt modelId="{3A333F88-CB76-4FA4-8EB2-83F7A0120B39}" type="pres">
      <dgm:prSet presAssocID="{33FFF79F-314C-47E7-A959-316279ED1AD6}" presName="pictRect" presStyleLbl="revTx" presStyleIdx="6" presStyleCnt="8">
        <dgm:presLayoutVars>
          <dgm:chMax val="0"/>
          <dgm:bulletEnabled/>
        </dgm:presLayoutVars>
      </dgm:prSet>
      <dgm:spPr/>
    </dgm:pt>
    <dgm:pt modelId="{69E07452-B33F-41A4-8332-9AAFA4C0F1FC}" type="pres">
      <dgm:prSet presAssocID="{33FFF79F-314C-47E7-A959-316279ED1AD6}" presName="textRect" presStyleLbl="revTx" presStyleIdx="7" presStyleCnt="8">
        <dgm:presLayoutVars>
          <dgm:bulletEnabled/>
        </dgm:presLayoutVars>
      </dgm:prSet>
      <dgm:spPr/>
    </dgm:pt>
  </dgm:ptLst>
  <dgm:cxnLst>
    <dgm:cxn modelId="{B8DCB509-1C05-4E88-BB9A-047FF24CEDF2}" type="presOf" srcId="{72D50E45-F609-4E05-8E62-16C8ECE324DF}" destId="{4913E4E0-FB99-4DBF-A822-58864B4E7BFA}" srcOrd="0" destOrd="0" presId="urn:microsoft.com/office/officeart/2024/3/layout/hArchList1"/>
    <dgm:cxn modelId="{2ADD9C30-1C3E-4D26-918A-0D0D78E60C4B}" type="presOf" srcId="{A0B1BE94-56FC-429B-8D90-02CB7777140B}" destId="{9AA562E2-5C42-42BB-95C2-70985EBDC768}" srcOrd="0" destOrd="0" presId="urn:microsoft.com/office/officeart/2024/3/layout/hArchList1"/>
    <dgm:cxn modelId="{49A46C3C-4C35-4D94-A342-7C3CB50B60F3}" type="presOf" srcId="{7FF6FDA6-50C7-4F93-8024-0403C975AD5F}" destId="{E65398EF-9746-4D71-8EF3-82F5BD08605B}" srcOrd="0" destOrd="0" presId="urn:microsoft.com/office/officeart/2024/3/layout/hArchList1"/>
    <dgm:cxn modelId="{3AF07867-F263-448F-AAF7-D679130C3248}" srcId="{8BDB46C0-F832-4A17-8608-82F38AA1B87B}" destId="{33FFF79F-314C-47E7-A959-316279ED1AD6}" srcOrd="3" destOrd="0" parTransId="{D02E602E-5022-4031-8A5D-488D463F5FBA}" sibTransId="{50E319EA-1466-47CA-AD6C-87738B9888EB}"/>
    <dgm:cxn modelId="{7001E049-AF64-4559-A872-FC87A7FD19AD}" type="presOf" srcId="{FF77FCF5-E767-401A-92CF-E46F5245F842}" destId="{60815490-3520-4D0F-BF45-FE97C5DD542E}" srcOrd="0" destOrd="0" presId="urn:microsoft.com/office/officeart/2024/3/layout/hArchList1"/>
    <dgm:cxn modelId="{8B95BA79-419C-4B00-B865-05C167855346}" type="presOf" srcId="{975B54F2-82A2-43A9-8D80-BF5D4E16FC3D}" destId="{7D7AFDF4-9D3B-4CB4-B72A-F038D2A59ED5}" srcOrd="0" destOrd="0" presId="urn:microsoft.com/office/officeart/2024/3/layout/hArchList1"/>
    <dgm:cxn modelId="{42B00581-AD14-406D-A7A8-16850D48AA26}" type="presOf" srcId="{8BDB46C0-F832-4A17-8608-82F38AA1B87B}" destId="{3ABE2A30-C49E-40A4-85AF-1D6086A09688}" srcOrd="0" destOrd="0" presId="urn:microsoft.com/office/officeart/2024/3/layout/hArchList1"/>
    <dgm:cxn modelId="{5313208A-F026-40C5-A296-E84D980F3C1B}" type="presOf" srcId="{F5ED52AF-B4B8-422A-AB6C-9936A81CB8D0}" destId="{FBC4AE5A-D700-40E5-BE2E-F3B54587968C}" srcOrd="0" destOrd="0" presId="urn:microsoft.com/office/officeart/2024/3/layout/hArchList1"/>
    <dgm:cxn modelId="{0AA1118D-7E92-44DA-A0F6-97808D9A112C}" type="presOf" srcId="{89C1C79E-CA4E-467D-8610-6A141BF2F885}" destId="{69E07452-B33F-41A4-8332-9AAFA4C0F1FC}" srcOrd="0" destOrd="0" presId="urn:microsoft.com/office/officeart/2024/3/layout/hArchList1"/>
    <dgm:cxn modelId="{D0523BA0-56D7-4029-B38B-453AB4C1BDD0}" type="presOf" srcId="{33FFF79F-314C-47E7-A959-316279ED1AD6}" destId="{3A333F88-CB76-4FA4-8EB2-83F7A0120B39}" srcOrd="0" destOrd="0" presId="urn:microsoft.com/office/officeart/2024/3/layout/hArchList1"/>
    <dgm:cxn modelId="{B07BD6A2-BCD3-40FB-8A47-0E3FA6FD8DE2}" srcId="{33FFF79F-314C-47E7-A959-316279ED1AD6}" destId="{89C1C79E-CA4E-467D-8610-6A141BF2F885}" srcOrd="0" destOrd="0" parTransId="{AEDD1D79-2998-4049-A4A6-C8B662ACBEC7}" sibTransId="{DECCD453-954F-4602-933C-69D39FC4B791}"/>
    <dgm:cxn modelId="{F8F618B2-5C89-4E8A-B9FC-F0CB62F20762}" srcId="{26ACCA9A-093D-420C-8914-E5159B217269}" destId="{FF77FCF5-E767-401A-92CF-E46F5245F842}" srcOrd="0" destOrd="0" parTransId="{A8703A3C-ACC5-4A23-8040-B242E5C3718B}" sibTransId="{AD270A57-7F4D-4676-BD8F-643BDC243F5D}"/>
    <dgm:cxn modelId="{C073CDBF-8EAC-4D46-A771-01D057EF775E}" type="presOf" srcId="{C80125F0-00B9-4561-9E9B-6EAB789A57E7}" destId="{F130787E-29BD-4F78-8581-8D646CDEB34F}" srcOrd="0" destOrd="0" presId="urn:microsoft.com/office/officeart/2024/3/layout/hArchList1"/>
    <dgm:cxn modelId="{F84526C0-BFEB-42D1-B1C3-33FCDE1ACE45}" srcId="{8BDB46C0-F832-4A17-8608-82F38AA1B87B}" destId="{C80125F0-00B9-4561-9E9B-6EAB789A57E7}" srcOrd="1" destOrd="0" parTransId="{154E9160-EE87-43A9-99BD-64135AB8F567}" sibTransId="{72D50E45-F609-4E05-8E62-16C8ECE324DF}"/>
    <dgm:cxn modelId="{3B9F90C1-DC83-466A-9652-CAFA9C0D375D}" srcId="{8BDB46C0-F832-4A17-8608-82F38AA1B87B}" destId="{26ACCA9A-093D-420C-8914-E5159B217269}" srcOrd="2" destOrd="0" parTransId="{400BA9BE-6846-41C1-BBFE-D5D5B42F8B84}" sibTransId="{F5ED52AF-B4B8-422A-AB6C-9936A81CB8D0}"/>
    <dgm:cxn modelId="{F78A57C6-D9DA-438A-B387-E904EE53C3E8}" type="presOf" srcId="{A65820CA-17EF-48AB-B94A-3FB7B22CE2A6}" destId="{327B8403-CD3E-4637-B5E0-271900318FAB}" srcOrd="0" destOrd="0" presId="urn:microsoft.com/office/officeart/2024/3/layout/hArchList1"/>
    <dgm:cxn modelId="{8AA1E1CC-5FBD-4E68-AEC6-FCB590299D91}" srcId="{8BDB46C0-F832-4A17-8608-82F38AA1B87B}" destId="{A65820CA-17EF-48AB-B94A-3FB7B22CE2A6}" srcOrd="0" destOrd="0" parTransId="{01602E81-A272-42EB-8490-19FF4110A12B}" sibTransId="{A0B1BE94-56FC-429B-8D90-02CB7777140B}"/>
    <dgm:cxn modelId="{AF6F32D5-D636-47D8-B70D-4185CCF038F8}" srcId="{C80125F0-00B9-4561-9E9B-6EAB789A57E7}" destId="{975B54F2-82A2-43A9-8D80-BF5D4E16FC3D}" srcOrd="0" destOrd="0" parTransId="{22C3DCB3-9A06-488E-B491-3B962E031EA1}" sibTransId="{5519C191-2E1B-4A14-85C4-CA7F4D77F242}"/>
    <dgm:cxn modelId="{5B293CD6-ED6A-4F98-9CDF-0DEDF3B23228}" srcId="{A65820CA-17EF-48AB-B94A-3FB7B22CE2A6}" destId="{7FF6FDA6-50C7-4F93-8024-0403C975AD5F}" srcOrd="0" destOrd="0" parTransId="{72EDC64A-9231-47BA-B8F8-0C544EB8872E}" sibTransId="{1905A33E-1A42-4503-B1C8-1C5A16C5D9D8}"/>
    <dgm:cxn modelId="{7DC309EF-2DCF-475A-A66B-83A3D9915E98}" type="presOf" srcId="{26ACCA9A-093D-420C-8914-E5159B217269}" destId="{BE13E13B-E0C9-416A-92A2-572A727E7D56}" srcOrd="0" destOrd="0" presId="urn:microsoft.com/office/officeart/2024/3/layout/hArchList1"/>
    <dgm:cxn modelId="{5F56D51A-18B7-4F2C-9F33-0141F7F1A18A}" type="presParOf" srcId="{3ABE2A30-C49E-40A4-85AF-1D6086A09688}" destId="{AB6049CE-9597-4A00-A6F5-D5C7AF1537E2}" srcOrd="0" destOrd="0" presId="urn:microsoft.com/office/officeart/2024/3/layout/hArchList1"/>
    <dgm:cxn modelId="{AC1899D3-D0EB-480F-A07C-6648E3349E40}" type="presParOf" srcId="{AB6049CE-9597-4A00-A6F5-D5C7AF1537E2}" destId="{327B8403-CD3E-4637-B5E0-271900318FAB}" srcOrd="0" destOrd="0" presId="urn:microsoft.com/office/officeart/2024/3/layout/hArchList1"/>
    <dgm:cxn modelId="{6FD8F8BA-4AF8-44AD-BAAF-B9E2376CFEB5}" type="presParOf" srcId="{AB6049CE-9597-4A00-A6F5-D5C7AF1537E2}" destId="{E65398EF-9746-4D71-8EF3-82F5BD08605B}" srcOrd="1" destOrd="0" presId="urn:microsoft.com/office/officeart/2024/3/layout/hArchList1"/>
    <dgm:cxn modelId="{DE13BB67-82AD-47A2-BE5F-F9257CB3A50F}" type="presParOf" srcId="{3ABE2A30-C49E-40A4-85AF-1D6086A09688}" destId="{9AA562E2-5C42-42BB-95C2-70985EBDC768}" srcOrd="1" destOrd="0" presId="urn:microsoft.com/office/officeart/2024/3/layout/hArchList1"/>
    <dgm:cxn modelId="{63A878DB-5DF0-4C77-9F3A-C903AAE31DB9}" type="presParOf" srcId="{3ABE2A30-C49E-40A4-85AF-1D6086A09688}" destId="{A9D55D23-83B7-4809-A4D9-5CF9C88AAEEA}" srcOrd="2" destOrd="0" presId="urn:microsoft.com/office/officeart/2024/3/layout/hArchList1"/>
    <dgm:cxn modelId="{BD180E43-4E27-405C-8EB7-951C374AA3E4}" type="presParOf" srcId="{A9D55D23-83B7-4809-A4D9-5CF9C88AAEEA}" destId="{F130787E-29BD-4F78-8581-8D646CDEB34F}" srcOrd="0" destOrd="0" presId="urn:microsoft.com/office/officeart/2024/3/layout/hArchList1"/>
    <dgm:cxn modelId="{88E9820D-0F49-4D08-81CF-D2F820638F23}" type="presParOf" srcId="{A9D55D23-83B7-4809-A4D9-5CF9C88AAEEA}" destId="{7D7AFDF4-9D3B-4CB4-B72A-F038D2A59ED5}" srcOrd="1" destOrd="0" presId="urn:microsoft.com/office/officeart/2024/3/layout/hArchList1"/>
    <dgm:cxn modelId="{0FADC854-2D40-46B1-85AE-780F13CFF948}" type="presParOf" srcId="{3ABE2A30-C49E-40A4-85AF-1D6086A09688}" destId="{4913E4E0-FB99-4DBF-A822-58864B4E7BFA}" srcOrd="3" destOrd="0" presId="urn:microsoft.com/office/officeart/2024/3/layout/hArchList1"/>
    <dgm:cxn modelId="{6265348E-C8D0-42F2-9297-A9634519E30C}" type="presParOf" srcId="{3ABE2A30-C49E-40A4-85AF-1D6086A09688}" destId="{441215DF-5335-4732-A038-FD0D31A0A6C7}" srcOrd="4" destOrd="0" presId="urn:microsoft.com/office/officeart/2024/3/layout/hArchList1"/>
    <dgm:cxn modelId="{9D9A7D11-D2CB-4811-9A7D-46F667801935}" type="presParOf" srcId="{441215DF-5335-4732-A038-FD0D31A0A6C7}" destId="{BE13E13B-E0C9-416A-92A2-572A727E7D56}" srcOrd="0" destOrd="0" presId="urn:microsoft.com/office/officeart/2024/3/layout/hArchList1"/>
    <dgm:cxn modelId="{5F709124-C41C-4FC7-BB1E-DFDBE0482417}" type="presParOf" srcId="{441215DF-5335-4732-A038-FD0D31A0A6C7}" destId="{60815490-3520-4D0F-BF45-FE97C5DD542E}" srcOrd="1" destOrd="0" presId="urn:microsoft.com/office/officeart/2024/3/layout/hArchList1"/>
    <dgm:cxn modelId="{8881D812-2C2C-4F79-B83E-F712B3464630}" type="presParOf" srcId="{3ABE2A30-C49E-40A4-85AF-1D6086A09688}" destId="{FBC4AE5A-D700-40E5-BE2E-F3B54587968C}" srcOrd="5" destOrd="0" presId="urn:microsoft.com/office/officeart/2024/3/layout/hArchList1"/>
    <dgm:cxn modelId="{96D6E7D8-7B86-446E-9AA8-B27E8A3D032A}" type="presParOf" srcId="{3ABE2A30-C49E-40A4-85AF-1D6086A09688}" destId="{D5A18B26-0E56-4214-A339-C312E4D0ACE3}" srcOrd="6" destOrd="0" presId="urn:microsoft.com/office/officeart/2024/3/layout/hArchList1"/>
    <dgm:cxn modelId="{3302569C-B5F4-4F9A-9778-BDD70741B024}" type="presParOf" srcId="{D5A18B26-0E56-4214-A339-C312E4D0ACE3}" destId="{3A333F88-CB76-4FA4-8EB2-83F7A0120B39}" srcOrd="0" destOrd="0" presId="urn:microsoft.com/office/officeart/2024/3/layout/hArchList1"/>
    <dgm:cxn modelId="{5D03ADBA-B76A-4142-9CA1-27E48A1EB8D2}" type="presParOf" srcId="{D5A18B26-0E56-4214-A339-C312E4D0ACE3}" destId="{69E07452-B33F-41A4-8332-9AAFA4C0F1FC}"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B8403-CD3E-4637-B5E0-271900318FAB}">
      <dsp:nvSpPr>
        <dsp:cNvPr id="0" name=""/>
        <dsp:cNvSpPr/>
      </dsp:nvSpPr>
      <dsp:spPr>
        <a:xfrm>
          <a:off x="0" y="0"/>
          <a:ext cx="2506851" cy="32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קיימות לעתיד הניקיון</a:t>
          </a:r>
          <a:endParaRPr lang="en-US" sz="1800" kern="1200"/>
        </a:p>
      </dsp:txBody>
      <dsp:txXfrm>
        <a:off x="0" y="0"/>
        <a:ext cx="2506851" cy="321892"/>
      </dsp:txXfrm>
    </dsp:sp>
    <dsp:sp modelId="{E65398EF-9746-4D71-8EF3-82F5BD08605B}">
      <dsp:nvSpPr>
        <dsp:cNvPr id="0" name=""/>
        <dsp:cNvSpPr/>
      </dsp:nvSpPr>
      <dsp:spPr>
        <a:xfrm>
          <a:off x="0" y="321892"/>
          <a:ext cx="2506851" cy="213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קיימות כערך מוסף היא קריטית להבטחת ניקיון ידידותי לסביבה בעתיד. יש להתמקד בפתרונות חדשניים.</a:t>
          </a:r>
          <a:endParaRPr lang="en-US" sz="1400" kern="1200"/>
        </a:p>
      </dsp:txBody>
      <dsp:txXfrm>
        <a:off x="0" y="321892"/>
        <a:ext cx="2506851" cy="2136175"/>
      </dsp:txXfrm>
    </dsp:sp>
    <dsp:sp modelId="{F130787E-29BD-4F78-8581-8D646CDEB34F}">
      <dsp:nvSpPr>
        <dsp:cNvPr id="0" name=""/>
        <dsp:cNvSpPr/>
      </dsp:nvSpPr>
      <dsp:spPr>
        <a:xfrm>
          <a:off x="2757537" y="0"/>
          <a:ext cx="2506851" cy="32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התמודדות עם חסמים</a:t>
          </a:r>
          <a:endParaRPr lang="en-US" sz="1800" kern="1200"/>
        </a:p>
      </dsp:txBody>
      <dsp:txXfrm>
        <a:off x="2757537" y="0"/>
        <a:ext cx="2506851" cy="321892"/>
      </dsp:txXfrm>
    </dsp:sp>
    <dsp:sp modelId="{7D7AFDF4-9D3B-4CB4-B72A-F038D2A59ED5}">
      <dsp:nvSpPr>
        <dsp:cNvPr id="0" name=""/>
        <dsp:cNvSpPr/>
      </dsp:nvSpPr>
      <dsp:spPr>
        <a:xfrm>
          <a:off x="2757537" y="321892"/>
          <a:ext cx="2506851" cy="213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כדי לקדם קיימות, יש צורך להתמודד עם חסמים המונעים אימוץ של שיטות ניקוי חדשות יותר וירוקות.</a:t>
          </a:r>
          <a:endParaRPr lang="en-US" sz="1400" kern="1200"/>
        </a:p>
      </dsp:txBody>
      <dsp:txXfrm>
        <a:off x="2757537" y="321892"/>
        <a:ext cx="2506851" cy="2136175"/>
      </dsp:txXfrm>
    </dsp:sp>
    <dsp:sp modelId="{BE13E13B-E0C9-416A-92A2-572A727E7D56}">
      <dsp:nvSpPr>
        <dsp:cNvPr id="0" name=""/>
        <dsp:cNvSpPr/>
      </dsp:nvSpPr>
      <dsp:spPr>
        <a:xfrm>
          <a:off x="5515074" y="0"/>
          <a:ext cx="2506851" cy="32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כביסה במים קרים</a:t>
          </a:r>
          <a:endParaRPr lang="en-US" sz="1800" kern="1200"/>
        </a:p>
      </dsp:txBody>
      <dsp:txXfrm>
        <a:off x="5515074" y="0"/>
        <a:ext cx="2506851" cy="321892"/>
      </dsp:txXfrm>
    </dsp:sp>
    <dsp:sp modelId="{60815490-3520-4D0F-BF45-FE97C5DD542E}">
      <dsp:nvSpPr>
        <dsp:cNvPr id="0" name=""/>
        <dsp:cNvSpPr/>
      </dsp:nvSpPr>
      <dsp:spPr>
        <a:xfrm>
          <a:off x="5515074" y="321892"/>
          <a:ext cx="2506851" cy="213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יש להדגיש את היתרונות של כביסה במים קרים, אשר חוסכת אנרגיה ומפחיתה את ההשפעה על הסביבה.</a:t>
          </a:r>
          <a:endParaRPr lang="en-US" sz="1400" kern="1200"/>
        </a:p>
      </dsp:txBody>
      <dsp:txXfrm>
        <a:off x="5515074" y="321892"/>
        <a:ext cx="2506851" cy="2136175"/>
      </dsp:txXfrm>
    </dsp:sp>
    <dsp:sp modelId="{3A333F88-CB76-4FA4-8EB2-83F7A0120B39}">
      <dsp:nvSpPr>
        <dsp:cNvPr id="0" name=""/>
        <dsp:cNvSpPr/>
      </dsp:nvSpPr>
      <dsp:spPr>
        <a:xfrm>
          <a:off x="8272611" y="0"/>
          <a:ext cx="2506851" cy="32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חדשנות ושיווק</a:t>
          </a:r>
          <a:endParaRPr lang="en-US" sz="1800" kern="1200"/>
        </a:p>
      </dsp:txBody>
      <dsp:txXfrm>
        <a:off x="8272611" y="0"/>
        <a:ext cx="2506851" cy="321892"/>
      </dsp:txXfrm>
    </dsp:sp>
    <dsp:sp modelId="{69E07452-B33F-41A4-8332-9AAFA4C0F1FC}">
      <dsp:nvSpPr>
        <dsp:cNvPr id="0" name=""/>
        <dsp:cNvSpPr/>
      </dsp:nvSpPr>
      <dsp:spPr>
        <a:xfrm>
          <a:off x="8272611" y="321892"/>
          <a:ext cx="2506851" cy="213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שיווק יעיל וחדשנות חיוניים לשינוי ההתנהגות של הצרכנים לקראת פתרונות ניקוי ברי קיימא.</a:t>
          </a:r>
          <a:endParaRPr lang="en-US" sz="1400" kern="1200"/>
        </a:p>
      </dsp:txBody>
      <dsp:txXfrm>
        <a:off x="8272611" y="321892"/>
        <a:ext cx="2506851" cy="213617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0613A-AF40-46C7-BD4C-DAE6C49BDA0F}" type="datetimeFigureOut">
              <a:rPr lang="en-IL" smtClean="0"/>
              <a:t>06/04/2025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28B3C-D0CE-475C-B237-4C0E92E6152A}" type="slidenum">
              <a:rPr lang="en-IL" smtClean="0"/>
              <a:t>‹#›</a:t>
            </a:fld>
            <a:endParaRPr lang="en-IL"/>
          </a:p>
        </p:txBody>
      </p:sp>
    </p:spTree>
    <p:extLst>
      <p:ext uri="{BB962C8B-B14F-4D97-AF65-F5344CB8AC3E}">
        <p14:creationId xmlns:p14="http://schemas.microsoft.com/office/powerpoint/2010/main" val="127099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ייתכן שתוכן שנוצר על-ידי בינה מלאכותית לא יהיה נכון.
---
כביסה במים קרים מציעה פתרון יעיל ונוח לצרכים של ניקיון בר קיימא. במצגת זו נבחן את החשיבות של קיימות, את היתרונות של שימוש במים קרים, חסמים שצריך להתגבר עליהם ודוגמאות מעשיות שיוכלו לשפר את התהליך.
</a:t>
            </a:r>
          </a:p>
        </p:txBody>
      </p:sp>
      <p:sp>
        <p:nvSpPr>
          <p:cNvPr id="4" name="Slide Number Placeholder 3"/>
          <p:cNvSpPr>
            <a:spLocks noGrp="1"/>
          </p:cNvSpPr>
          <p:nvPr>
            <p:ph type="sldNum" sz="quarter" idx="5"/>
          </p:nvPr>
        </p:nvSpPr>
        <p:spPr/>
        <p:txBody>
          <a:bodyPr/>
          <a:lstStyle/>
          <a:p>
            <a:fld id="{06E6C4BA-E4C1-4C6A-836A-170672ED5FC8}" type="slidenum">
              <a:rPr lang="en-IL" smtClean="0"/>
              <a:t>1</a:t>
            </a:fld>
            <a:endParaRPr lang="en-IL"/>
          </a:p>
        </p:txBody>
      </p:sp>
    </p:spTree>
    <p:extLst>
      <p:ext uri="{BB962C8B-B14F-4D97-AF65-F5344CB8AC3E}">
        <p14:creationId xmlns:p14="http://schemas.microsoft.com/office/powerpoint/2010/main" val="174604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כביסה במים קרים עוזרת לשמור על איכות הבגדים לאורך זמן, מפחיתה קמטים ונזקים הנגרמים מחום. בנוסף, זה מקטין את טביעת הרגל הפחמנית של הצרכנים.</a:t>
            </a:r>
          </a:p>
        </p:txBody>
      </p:sp>
      <p:sp>
        <p:nvSpPr>
          <p:cNvPr id="4" name="Slide Number Placeholder 3"/>
          <p:cNvSpPr>
            <a:spLocks noGrp="1"/>
          </p:cNvSpPr>
          <p:nvPr>
            <p:ph type="sldNum" sz="quarter" idx="5"/>
          </p:nvPr>
        </p:nvSpPr>
        <p:spPr/>
        <p:txBody>
          <a:bodyPr/>
          <a:lstStyle/>
          <a:p>
            <a:fld id="{06E6C4BA-E4C1-4C6A-836A-170672ED5FC8}" type="slidenum">
              <a:rPr lang="en-IL" smtClean="0"/>
              <a:t>11</a:t>
            </a:fld>
            <a:endParaRPr lang="en-IL"/>
          </a:p>
        </p:txBody>
      </p:sp>
    </p:spTree>
    <p:extLst>
      <p:ext uri="{BB962C8B-B14F-4D97-AF65-F5344CB8AC3E}">
        <p14:creationId xmlns:p14="http://schemas.microsoft.com/office/powerpoint/2010/main" val="178363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קיימים חסמים שמונעים את המעבר לשימוש במים קרים. נבחן חסמים אמיתיים כמו חשש מאיכות הניקיון, חסמים נתפסים כמו חוסר מימון חזק לפרסום, ונראה אילו פתרונות יכולים להועיל.</a:t>
            </a:r>
          </a:p>
        </p:txBody>
      </p:sp>
      <p:sp>
        <p:nvSpPr>
          <p:cNvPr id="4" name="Slide Number Placeholder 3"/>
          <p:cNvSpPr>
            <a:spLocks noGrp="1"/>
          </p:cNvSpPr>
          <p:nvPr>
            <p:ph type="sldNum" sz="quarter" idx="5"/>
          </p:nvPr>
        </p:nvSpPr>
        <p:spPr/>
        <p:txBody>
          <a:bodyPr/>
          <a:lstStyle/>
          <a:p>
            <a:fld id="{06E6C4BA-E4C1-4C6A-836A-170672ED5FC8}" type="slidenum">
              <a:rPr lang="en-IL" smtClean="0"/>
              <a:t>12</a:t>
            </a:fld>
            <a:endParaRPr lang="en-IL"/>
          </a:p>
        </p:txBody>
      </p:sp>
    </p:spTree>
    <p:extLst>
      <p:ext uri="{BB962C8B-B14F-4D97-AF65-F5344CB8AC3E}">
        <p14:creationId xmlns:p14="http://schemas.microsoft.com/office/powerpoint/2010/main" val="378241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אחת הבעיות המוכרות היא החשש של הצרכנים מאיכות הניקיון במים קרים. יש צורך לחנך את הציבור ולהציג תוצאות מוחשיות כדי לשנות דעה זו.</a:t>
            </a:r>
          </a:p>
        </p:txBody>
      </p:sp>
      <p:sp>
        <p:nvSpPr>
          <p:cNvPr id="4" name="Slide Number Placeholder 3"/>
          <p:cNvSpPr>
            <a:spLocks noGrp="1"/>
          </p:cNvSpPr>
          <p:nvPr>
            <p:ph type="sldNum" sz="quarter" idx="5"/>
          </p:nvPr>
        </p:nvSpPr>
        <p:spPr/>
        <p:txBody>
          <a:bodyPr/>
          <a:lstStyle/>
          <a:p>
            <a:fld id="{06E6C4BA-E4C1-4C6A-836A-170672ED5FC8}" type="slidenum">
              <a:rPr lang="en-IL" smtClean="0"/>
              <a:t>13</a:t>
            </a:fld>
            <a:endParaRPr lang="en-IL"/>
          </a:p>
        </p:txBody>
      </p:sp>
    </p:spTree>
    <p:extLst>
      <p:ext uri="{BB962C8B-B14F-4D97-AF65-F5344CB8AC3E}">
        <p14:creationId xmlns:p14="http://schemas.microsoft.com/office/powerpoint/2010/main" val="240740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חלק מהצרכנים לא מאמינים ביעילות הכביסה במים קרים בשל פרסום שאינו מספק מידע ברור ומשכנע. יש לשפר את שיטות הפרסום וההסברה כדי לבנות אמון.</a:t>
            </a:r>
          </a:p>
        </p:txBody>
      </p:sp>
      <p:sp>
        <p:nvSpPr>
          <p:cNvPr id="4" name="Slide Number Placeholder 3"/>
          <p:cNvSpPr>
            <a:spLocks noGrp="1"/>
          </p:cNvSpPr>
          <p:nvPr>
            <p:ph type="sldNum" sz="quarter" idx="5"/>
          </p:nvPr>
        </p:nvSpPr>
        <p:spPr/>
        <p:txBody>
          <a:bodyPr/>
          <a:lstStyle/>
          <a:p>
            <a:fld id="{06E6C4BA-E4C1-4C6A-836A-170672ED5FC8}" type="slidenum">
              <a:rPr lang="en-IL" smtClean="0"/>
              <a:t>14</a:t>
            </a:fld>
            <a:endParaRPr lang="en-IL"/>
          </a:p>
        </p:txBody>
      </p:sp>
    </p:spTree>
    <p:extLst>
      <p:ext uri="{BB962C8B-B14F-4D97-AF65-F5344CB8AC3E}">
        <p14:creationId xmlns:p14="http://schemas.microsoft.com/office/powerpoint/2010/main" val="365092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נדרשת חדשנות מבוססת לקוח כדי להבין את הצרכים האמיתיים של הצרכנים. חשוב לפתח שיווק אפקטיבי שיביא למודעות רחבה יותר ויגביר את האמון בשיטה.</a:t>
            </a:r>
          </a:p>
        </p:txBody>
      </p:sp>
      <p:sp>
        <p:nvSpPr>
          <p:cNvPr id="4" name="Slide Number Placeholder 3"/>
          <p:cNvSpPr>
            <a:spLocks noGrp="1"/>
          </p:cNvSpPr>
          <p:nvPr>
            <p:ph type="sldNum" sz="quarter" idx="5"/>
          </p:nvPr>
        </p:nvSpPr>
        <p:spPr/>
        <p:txBody>
          <a:bodyPr/>
          <a:lstStyle/>
          <a:p>
            <a:fld id="{06E6C4BA-E4C1-4C6A-836A-170672ED5FC8}" type="slidenum">
              <a:rPr lang="en-IL" smtClean="0"/>
              <a:t>15</a:t>
            </a:fld>
            <a:endParaRPr lang="en-IL"/>
          </a:p>
        </p:txBody>
      </p:sp>
    </p:spTree>
    <p:extLst>
      <p:ext uri="{BB962C8B-B14F-4D97-AF65-F5344CB8AC3E}">
        <p14:creationId xmlns:p14="http://schemas.microsoft.com/office/powerpoint/2010/main" val="370303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Tide היא דוגמה מצוינת לשימוש במים קרים. נבחן את השיפורים שהגו במוצריהם, שיתופי פעולה עם משפיענים, וקמפיינים ציבוריים שהובילו לתוצאות חיוביות.</a:t>
            </a:r>
          </a:p>
        </p:txBody>
      </p:sp>
      <p:sp>
        <p:nvSpPr>
          <p:cNvPr id="4" name="Slide Number Placeholder 3"/>
          <p:cNvSpPr>
            <a:spLocks noGrp="1"/>
          </p:cNvSpPr>
          <p:nvPr>
            <p:ph type="sldNum" sz="quarter" idx="5"/>
          </p:nvPr>
        </p:nvSpPr>
        <p:spPr/>
        <p:txBody>
          <a:bodyPr/>
          <a:lstStyle/>
          <a:p>
            <a:fld id="{06E6C4BA-E4C1-4C6A-836A-170672ED5FC8}" type="slidenum">
              <a:rPr lang="en-IL" smtClean="0"/>
              <a:t>16</a:t>
            </a:fld>
            <a:endParaRPr lang="en-IL"/>
          </a:p>
        </p:txBody>
      </p:sp>
    </p:spTree>
    <p:extLst>
      <p:ext uri="{BB962C8B-B14F-4D97-AF65-F5344CB8AC3E}">
        <p14:creationId xmlns:p14="http://schemas.microsoft.com/office/powerpoint/2010/main" val="316668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Tide פיתחה מוצרים יעילים שנועדו לנקות גם במים קרים. זה מאפשר לצרכנים ליהנות מהיתרונות של חיסכון באנרגיה מבלי להתפשר על ניקיון הבגדים.</a:t>
            </a:r>
          </a:p>
        </p:txBody>
      </p:sp>
      <p:sp>
        <p:nvSpPr>
          <p:cNvPr id="4" name="Slide Number Placeholder 3"/>
          <p:cNvSpPr>
            <a:spLocks noGrp="1"/>
          </p:cNvSpPr>
          <p:nvPr>
            <p:ph type="sldNum" sz="quarter" idx="5"/>
          </p:nvPr>
        </p:nvSpPr>
        <p:spPr/>
        <p:txBody>
          <a:bodyPr/>
          <a:lstStyle/>
          <a:p>
            <a:fld id="{06E6C4BA-E4C1-4C6A-836A-170672ED5FC8}" type="slidenum">
              <a:rPr lang="en-IL" smtClean="0"/>
              <a:t>17</a:t>
            </a:fld>
            <a:endParaRPr lang="en-IL"/>
          </a:p>
        </p:txBody>
      </p:sp>
    </p:spTree>
    <p:extLst>
      <p:ext uri="{BB962C8B-B14F-4D97-AF65-F5344CB8AC3E}">
        <p14:creationId xmlns:p14="http://schemas.microsoft.com/office/powerpoint/2010/main" val="3860977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Tide הצליחה ליצור שיתופי פעולה עם משפיענים בתחום הסביבה והניקיון, מה שהגביר את המודעות למוצריהם. קמפיינים ציבוריים מדגישים את היתרונות של שימוש במים קרים לכביסה.</a:t>
            </a:r>
          </a:p>
        </p:txBody>
      </p:sp>
      <p:sp>
        <p:nvSpPr>
          <p:cNvPr id="4" name="Slide Number Placeholder 3"/>
          <p:cNvSpPr>
            <a:spLocks noGrp="1"/>
          </p:cNvSpPr>
          <p:nvPr>
            <p:ph type="sldNum" sz="quarter" idx="5"/>
          </p:nvPr>
        </p:nvSpPr>
        <p:spPr/>
        <p:txBody>
          <a:bodyPr/>
          <a:lstStyle/>
          <a:p>
            <a:fld id="{06E6C4BA-E4C1-4C6A-836A-170672ED5FC8}" type="slidenum">
              <a:rPr lang="en-IL" smtClean="0"/>
              <a:t>18</a:t>
            </a:fld>
            <a:endParaRPr lang="en-IL"/>
          </a:p>
        </p:txBody>
      </p:sp>
    </p:spTree>
    <p:extLst>
      <p:ext uri="{BB962C8B-B14F-4D97-AF65-F5344CB8AC3E}">
        <p14:creationId xmlns:p14="http://schemas.microsoft.com/office/powerpoint/2010/main" val="1514763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תוצאות מחקרי השוק מראות כי השימוש במכונת כביסה במים קרים הביא לחיסכון משמעותי באנרגיה ולפחות פליטת CO2. זהו צעד חשוב לקראת קיימות.</a:t>
            </a:r>
          </a:p>
        </p:txBody>
      </p:sp>
      <p:sp>
        <p:nvSpPr>
          <p:cNvPr id="4" name="Slide Number Placeholder 3"/>
          <p:cNvSpPr>
            <a:spLocks noGrp="1"/>
          </p:cNvSpPr>
          <p:nvPr>
            <p:ph type="sldNum" sz="quarter" idx="5"/>
          </p:nvPr>
        </p:nvSpPr>
        <p:spPr/>
        <p:txBody>
          <a:bodyPr/>
          <a:lstStyle/>
          <a:p>
            <a:fld id="{06E6C4BA-E4C1-4C6A-836A-170672ED5FC8}" type="slidenum">
              <a:rPr lang="en-IL" smtClean="0"/>
              <a:t>19</a:t>
            </a:fld>
            <a:endParaRPr lang="en-IL"/>
          </a:p>
        </p:txBody>
      </p:sp>
    </p:spTree>
    <p:extLst>
      <p:ext uri="{BB962C8B-B14F-4D97-AF65-F5344CB8AC3E}">
        <p14:creationId xmlns:p14="http://schemas.microsoft.com/office/powerpoint/2010/main" val="214348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למעבר לכביסה במים קרים יש יתרונות עסקיים רבים, שיכולים לייעל את התהליכים העסקיים ולחסוך בהוצאות. נבחן גם סיכוני חוסר פעולה והזדמנויות.</a:t>
            </a:r>
          </a:p>
        </p:txBody>
      </p:sp>
      <p:sp>
        <p:nvSpPr>
          <p:cNvPr id="4" name="Slide Number Placeholder 3"/>
          <p:cNvSpPr>
            <a:spLocks noGrp="1"/>
          </p:cNvSpPr>
          <p:nvPr>
            <p:ph type="sldNum" sz="quarter" idx="5"/>
          </p:nvPr>
        </p:nvSpPr>
        <p:spPr/>
        <p:txBody>
          <a:bodyPr/>
          <a:lstStyle/>
          <a:p>
            <a:fld id="{06E6C4BA-E4C1-4C6A-836A-170672ED5FC8}" type="slidenum">
              <a:rPr lang="en-IL" smtClean="0"/>
              <a:t>20</a:t>
            </a:fld>
            <a:endParaRPr lang="en-IL"/>
          </a:p>
        </p:txBody>
      </p:sp>
    </p:spTree>
    <p:extLst>
      <p:ext uri="{BB962C8B-B14F-4D97-AF65-F5344CB8AC3E}">
        <p14:creationId xmlns:p14="http://schemas.microsoft.com/office/powerpoint/2010/main" val="144044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במהלך המצגת נדון בקיימות ובחשיבותה, נבחן את הצרכים שמביאים לשימוש במים קרים, נזהה חסמים ונתמודד איתם, נציג דוגמה מעשית עם Tide, נבין את היתרונות העסקיים של המהלך, ונסיים עם מסקנות והמלצות לפעולה.</a:t>
            </a:r>
          </a:p>
        </p:txBody>
      </p:sp>
      <p:sp>
        <p:nvSpPr>
          <p:cNvPr id="4" name="Slide Number Placeholder 3"/>
          <p:cNvSpPr>
            <a:spLocks noGrp="1"/>
          </p:cNvSpPr>
          <p:nvPr>
            <p:ph type="sldNum" sz="quarter" idx="5"/>
          </p:nvPr>
        </p:nvSpPr>
        <p:spPr/>
        <p:txBody>
          <a:bodyPr/>
          <a:lstStyle/>
          <a:p>
            <a:fld id="{06E6C4BA-E4C1-4C6A-836A-170672ED5FC8}" type="slidenum">
              <a:rPr lang="en-IL" smtClean="0"/>
              <a:t>2</a:t>
            </a:fld>
            <a:endParaRPr lang="en-IL"/>
          </a:p>
        </p:txBody>
      </p:sp>
    </p:spTree>
    <p:extLst>
      <p:ext uri="{BB962C8B-B14F-4D97-AF65-F5344CB8AC3E}">
        <p14:creationId xmlns:p14="http://schemas.microsoft.com/office/powerpoint/2010/main" val="265349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חוסר פעולה בנושא הקיימות עלול להוביל לעלייה בהוצאות האנרגיה ולפגיעה במוניטין של חברות. לקוחות כיום מצפים ממותגים לנהוג באחריות סביבתית.</a:t>
            </a:r>
          </a:p>
        </p:txBody>
      </p:sp>
      <p:sp>
        <p:nvSpPr>
          <p:cNvPr id="4" name="Slide Number Placeholder 3"/>
          <p:cNvSpPr>
            <a:spLocks noGrp="1"/>
          </p:cNvSpPr>
          <p:nvPr>
            <p:ph type="sldNum" sz="quarter" idx="5"/>
          </p:nvPr>
        </p:nvSpPr>
        <p:spPr/>
        <p:txBody>
          <a:bodyPr/>
          <a:lstStyle/>
          <a:p>
            <a:fld id="{06E6C4BA-E4C1-4C6A-836A-170672ED5FC8}" type="slidenum">
              <a:rPr lang="en-IL" smtClean="0"/>
              <a:t>21</a:t>
            </a:fld>
            <a:endParaRPr lang="en-IL"/>
          </a:p>
        </p:txBody>
      </p:sp>
    </p:spTree>
    <p:extLst>
      <p:ext uri="{BB962C8B-B14F-4D97-AF65-F5344CB8AC3E}">
        <p14:creationId xmlns:p14="http://schemas.microsoft.com/office/powerpoint/2010/main" val="2116044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חברות שמאמצות קיימות יכולות לחזק את המותג שלהן ולמשוך לקוחות חדשים שמעריכים את ההשפעה הסביבתית. זה יכול להוביל לצמיחה כלכלית משמעותית.</a:t>
            </a:r>
          </a:p>
        </p:txBody>
      </p:sp>
      <p:sp>
        <p:nvSpPr>
          <p:cNvPr id="4" name="Slide Number Placeholder 3"/>
          <p:cNvSpPr>
            <a:spLocks noGrp="1"/>
          </p:cNvSpPr>
          <p:nvPr>
            <p:ph type="sldNum" sz="quarter" idx="5"/>
          </p:nvPr>
        </p:nvSpPr>
        <p:spPr/>
        <p:txBody>
          <a:bodyPr/>
          <a:lstStyle/>
          <a:p>
            <a:fld id="{06E6C4BA-E4C1-4C6A-836A-170672ED5FC8}" type="slidenum">
              <a:rPr lang="en-IL" smtClean="0"/>
              <a:t>22</a:t>
            </a:fld>
            <a:endParaRPr lang="en-IL"/>
          </a:p>
        </p:txBody>
      </p:sp>
    </p:spTree>
    <p:extLst>
      <p:ext uri="{BB962C8B-B14F-4D97-AF65-F5344CB8AC3E}">
        <p14:creationId xmlns:p14="http://schemas.microsoft.com/office/powerpoint/2010/main" val="2265779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אימוץ גישות קיימות יכול לשפר את נאמנות הלקוחות ולקנות יתרון תחרותי בשוק. לקוחות נוטים לבחור מותגים שמדגישים את ערכי הקיימות.</a:t>
            </a:r>
          </a:p>
        </p:txBody>
      </p:sp>
      <p:sp>
        <p:nvSpPr>
          <p:cNvPr id="4" name="Slide Number Placeholder 3"/>
          <p:cNvSpPr>
            <a:spLocks noGrp="1"/>
          </p:cNvSpPr>
          <p:nvPr>
            <p:ph type="sldNum" sz="quarter" idx="5"/>
          </p:nvPr>
        </p:nvSpPr>
        <p:spPr/>
        <p:txBody>
          <a:bodyPr/>
          <a:lstStyle/>
          <a:p>
            <a:fld id="{06E6C4BA-E4C1-4C6A-836A-170672ED5FC8}" type="slidenum">
              <a:rPr lang="en-IL" smtClean="0"/>
              <a:t>23</a:t>
            </a:fld>
            <a:endParaRPr lang="en-IL"/>
          </a:p>
        </p:txBody>
      </p:sp>
    </p:spTree>
    <p:extLst>
      <p:ext uri="{BB962C8B-B14F-4D97-AF65-F5344CB8AC3E}">
        <p14:creationId xmlns:p14="http://schemas.microsoft.com/office/powerpoint/2010/main" val="2563351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כדי לעבור לכביסה במים קרים, יש לחפש אחר מקורות ידע חדשים ולהתנסות בפתרונות ייחודיים. נציג מספר שלבים מומלצים לפיתוח מוצרי אבטיפוס והשקת מאפייני קיימות.</a:t>
            </a:r>
          </a:p>
        </p:txBody>
      </p:sp>
      <p:sp>
        <p:nvSpPr>
          <p:cNvPr id="4" name="Slide Number Placeholder 3"/>
          <p:cNvSpPr>
            <a:spLocks noGrp="1"/>
          </p:cNvSpPr>
          <p:nvPr>
            <p:ph type="sldNum" sz="quarter" idx="5"/>
          </p:nvPr>
        </p:nvSpPr>
        <p:spPr/>
        <p:txBody>
          <a:bodyPr/>
          <a:lstStyle/>
          <a:p>
            <a:fld id="{06E6C4BA-E4C1-4C6A-836A-170672ED5FC8}" type="slidenum">
              <a:rPr lang="en-IL" smtClean="0"/>
              <a:t>24</a:t>
            </a:fld>
            <a:endParaRPr lang="en-IL"/>
          </a:p>
        </p:txBody>
      </p:sp>
    </p:spTree>
    <p:extLst>
      <p:ext uri="{BB962C8B-B14F-4D97-AF65-F5344CB8AC3E}">
        <p14:creationId xmlns:p14="http://schemas.microsoft.com/office/powerpoint/2010/main" val="388027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סדנאות המיועדות ליצירת רעיונות חדשניים יכולות לעזור לצוותים לפתח פתרונות חדשים לשימוש במים קרים. זהו תהליך שמזמין שיתוף פעולה וחשיבה מחוץ לקופסה.</a:t>
            </a:r>
          </a:p>
        </p:txBody>
      </p:sp>
      <p:sp>
        <p:nvSpPr>
          <p:cNvPr id="4" name="Slide Number Placeholder 3"/>
          <p:cNvSpPr>
            <a:spLocks noGrp="1"/>
          </p:cNvSpPr>
          <p:nvPr>
            <p:ph type="sldNum" sz="quarter" idx="5"/>
          </p:nvPr>
        </p:nvSpPr>
        <p:spPr/>
        <p:txBody>
          <a:bodyPr/>
          <a:lstStyle/>
          <a:p>
            <a:fld id="{06E6C4BA-E4C1-4C6A-836A-170672ED5FC8}" type="slidenum">
              <a:rPr lang="en-IL" smtClean="0"/>
              <a:t>25</a:t>
            </a:fld>
            <a:endParaRPr lang="en-IL"/>
          </a:p>
        </p:txBody>
      </p:sp>
    </p:spTree>
    <p:extLst>
      <p:ext uri="{BB962C8B-B14F-4D97-AF65-F5344CB8AC3E}">
        <p14:creationId xmlns:p14="http://schemas.microsoft.com/office/powerpoint/2010/main" val="3130578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הפקת מוצרי אבטיפוס ותכנון מאפיינים חדשים שקשורים לקיימות יכולים לקדם את המטרה. חשוב לבצע ניסויים ולבדוק את התגובות בשוק.</a:t>
            </a:r>
          </a:p>
        </p:txBody>
      </p:sp>
      <p:sp>
        <p:nvSpPr>
          <p:cNvPr id="4" name="Slide Number Placeholder 3"/>
          <p:cNvSpPr>
            <a:spLocks noGrp="1"/>
          </p:cNvSpPr>
          <p:nvPr>
            <p:ph type="sldNum" sz="quarter" idx="5"/>
          </p:nvPr>
        </p:nvSpPr>
        <p:spPr/>
        <p:txBody>
          <a:bodyPr/>
          <a:lstStyle/>
          <a:p>
            <a:fld id="{06E6C4BA-E4C1-4C6A-836A-170672ED5FC8}" type="slidenum">
              <a:rPr lang="en-IL" smtClean="0"/>
              <a:t>26</a:t>
            </a:fld>
            <a:endParaRPr lang="en-IL"/>
          </a:p>
        </p:txBody>
      </p:sp>
    </p:spTree>
    <p:extLst>
      <p:ext uri="{BB962C8B-B14F-4D97-AF65-F5344CB8AC3E}">
        <p14:creationId xmlns:p14="http://schemas.microsoft.com/office/powerpoint/2010/main" val="4148241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שיווק מוצרים המיוצרים במים קרים צריך להיות מותאם לקהל היעד, תוך הדגשת היתרונות הברורים. יש לנצל את הפלטפורמות השונות כדי להגיע למגוון רחב של צרכנים.</a:t>
            </a:r>
          </a:p>
        </p:txBody>
      </p:sp>
      <p:sp>
        <p:nvSpPr>
          <p:cNvPr id="4" name="Slide Number Placeholder 3"/>
          <p:cNvSpPr>
            <a:spLocks noGrp="1"/>
          </p:cNvSpPr>
          <p:nvPr>
            <p:ph type="sldNum" sz="quarter" idx="5"/>
          </p:nvPr>
        </p:nvSpPr>
        <p:spPr/>
        <p:txBody>
          <a:bodyPr/>
          <a:lstStyle/>
          <a:p>
            <a:fld id="{06E6C4BA-E4C1-4C6A-836A-170672ED5FC8}" type="slidenum">
              <a:rPr lang="en-IL" smtClean="0"/>
              <a:t>27</a:t>
            </a:fld>
            <a:endParaRPr lang="en-IL"/>
          </a:p>
        </p:txBody>
      </p:sp>
    </p:spTree>
    <p:extLst>
      <p:ext uri="{BB962C8B-B14F-4D97-AF65-F5344CB8AC3E}">
        <p14:creationId xmlns:p14="http://schemas.microsoft.com/office/powerpoint/2010/main" val="1075882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לסיכום, קיימות כערך מוסף היא הכרחית לעתיד הניקיון. יש להתמודד עם חסמים ולהדגיש את היתרונות של כביסה במים קרים, בעזרת חדשנות ושיווק יעיל לשינוי התנהגות.</a:t>
            </a:r>
          </a:p>
        </p:txBody>
      </p:sp>
      <p:sp>
        <p:nvSpPr>
          <p:cNvPr id="4" name="Slide Number Placeholder 3"/>
          <p:cNvSpPr>
            <a:spLocks noGrp="1"/>
          </p:cNvSpPr>
          <p:nvPr>
            <p:ph type="sldNum" sz="quarter" idx="5"/>
          </p:nvPr>
        </p:nvSpPr>
        <p:spPr/>
        <p:txBody>
          <a:bodyPr/>
          <a:lstStyle/>
          <a:p>
            <a:fld id="{06E6C4BA-E4C1-4C6A-836A-170672ED5FC8}" type="slidenum">
              <a:rPr lang="en-IL" smtClean="0"/>
              <a:t>28</a:t>
            </a:fld>
            <a:endParaRPr lang="en-IL"/>
          </a:p>
        </p:txBody>
      </p:sp>
    </p:spTree>
    <p:extLst>
      <p:ext uri="{BB962C8B-B14F-4D97-AF65-F5344CB8AC3E}">
        <p14:creationId xmlns:p14="http://schemas.microsoft.com/office/powerpoint/2010/main" val="143055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הקיימות היא עיקרון שמשמעותו שמירה על המשאבים והסביבה כדי להבטיח את יכולת הדורות הבאים לחיות בכבוד. חשוב להבין את הקשר בין הקיימות לשימוש במשאבי טבע מוגבלים, במיוחד בהקשר של שינויי אקלים והשפעת החימום על צריכת האנרגיה במכונת הכביסה.</a:t>
            </a:r>
          </a:p>
        </p:txBody>
      </p:sp>
      <p:sp>
        <p:nvSpPr>
          <p:cNvPr id="4" name="Slide Number Placeholder 3"/>
          <p:cNvSpPr>
            <a:spLocks noGrp="1"/>
          </p:cNvSpPr>
          <p:nvPr>
            <p:ph type="sldNum" sz="quarter" idx="5"/>
          </p:nvPr>
        </p:nvSpPr>
        <p:spPr/>
        <p:txBody>
          <a:bodyPr/>
          <a:lstStyle/>
          <a:p>
            <a:fld id="{06E6C4BA-E4C1-4C6A-836A-170672ED5FC8}" type="slidenum">
              <a:rPr lang="en-IL" smtClean="0"/>
              <a:t>3</a:t>
            </a:fld>
            <a:endParaRPr lang="en-IL"/>
          </a:p>
        </p:txBody>
      </p:sp>
    </p:spTree>
    <p:extLst>
      <p:ext uri="{BB962C8B-B14F-4D97-AF65-F5344CB8AC3E}">
        <p14:creationId xmlns:p14="http://schemas.microsoft.com/office/powerpoint/2010/main" val="19367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קיימות מתייחסת ליכולת לענות על הצרכים של הדור הנוכחי מבלי לפגוע ביכולת של הדורות הבאים לענות על הצרכים שלהם. זה כולל ניהול אחראי של משאבים טבעיים, חומרים, ואנרגיה.</a:t>
            </a:r>
          </a:p>
        </p:txBody>
      </p:sp>
      <p:sp>
        <p:nvSpPr>
          <p:cNvPr id="4" name="Slide Number Placeholder 3"/>
          <p:cNvSpPr>
            <a:spLocks noGrp="1"/>
          </p:cNvSpPr>
          <p:nvPr>
            <p:ph type="sldNum" sz="quarter" idx="5"/>
          </p:nvPr>
        </p:nvSpPr>
        <p:spPr/>
        <p:txBody>
          <a:bodyPr/>
          <a:lstStyle/>
          <a:p>
            <a:fld id="{06E6C4BA-E4C1-4C6A-836A-170672ED5FC8}" type="slidenum">
              <a:rPr lang="en-IL" smtClean="0"/>
              <a:t>5</a:t>
            </a:fld>
            <a:endParaRPr lang="en-IL"/>
          </a:p>
        </p:txBody>
      </p:sp>
    </p:spTree>
    <p:extLst>
      <p:ext uri="{BB962C8B-B14F-4D97-AF65-F5344CB8AC3E}">
        <p14:creationId xmlns:p14="http://schemas.microsoft.com/office/powerpoint/2010/main" val="315082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עם המשאבים המוגבלים בעולם וההשלכות של שינויי האקלים, חשוב לפתח פתרונות שמפחיתים את הצריכה והזיהום. קמפיינים למודעות לקיימות יכולים לשפר את המצב הקיים.</a:t>
            </a:r>
          </a:p>
        </p:txBody>
      </p:sp>
      <p:sp>
        <p:nvSpPr>
          <p:cNvPr id="4" name="Slide Number Placeholder 3"/>
          <p:cNvSpPr>
            <a:spLocks noGrp="1"/>
          </p:cNvSpPr>
          <p:nvPr>
            <p:ph type="sldNum" sz="quarter" idx="5"/>
          </p:nvPr>
        </p:nvSpPr>
        <p:spPr/>
        <p:txBody>
          <a:bodyPr/>
          <a:lstStyle/>
          <a:p>
            <a:fld id="{06E6C4BA-E4C1-4C6A-836A-170672ED5FC8}" type="slidenum">
              <a:rPr lang="en-IL" smtClean="0"/>
              <a:t>6</a:t>
            </a:fld>
            <a:endParaRPr lang="en-IL"/>
          </a:p>
        </p:txBody>
      </p:sp>
    </p:spTree>
    <p:extLst>
      <p:ext uri="{BB962C8B-B14F-4D97-AF65-F5344CB8AC3E}">
        <p14:creationId xmlns:p14="http://schemas.microsoft.com/office/powerpoint/2010/main" val="299966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חימום מים במכונת הכביסה צורכת אחוז משמעותי מהאנרגיה. ניקוי במים קרים מפחית את הצורך בחימום, ובכך תורם לחיסכון באנרגיה ולצמצום ההשפעות הסביבתיות.</a:t>
            </a:r>
          </a:p>
        </p:txBody>
      </p:sp>
      <p:sp>
        <p:nvSpPr>
          <p:cNvPr id="4" name="Slide Number Placeholder 3"/>
          <p:cNvSpPr>
            <a:spLocks noGrp="1"/>
          </p:cNvSpPr>
          <p:nvPr>
            <p:ph type="sldNum" sz="quarter" idx="5"/>
          </p:nvPr>
        </p:nvSpPr>
        <p:spPr/>
        <p:txBody>
          <a:bodyPr/>
          <a:lstStyle/>
          <a:p>
            <a:fld id="{06E6C4BA-E4C1-4C6A-836A-170672ED5FC8}" type="slidenum">
              <a:rPr lang="en-IL" smtClean="0"/>
              <a:t>7</a:t>
            </a:fld>
            <a:endParaRPr lang="en-IL"/>
          </a:p>
        </p:txBody>
      </p:sp>
    </p:spTree>
    <p:extLst>
      <p:ext uri="{BB962C8B-B14F-4D97-AF65-F5344CB8AC3E}">
        <p14:creationId xmlns:p14="http://schemas.microsoft.com/office/powerpoint/2010/main" val="420117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כדי לקדם את השימוש במים קרים, יש להבין את הסיבות והצרכים של הצרכנים. נבחן את היתרונות של השימוש במים קרים, כולל חיסכון בחשמל ובכסף, שמירה על איכות הבגדים והפחתת ההשפעה הסביבתית.</a:t>
            </a:r>
          </a:p>
        </p:txBody>
      </p:sp>
      <p:sp>
        <p:nvSpPr>
          <p:cNvPr id="4" name="Slide Number Placeholder 3"/>
          <p:cNvSpPr>
            <a:spLocks noGrp="1"/>
          </p:cNvSpPr>
          <p:nvPr>
            <p:ph type="sldNum" sz="quarter" idx="5"/>
          </p:nvPr>
        </p:nvSpPr>
        <p:spPr/>
        <p:txBody>
          <a:bodyPr/>
          <a:lstStyle/>
          <a:p>
            <a:fld id="{06E6C4BA-E4C1-4C6A-836A-170672ED5FC8}" type="slidenum">
              <a:rPr lang="en-IL" smtClean="0"/>
              <a:t>8</a:t>
            </a:fld>
            <a:endParaRPr lang="en-IL"/>
          </a:p>
        </p:txBody>
      </p:sp>
    </p:spTree>
    <p:extLst>
      <p:ext uri="{BB962C8B-B14F-4D97-AF65-F5344CB8AC3E}">
        <p14:creationId xmlns:p14="http://schemas.microsoft.com/office/powerpoint/2010/main" val="394810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שימוש במים קרים מאפשר חיסכון כסף בחשבון החשמל, שמירה על איכות הבדים במידה רבה יותר, והפחתת הפגיעה בסביבה. הצרכנים מתחילים להבין את היתרונות של השיטות החדשות.</a:t>
            </a:r>
          </a:p>
        </p:txBody>
      </p:sp>
      <p:sp>
        <p:nvSpPr>
          <p:cNvPr id="4" name="Slide Number Placeholder 3"/>
          <p:cNvSpPr>
            <a:spLocks noGrp="1"/>
          </p:cNvSpPr>
          <p:nvPr>
            <p:ph type="sldNum" sz="quarter" idx="5"/>
          </p:nvPr>
        </p:nvSpPr>
        <p:spPr/>
        <p:txBody>
          <a:bodyPr/>
          <a:lstStyle/>
          <a:p>
            <a:fld id="{06E6C4BA-E4C1-4C6A-836A-170672ED5FC8}" type="slidenum">
              <a:rPr lang="en-IL" smtClean="0"/>
              <a:t>9</a:t>
            </a:fld>
            <a:endParaRPr lang="en-IL"/>
          </a:p>
        </p:txBody>
      </p:sp>
    </p:spTree>
    <p:extLst>
      <p:ext uri="{BB962C8B-B14F-4D97-AF65-F5344CB8AC3E}">
        <p14:creationId xmlns:p14="http://schemas.microsoft.com/office/powerpoint/2010/main" val="413885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כביסה במים קרים יכולה להפחית את הוצאות החשמל באופן משמעותי. בנוסף, זה מביא לחיסכון בכסף לאורך זמן, מה שהופך את השיטה לאטרקטיבית יותר לצרכנים.</a:t>
            </a:r>
          </a:p>
        </p:txBody>
      </p:sp>
      <p:sp>
        <p:nvSpPr>
          <p:cNvPr id="4" name="Slide Number Placeholder 3"/>
          <p:cNvSpPr>
            <a:spLocks noGrp="1"/>
          </p:cNvSpPr>
          <p:nvPr>
            <p:ph type="sldNum" sz="quarter" idx="5"/>
          </p:nvPr>
        </p:nvSpPr>
        <p:spPr/>
        <p:txBody>
          <a:bodyPr/>
          <a:lstStyle/>
          <a:p>
            <a:fld id="{06E6C4BA-E4C1-4C6A-836A-170672ED5FC8}" type="slidenum">
              <a:rPr lang="en-IL" smtClean="0"/>
              <a:t>10</a:t>
            </a:fld>
            <a:endParaRPr lang="en-IL"/>
          </a:p>
        </p:txBody>
      </p:sp>
    </p:spTree>
    <p:extLst>
      <p:ext uri="{BB962C8B-B14F-4D97-AF65-F5344CB8AC3E}">
        <p14:creationId xmlns:p14="http://schemas.microsoft.com/office/powerpoint/2010/main" val="231975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4/6/2025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782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4/6/2025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4973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4/6/2025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3058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4/6/2025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7824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4/6/2025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9559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4/6/2025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930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4/6/2025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8699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4/6/2025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8673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4/6/2025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1500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4/6/2025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4885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4/6/2025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2302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4/6/2025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63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hirleykantor.co.il/%d7%94%d7%90%d7%99%d7%9e%d7%a4%d7%a7%d7%98-%d7%a9%d7%9c-%d7%94%d7%a4%d7%a8%d7%a1%d7%95%d7%9d-%d7%95%d7%94%d7%a7%d7%a8%d7%99%d7%90%d7%99%d7%99%d7%98%d7%99%d7%91-%d7%9e%d7%aa%d7%97%d7%99%d7%9c-%d7%9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ello.de/ueber-yello/nachhaltigkei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0B62A-BF93-CB89-1552-4ECE72908FA9}"/>
              </a:ext>
            </a:extLst>
          </p:cNvPr>
          <p:cNvSpPr>
            <a:spLocks noGrp="1"/>
          </p:cNvSpPr>
          <p:nvPr>
            <p:ph type="ctrTitle"/>
          </p:nvPr>
        </p:nvSpPr>
        <p:spPr>
          <a:xfrm>
            <a:off x="703400" y="899025"/>
            <a:ext cx="4917754" cy="3792926"/>
          </a:xfrm>
        </p:spPr>
        <p:txBody>
          <a:bodyPr>
            <a:normAutofit/>
          </a:bodyPr>
          <a:lstStyle/>
          <a:p>
            <a:pPr>
              <a:lnSpc>
                <a:spcPct val="90000"/>
              </a:lnSpc>
            </a:pPr>
            <a:r>
              <a:rPr lang="en-IL" sz="6500"/>
              <a:t>כביסה במים קרים - הדרך לניקיון בר קיימא</a:t>
            </a:r>
          </a:p>
        </p:txBody>
      </p:sp>
      <p:sp>
        <p:nvSpPr>
          <p:cNvPr id="3" name="Subtitle 2">
            <a:extLst>
              <a:ext uri="{FF2B5EF4-FFF2-40B4-BE49-F238E27FC236}">
                <a16:creationId xmlns:a16="http://schemas.microsoft.com/office/drawing/2014/main" id="{4B9CBC7E-71A2-6AAB-659E-C057FFE4C741}"/>
              </a:ext>
            </a:extLst>
          </p:cNvPr>
          <p:cNvSpPr>
            <a:spLocks noGrp="1"/>
          </p:cNvSpPr>
          <p:nvPr>
            <p:ph type="subTitle" idx="1"/>
          </p:nvPr>
        </p:nvSpPr>
        <p:spPr>
          <a:xfrm>
            <a:off x="721688" y="4778479"/>
            <a:ext cx="4435882" cy="1101160"/>
          </a:xfrm>
        </p:spPr>
        <p:txBody>
          <a:bodyPr>
            <a:normAutofit/>
          </a:bodyPr>
          <a:lstStyle/>
          <a:p>
            <a:r>
              <a:rPr lang="en-IL"/>
              <a:t>פתרונות לניקיון בר קיימא באמצעות מים קרים</a:t>
            </a: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76813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F2B36B-4D1C-9E0A-B17B-23D805AECA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76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עוגיות חג המולד מוכנות לאריזה למתנות. תקריב">
            <a:extLst>
              <a:ext uri="{FF2B5EF4-FFF2-40B4-BE49-F238E27FC236}">
                <a16:creationId xmlns:a16="http://schemas.microsoft.com/office/drawing/2014/main" id="{61303D00-7F37-433A-861F-2B399B3F693F}"/>
              </a:ext>
            </a:extLst>
          </p:cNvPr>
          <p:cNvPicPr>
            <a:picLocks noChangeAspect="1"/>
          </p:cNvPicPr>
          <p:nvPr/>
        </p:nvPicPr>
        <p:blipFill>
          <a:blip r:embed="rId3"/>
          <a:srcRect l="26281" r="9014"/>
          <a:stretch/>
        </p:blipFill>
        <p:spPr>
          <a:xfrm>
            <a:off x="6217920" y="723901"/>
            <a:ext cx="5244454" cy="5410200"/>
          </a:xfrm>
          <a:prstGeom prst="rect">
            <a:avLst/>
          </a:prstGeom>
        </p:spPr>
      </p:pic>
    </p:spTree>
    <p:extLst>
      <p:ext uri="{BB962C8B-B14F-4D97-AF65-F5344CB8AC3E}">
        <p14:creationId xmlns:p14="http://schemas.microsoft.com/office/powerpoint/2010/main" val="9799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7B062-E0D2-BDEC-F2E8-8D808F03FF78}"/>
              </a:ext>
            </a:extLst>
          </p:cNvPr>
          <p:cNvSpPr>
            <a:spLocks noGrp="1"/>
          </p:cNvSpPr>
          <p:nvPr>
            <p:ph type="title"/>
          </p:nvPr>
        </p:nvSpPr>
        <p:spPr>
          <a:xfrm>
            <a:off x="704087" y="909637"/>
            <a:ext cx="4800600" cy="1307592"/>
          </a:xfrm>
        </p:spPr>
        <p:txBody>
          <a:bodyPr vert="horz" lIns="91440" tIns="45720" rIns="91440" bIns="45720" rtlCol="0" anchor="t">
            <a:normAutofit/>
          </a:bodyPr>
          <a:lstStyle/>
          <a:p>
            <a:r>
              <a:rPr lang="en-US"/>
              <a:t>החיסכון בחשמל ובכסף</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AE196CE-2D22-4B77-8C58-E27805F8BDF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9" y="2221992"/>
            <a:ext cx="4800600" cy="3739896"/>
          </a:xfrm>
        </p:spPr>
        <p:txBody>
          <a:bodyPr>
            <a:normAutofit/>
          </a:bodyPr>
          <a:lstStyle/>
          <a:p>
            <a:pPr marL="0" indent="0">
              <a:spcBef>
                <a:spcPts val="2500"/>
              </a:spcBef>
              <a:buNone/>
            </a:pPr>
            <a:r>
              <a:rPr lang="he-IL" sz="1400" b="1"/>
              <a:t>חיסכון בהוצאות החשמל</a:t>
            </a:r>
          </a:p>
          <a:p>
            <a:pPr marL="0" lvl="1" indent="0">
              <a:buNone/>
            </a:pPr>
            <a:r>
              <a:rPr lang="he-IL" sz="1400"/>
              <a:t>כביסה במים קרים מפחיתה את צריכת החשמל, מה שמוביל לחיסכון משמעותי בחשבון החשמל.</a:t>
            </a:r>
          </a:p>
          <a:p>
            <a:pPr marL="0" indent="0">
              <a:spcBef>
                <a:spcPts val="2500"/>
              </a:spcBef>
              <a:buNone/>
            </a:pPr>
            <a:r>
              <a:rPr lang="he-IL" sz="1400" b="1"/>
              <a:t>חיסכון בכסף</a:t>
            </a:r>
          </a:p>
          <a:p>
            <a:pPr marL="0" lvl="1" indent="0">
              <a:buNone/>
            </a:pPr>
            <a:r>
              <a:rPr lang="he-IL" sz="1400"/>
              <a:t>שימוש במים קרים יכול להביא לחיסכון בכסף לאורך זמן, מה שהופך זאת לשיטה אטרקטיבית לצרכנים.</a:t>
            </a:r>
            <a:endParaRPr lang="en-IL" sz="1400"/>
          </a:p>
        </p:txBody>
      </p: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חדר כביסה">
            <a:extLst>
              <a:ext uri="{FF2B5EF4-FFF2-40B4-BE49-F238E27FC236}">
                <a16:creationId xmlns:a16="http://schemas.microsoft.com/office/drawing/2014/main" id="{5CD4F83D-EA3B-4110-BB4F-A58796EC34B0}"/>
              </a:ext>
            </a:extLst>
          </p:cNvPr>
          <p:cNvPicPr>
            <a:picLocks noGrp="1" noChangeAspect="1"/>
          </p:cNvPicPr>
          <p:nvPr>
            <p:ph sz="half" idx="1"/>
          </p:nvPr>
        </p:nvPicPr>
        <p:blipFill>
          <a:blip r:embed="rId3"/>
          <a:srcRect l="34604" r="21329"/>
          <a:stretch/>
        </p:blipFill>
        <p:spPr>
          <a:xfrm>
            <a:off x="6147816" y="10"/>
            <a:ext cx="6044184" cy="6857990"/>
          </a:xfrm>
          <a:prstGeom prst="rect">
            <a:avLst/>
          </a:prstGeom>
        </p:spPr>
      </p:pic>
    </p:spTree>
    <p:extLst>
      <p:ext uri="{BB962C8B-B14F-4D97-AF65-F5344CB8AC3E}">
        <p14:creationId xmlns:p14="http://schemas.microsoft.com/office/powerpoint/2010/main" val="2916466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18A88-772A-821B-510F-7D36DDD901BF}"/>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3100"/>
              <a:t>שמירה על איכות הבגדים והפחתת ההשפעה הסביבתית</a:t>
            </a:r>
          </a:p>
        </p:txBody>
      </p:sp>
      <p:pic>
        <p:nvPicPr>
          <p:cNvPr id="5" name="Content Placeholder 4" descr="מגבות בסל כביסה">
            <a:extLst>
              <a:ext uri="{FF2B5EF4-FFF2-40B4-BE49-F238E27FC236}">
                <a16:creationId xmlns:a16="http://schemas.microsoft.com/office/drawing/2014/main" id="{85E426C3-28A6-4183-AF9A-CE5D5C31E36E}"/>
              </a:ext>
            </a:extLst>
          </p:cNvPr>
          <p:cNvPicPr>
            <a:picLocks noGrp="1" noChangeAspect="1"/>
          </p:cNvPicPr>
          <p:nvPr>
            <p:ph sz="half" idx="1"/>
          </p:nvPr>
        </p:nvPicPr>
        <p:blipFill>
          <a:blip r:embed="rId3"/>
          <a:srcRect l="5042" r="36350"/>
          <a:stretch/>
        </p:blipFill>
        <p:spPr>
          <a:xfrm>
            <a:off x="20" y="10"/>
            <a:ext cx="6044164" cy="6857990"/>
          </a:xfrm>
          <a:prstGeom prst="rect">
            <a:avLst/>
          </a:prstGeom>
        </p:spPr>
      </p:pic>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2CF344D-EF03-125A-7CC8-F7D9BAEB378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he-IL" sz="1400" b="1"/>
              <a:t>כביסה במים קרים</a:t>
            </a:r>
          </a:p>
          <a:p>
            <a:pPr marL="0" lvl="1" indent="0">
              <a:buNone/>
            </a:pPr>
            <a:r>
              <a:rPr lang="he-IL" sz="1400"/>
              <a:t>כביסה במים קרים עוזרת לשמור על איכות הבגדים ומפחיתה קמטים ונזקים הנגרמים מחום.</a:t>
            </a:r>
          </a:p>
          <a:p>
            <a:pPr marL="0" indent="0">
              <a:spcBef>
                <a:spcPts val="2500"/>
              </a:spcBef>
              <a:buNone/>
            </a:pPr>
            <a:r>
              <a:rPr lang="he-IL" sz="1400" b="1"/>
              <a:t>הפחתת טביעת רגל פחמנית</a:t>
            </a:r>
          </a:p>
          <a:p>
            <a:pPr marL="0" lvl="1" indent="0">
              <a:buNone/>
            </a:pPr>
            <a:r>
              <a:rPr lang="he-IL" sz="1400"/>
              <a:t>כביסה במים קרים תורמת להפחתת טביעת הרגל הפחמנית של הצרכנים ומסייעת לשמירה על הסביבה.</a:t>
            </a:r>
            <a:endParaRPr lang="en-IL" sz="1400"/>
          </a:p>
        </p:txBody>
      </p: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733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9BA188BA-CC62-109A-6B44-EA8C9CA7329B}"/>
              </a:ext>
            </a:extLst>
          </p:cNvPr>
          <p:cNvSpPr>
            <a:spLocks noGrp="1"/>
          </p:cNvSpPr>
          <p:nvPr>
            <p:ph type="ctrTitle"/>
          </p:nvPr>
        </p:nvSpPr>
        <p:spPr>
          <a:xfrm>
            <a:off x="695324" y="1145308"/>
            <a:ext cx="7600263" cy="4860947"/>
          </a:xfrm>
        </p:spPr>
        <p:txBody>
          <a:bodyPr anchor="b">
            <a:normAutofit/>
          </a:bodyPr>
          <a:lstStyle/>
          <a:p>
            <a:r>
              <a:rPr lang="en-IL" sz="7600"/>
              <a:t>חסמים והסרתם</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275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A1D8A-6BC2-5EA4-2922-4E42A9D207D4}"/>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חסמים אמיתיים - חשש מאיכות הניקיון</a:t>
            </a:r>
          </a:p>
        </p:txBody>
      </p:sp>
      <p:pic>
        <p:nvPicPr>
          <p:cNvPr id="5" name="Content Placeholder 4" descr="הקש וכוס על לוח">
            <a:extLst>
              <a:ext uri="{FF2B5EF4-FFF2-40B4-BE49-F238E27FC236}">
                <a16:creationId xmlns:a16="http://schemas.microsoft.com/office/drawing/2014/main" id="{D69C46D4-1FA9-416F-A6C7-5245AF06CE7D}"/>
              </a:ext>
            </a:extLst>
          </p:cNvPr>
          <p:cNvPicPr>
            <a:picLocks noGrp="1" noChangeAspect="1"/>
          </p:cNvPicPr>
          <p:nvPr>
            <p:ph sz="half" idx="1"/>
          </p:nvPr>
        </p:nvPicPr>
        <p:blipFill>
          <a:blip r:embed="rId3"/>
          <a:srcRect l="8355" r="1" b="1"/>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33BC9E2-82F7-8EA7-24C8-155824E36A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he-IL" sz="1400" b="1"/>
              <a:t>חשש מאיכות המים</a:t>
            </a:r>
          </a:p>
          <a:p>
            <a:pPr marL="0" lvl="1" indent="0">
              <a:buNone/>
            </a:pPr>
            <a:r>
              <a:rPr lang="he-IL" sz="1400"/>
              <a:t>הצרכנים מביעים חשש לגבי איכות הניקיון של המים הקרים, דבר המוביל לאי נוחות ושימוש במקורות מים חלופיים.</a:t>
            </a:r>
          </a:p>
          <a:p>
            <a:pPr marL="0" indent="0">
              <a:spcBef>
                <a:spcPts val="2500"/>
              </a:spcBef>
              <a:buNone/>
            </a:pPr>
            <a:r>
              <a:rPr lang="he-IL" sz="1400" b="1"/>
              <a:t>חינוך הציבור</a:t>
            </a:r>
          </a:p>
          <a:p>
            <a:pPr marL="0" lvl="1" indent="0">
              <a:buNone/>
            </a:pPr>
            <a:r>
              <a:rPr lang="he-IL" sz="1400"/>
              <a:t>יש צורך בחינוך הציבור לגבי איכות המים ולטפח מודעות סביבתית כדי לשפר את הבנתם בנושא.</a:t>
            </a:r>
          </a:p>
          <a:p>
            <a:pPr marL="0" indent="0">
              <a:spcBef>
                <a:spcPts val="2500"/>
              </a:spcBef>
              <a:buNone/>
            </a:pPr>
            <a:r>
              <a:rPr lang="he-IL" sz="1400" b="1"/>
              <a:t>הצגת תוצאות מוחשיות</a:t>
            </a:r>
          </a:p>
          <a:p>
            <a:pPr marL="0" lvl="1" indent="0">
              <a:buNone/>
            </a:pPr>
            <a:r>
              <a:rPr lang="he-IL" sz="1400"/>
              <a:t>הצגת תוצאות מדעיות מוחשיות אודות איכות המים יכולה לשנות את הדעה הציבורית ולבנות אמון.</a:t>
            </a:r>
            <a:endParaRPr lang="en-I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264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76BE6-6D37-2F04-E1EA-09FCEE956E40}"/>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חסים נתפסים - פרסום לא מספיק משכנע</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29CF99B-3BB3-7D4F-EEEE-53C6356AB65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he-IL" sz="1400" b="1"/>
              <a:t>חוסר אמון בפרסום</a:t>
            </a:r>
          </a:p>
          <a:p>
            <a:pPr marL="0" lvl="1" indent="0">
              <a:buNone/>
            </a:pPr>
            <a:r>
              <a:rPr lang="he-IL" sz="1400"/>
              <a:t>צרכנים מסוימים לא מאמינים ביעילות הכביסה במים קרים, והדבר נובע מחוסר מידע ברור בפרסומות.</a:t>
            </a:r>
          </a:p>
          <a:p>
            <a:pPr marL="0" indent="0">
              <a:spcBef>
                <a:spcPts val="2500"/>
              </a:spcBef>
              <a:buNone/>
            </a:pPr>
            <a:r>
              <a:rPr lang="he-IL" sz="1400" b="1"/>
              <a:t>חשיבות מידע ברור</a:t>
            </a:r>
          </a:p>
          <a:p>
            <a:pPr marL="0" lvl="1" indent="0">
              <a:buNone/>
            </a:pPr>
            <a:r>
              <a:rPr lang="he-IL" sz="1400"/>
              <a:t>פרסומות צריכות לספק מידע ברור ומשכנע על יתרונות הכביסה במים קרים כדי לבנות אמון עם הצרכנים.</a:t>
            </a:r>
          </a:p>
          <a:p>
            <a:pPr marL="0" indent="0">
              <a:spcBef>
                <a:spcPts val="2500"/>
              </a:spcBef>
              <a:buNone/>
            </a:pPr>
            <a:r>
              <a:rPr lang="he-IL" sz="1400" b="1"/>
              <a:t>שיפור שיטות פרסום</a:t>
            </a:r>
          </a:p>
          <a:p>
            <a:pPr marL="0" lvl="1" indent="0">
              <a:buNone/>
            </a:pPr>
            <a:r>
              <a:rPr lang="he-IL" sz="1400"/>
              <a:t>יש לשפר את שיטות הפרסום וההסברה כדי לייצר אמון ולשפר את ההבנה של הצרכנים.</a:t>
            </a:r>
            <a:endParaRPr lang="en-I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צילום של מונחים פיננסיים">
            <a:extLst>
              <a:ext uri="{FF2B5EF4-FFF2-40B4-BE49-F238E27FC236}">
                <a16:creationId xmlns:a16="http://schemas.microsoft.com/office/drawing/2014/main" id="{962C1F86-3AD9-4DCD-859F-4F18B5F550D9}"/>
              </a:ext>
            </a:extLst>
          </p:cNvPr>
          <p:cNvPicPr>
            <a:picLocks noGrp="1" noChangeAspect="1"/>
          </p:cNvPicPr>
          <p:nvPr>
            <p:ph sz="half" idx="1"/>
          </p:nvPr>
        </p:nvPicPr>
        <p:blipFill>
          <a:blip r:embed="rId3"/>
          <a:srcRect l="28231" r="32090" b="-1"/>
          <a:stretch/>
        </p:blipFill>
        <p:spPr>
          <a:xfrm>
            <a:off x="8115300" y="10"/>
            <a:ext cx="4076700" cy="6857990"/>
          </a:xfrm>
          <a:prstGeom prst="rect">
            <a:avLst/>
          </a:prstGeom>
        </p:spPr>
      </p:pic>
    </p:spTree>
    <p:extLst>
      <p:ext uri="{BB962C8B-B14F-4D97-AF65-F5344CB8AC3E}">
        <p14:creationId xmlns:p14="http://schemas.microsoft.com/office/powerpoint/2010/main" val="1402938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7D862-879D-88DB-6B65-6EC3AE26E0DB}"/>
              </a:ext>
            </a:extLst>
          </p:cNvPr>
          <p:cNvSpPr>
            <a:spLocks noGrp="1"/>
          </p:cNvSpPr>
          <p:nvPr>
            <p:ph type="title"/>
          </p:nvPr>
        </p:nvSpPr>
        <p:spPr>
          <a:xfrm>
            <a:off x="704087" y="909637"/>
            <a:ext cx="4800600" cy="1307592"/>
          </a:xfrm>
        </p:spPr>
        <p:txBody>
          <a:bodyPr vert="horz" lIns="91440" tIns="45720" rIns="91440" bIns="45720" rtlCol="0" anchor="t">
            <a:normAutofit/>
          </a:bodyPr>
          <a:lstStyle/>
          <a:p>
            <a:pPr>
              <a:lnSpc>
                <a:spcPct val="90000"/>
              </a:lnSpc>
            </a:pPr>
            <a:r>
              <a:rPr lang="en-US" sz="3100"/>
              <a:t>פתרונות - חדשנות מבוססת לקוח ושיווק אפקטיבי</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2C3A25F-D011-8298-549E-FABF5CD7E7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9" y="2221992"/>
            <a:ext cx="4800600" cy="3739896"/>
          </a:xfrm>
        </p:spPr>
        <p:txBody>
          <a:bodyPr>
            <a:normAutofit/>
          </a:bodyPr>
          <a:lstStyle/>
          <a:p>
            <a:pPr marL="0" indent="0">
              <a:spcBef>
                <a:spcPts val="2500"/>
              </a:spcBef>
              <a:buNone/>
            </a:pPr>
            <a:r>
              <a:rPr lang="he-IL" sz="1400" b="1"/>
              <a:t>חדשנות מבוססת לקוח</a:t>
            </a:r>
          </a:p>
          <a:p>
            <a:pPr marL="0" lvl="1" indent="0">
              <a:buNone/>
            </a:pPr>
            <a:r>
              <a:rPr lang="he-IL" sz="1400"/>
              <a:t>חדשנות מבוססת לקוח חיונית להבנת הצרכים האמיתיים של הצרכנים ולפיתוח מוצרים ושירותים רלוונטיים.</a:t>
            </a:r>
          </a:p>
          <a:p>
            <a:pPr marL="0" indent="0">
              <a:spcBef>
                <a:spcPts val="2500"/>
              </a:spcBef>
              <a:buNone/>
            </a:pPr>
            <a:r>
              <a:rPr lang="he-IL" sz="1400" b="1"/>
              <a:t>שיווק אפקטיבי</a:t>
            </a:r>
          </a:p>
          <a:p>
            <a:pPr marL="0" lvl="1" indent="0">
              <a:buNone/>
            </a:pPr>
            <a:r>
              <a:rPr lang="he-IL" sz="1400"/>
              <a:t>שיווק אפקטיבי חשוב להעלאת המודעות למוצרים ולשירותים, ובכך להגברת האמון של הצרכנים.</a:t>
            </a:r>
            <a:endParaRPr lang="en-IL" sz="1400"/>
          </a:p>
        </p:txBody>
      </p: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תפיסת חדשנות">
            <a:extLst>
              <a:ext uri="{FF2B5EF4-FFF2-40B4-BE49-F238E27FC236}">
                <a16:creationId xmlns:a16="http://schemas.microsoft.com/office/drawing/2014/main" id="{103B0669-163B-423E-BFC5-2532974AB112}"/>
              </a:ext>
            </a:extLst>
          </p:cNvPr>
          <p:cNvPicPr>
            <a:picLocks noGrp="1" noChangeAspect="1"/>
          </p:cNvPicPr>
          <p:nvPr>
            <p:ph sz="half" idx="1"/>
          </p:nvPr>
        </p:nvPicPr>
        <p:blipFill>
          <a:blip r:embed="rId3"/>
          <a:srcRect l="3493" r="38118" b="-1"/>
          <a:stretch/>
        </p:blipFill>
        <p:spPr>
          <a:xfrm>
            <a:off x="6147816" y="10"/>
            <a:ext cx="6044184" cy="6857990"/>
          </a:xfrm>
          <a:prstGeom prst="rect">
            <a:avLst/>
          </a:prstGeom>
        </p:spPr>
      </p:pic>
    </p:spTree>
    <p:extLst>
      <p:ext uri="{BB962C8B-B14F-4D97-AF65-F5344CB8AC3E}">
        <p14:creationId xmlns:p14="http://schemas.microsoft.com/office/powerpoint/2010/main" val="376011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87017CB0-A884-5120-4B89-6B20982D9EFD}"/>
              </a:ext>
            </a:extLst>
          </p:cNvPr>
          <p:cNvSpPr>
            <a:spLocks noGrp="1"/>
          </p:cNvSpPr>
          <p:nvPr>
            <p:ph type="ctrTitle"/>
          </p:nvPr>
        </p:nvSpPr>
        <p:spPr>
          <a:xfrm>
            <a:off x="695324" y="1145308"/>
            <a:ext cx="10697606" cy="4860947"/>
          </a:xfrm>
        </p:spPr>
        <p:txBody>
          <a:bodyPr anchor="b">
            <a:normAutofit/>
          </a:bodyPr>
          <a:lstStyle/>
          <a:p>
            <a:pPr algn="r" rtl="1"/>
            <a:r>
              <a:rPr lang="en-IL" sz="7600" dirty="0" err="1"/>
              <a:t>דוגמה</a:t>
            </a:r>
            <a:r>
              <a:rPr lang="en-IL" sz="7600" dirty="0"/>
              <a:t> </a:t>
            </a:r>
            <a:r>
              <a:rPr lang="en-IL" sz="7600" dirty="0" err="1"/>
              <a:t>מעשית</a:t>
            </a:r>
            <a:r>
              <a:rPr lang="en-IL" sz="7600" dirty="0"/>
              <a:t> -</a:t>
            </a:r>
            <a:r>
              <a:rPr lang="he-IL" sz="7600" dirty="0"/>
              <a:t> </a:t>
            </a:r>
            <a:r>
              <a:rPr lang="en-IL" sz="7600" dirty="0"/>
              <a:t> Tide</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84720C-8C3F-707F-F187-B4ED0707C08F}"/>
              </a:ext>
            </a:extLst>
          </p:cNvPr>
          <p:cNvSpPr txBox="1"/>
          <p:nvPr/>
        </p:nvSpPr>
        <p:spPr>
          <a:xfrm>
            <a:off x="695324" y="190832"/>
            <a:ext cx="11051833" cy="1200329"/>
          </a:xfrm>
          <a:prstGeom prst="rect">
            <a:avLst/>
          </a:prstGeom>
          <a:noFill/>
        </p:spPr>
        <p:txBody>
          <a:bodyPr wrap="square">
            <a:spAutoFit/>
          </a:bodyPr>
          <a:lstStyle/>
          <a:p>
            <a:r>
              <a:rPr lang="en-IL" dirty="0">
                <a:hlinkClick r:id="rId3"/>
              </a:rPr>
              <a:t>https://shirleykantor.co.il/%d7%94%d7%90%d7%99%d7%9e%d7%a4%d7%a7%d7%98-%d7%a9%d7%9c-%d7%94%d7%a4%d7%a8%d7%a1%d7%95%d7%9d-%d7%95%d7%94%d7%a7%d7%a8%d7%99%d7%90%d7%99%d7%99%d7%98%d7%99%d7%91-%d7%9e%d7%aa%d7%97%d7%99%d7%9c-%d7%9e</a:t>
            </a:r>
            <a:r>
              <a:rPr lang="he-IL" dirty="0"/>
              <a:t> </a:t>
            </a:r>
            <a:endParaRPr lang="en-IL" dirty="0"/>
          </a:p>
        </p:txBody>
      </p:sp>
      <p:pic>
        <p:nvPicPr>
          <p:cNvPr id="6" name="Picture 5">
            <a:extLst>
              <a:ext uri="{FF2B5EF4-FFF2-40B4-BE49-F238E27FC236}">
                <a16:creationId xmlns:a16="http://schemas.microsoft.com/office/drawing/2014/main" id="{5A38C837-2F37-0D8E-1124-218C21827D36}"/>
              </a:ext>
            </a:extLst>
          </p:cNvPr>
          <p:cNvPicPr>
            <a:picLocks noChangeAspect="1"/>
          </p:cNvPicPr>
          <p:nvPr/>
        </p:nvPicPr>
        <p:blipFill>
          <a:blip r:embed="rId4"/>
          <a:stretch>
            <a:fillRect/>
          </a:stretch>
        </p:blipFill>
        <p:spPr>
          <a:xfrm>
            <a:off x="2819135" y="1391161"/>
            <a:ext cx="9269119" cy="3562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7053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09855-03C0-7F81-D7B9-D48318D294E2}"/>
              </a:ext>
            </a:extLst>
          </p:cNvPr>
          <p:cNvSpPr>
            <a:spLocks noGrp="1"/>
          </p:cNvSpPr>
          <p:nvPr>
            <p:ph type="title"/>
          </p:nvPr>
        </p:nvSpPr>
        <p:spPr>
          <a:xfrm>
            <a:off x="4866968" y="914400"/>
            <a:ext cx="6627924" cy="1307592"/>
          </a:xfrm>
        </p:spPr>
        <p:txBody>
          <a:bodyPr vert="horz" lIns="91440" tIns="45720" rIns="91440" bIns="45720" rtlCol="0" anchor="t">
            <a:normAutofit/>
          </a:bodyPr>
          <a:lstStyle/>
          <a:p>
            <a:r>
              <a:rPr lang="en-US"/>
              <a:t>שיפורי יעילות המוצר במים קרים</a:t>
            </a:r>
          </a:p>
        </p:txBody>
      </p:sp>
      <p:pic>
        <p:nvPicPr>
          <p:cNvPr id="5" name="Content Placeholder 4" descr="בקבוק חלב ריק מפלסטיק על רקע שחור. קרטון חלב ריק למחזור">
            <a:extLst>
              <a:ext uri="{FF2B5EF4-FFF2-40B4-BE49-F238E27FC236}">
                <a16:creationId xmlns:a16="http://schemas.microsoft.com/office/drawing/2014/main" id="{11B10014-DED0-43A4-A5D1-C281C8034260}"/>
              </a:ext>
            </a:extLst>
          </p:cNvPr>
          <p:cNvPicPr>
            <a:picLocks noGrp="1" noChangeAspect="1"/>
          </p:cNvPicPr>
          <p:nvPr>
            <p:ph sz="half" idx="1"/>
          </p:nvPr>
        </p:nvPicPr>
        <p:blipFill>
          <a:blip r:embed="rId3"/>
          <a:srcRect l="16863" r="42305" b="2"/>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A8BFDE3-161A-67F3-09D6-9675D0391F7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he-IL" sz="1400" b="1"/>
              <a:t>ניקוי במים קרים</a:t>
            </a:r>
          </a:p>
          <a:p>
            <a:pPr marL="0" lvl="1" indent="0">
              <a:buNone/>
            </a:pPr>
            <a:r>
              <a:rPr lang="he-IL" sz="1400"/>
              <a:t>המוצרים של </a:t>
            </a:r>
            <a:r>
              <a:rPr lang="de-DE" sz="1400"/>
              <a:t>Tide </a:t>
            </a:r>
            <a:r>
              <a:rPr lang="he-IL" sz="1400"/>
              <a:t>יעילים במיוחד לניקוי בגדים במים קרים, מה שמבטיח תוצאות ניקוי מצוינות.</a:t>
            </a:r>
          </a:p>
          <a:p>
            <a:pPr marL="0" indent="0">
              <a:spcBef>
                <a:spcPts val="2500"/>
              </a:spcBef>
              <a:buNone/>
            </a:pPr>
            <a:r>
              <a:rPr lang="he-IL" sz="1400" b="1"/>
              <a:t>חיסכון באנרגיה</a:t>
            </a:r>
          </a:p>
          <a:p>
            <a:pPr marL="0" lvl="1" indent="0">
              <a:buNone/>
            </a:pPr>
            <a:r>
              <a:rPr lang="he-IL" sz="1400"/>
              <a:t>שימוש במים קרים לניקוי בגדים תורם לחיסכון באנרגיה, מה שמפחית את צריכת החשמל בבית.</a:t>
            </a:r>
          </a:p>
          <a:p>
            <a:pPr marL="0" indent="0">
              <a:spcBef>
                <a:spcPts val="2500"/>
              </a:spcBef>
              <a:buNone/>
            </a:pPr>
            <a:r>
              <a:rPr lang="he-IL" sz="1400" b="1"/>
              <a:t>שמירה על איכות הבגדים</a:t>
            </a:r>
          </a:p>
          <a:p>
            <a:pPr marL="0" lvl="1" indent="0">
              <a:buNone/>
            </a:pPr>
            <a:r>
              <a:rPr lang="he-IL" sz="1400"/>
              <a:t>ניקוי במים קרים מסייע בשמירה על איכות הבגדים לאורך זמן ומונע פגיעות מיותרות.</a:t>
            </a:r>
            <a:endParaRPr lang="en-I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773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B3936-DA75-F8A7-DC14-CE5DACBD89CF}"/>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3100"/>
              <a:t>שיתופי פעולה עם משפיענים וקמפיינים ציבוריים</a:t>
            </a:r>
          </a:p>
        </p:txBody>
      </p:sp>
      <p:pic>
        <p:nvPicPr>
          <p:cNvPr id="5" name="Content Placeholder 4" descr="אשת מכירות">
            <a:extLst>
              <a:ext uri="{FF2B5EF4-FFF2-40B4-BE49-F238E27FC236}">
                <a16:creationId xmlns:a16="http://schemas.microsoft.com/office/drawing/2014/main" id="{C009CE00-6503-4E81-ABC7-CE08B95E51FF}"/>
              </a:ext>
            </a:extLst>
          </p:cNvPr>
          <p:cNvPicPr>
            <a:picLocks noGrp="1" noChangeAspect="1"/>
          </p:cNvPicPr>
          <p:nvPr>
            <p:ph sz="half" idx="1"/>
          </p:nvPr>
        </p:nvPicPr>
        <p:blipFill>
          <a:blip r:embed="rId3"/>
          <a:srcRect l="276" r="40895" b="-1"/>
          <a:stretch/>
        </p:blipFill>
        <p:spPr>
          <a:xfrm>
            <a:off x="20" y="10"/>
            <a:ext cx="6044164" cy="6857990"/>
          </a:xfrm>
          <a:prstGeom prst="rect">
            <a:avLst/>
          </a:prstGeom>
        </p:spPr>
      </p:pic>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B7C052F-1E1F-2468-2377-DF9F3F3325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he-IL" sz="1400" b="1"/>
              <a:t>שיתופי פעולה עם משפיענים</a:t>
            </a:r>
          </a:p>
          <a:p>
            <a:pPr marL="0" lvl="1" indent="0">
              <a:buNone/>
            </a:pPr>
            <a:r>
              <a:rPr lang="de-DE" sz="1400"/>
              <a:t>Tide </a:t>
            </a:r>
            <a:r>
              <a:rPr lang="he-IL" sz="1400"/>
              <a:t>יצרה שיתופי פעולה עם משפיענים בתחום הסביבה, מה שחיזק את המודעות למוצריה בשוק.</a:t>
            </a:r>
          </a:p>
          <a:p>
            <a:pPr marL="0" indent="0">
              <a:spcBef>
                <a:spcPts val="2500"/>
              </a:spcBef>
              <a:buNone/>
            </a:pPr>
            <a:r>
              <a:rPr lang="he-IL" sz="1400" b="1"/>
              <a:t>קמפיינים ציבוריים</a:t>
            </a:r>
          </a:p>
          <a:p>
            <a:pPr marL="0" lvl="1" indent="0">
              <a:buNone/>
            </a:pPr>
            <a:r>
              <a:rPr lang="he-IL" sz="1400"/>
              <a:t>קמפיינים ציבוריים ממחישים את היתרונות של שימוש במים קרים בעת הכביסה, עוזרים לשמור על הסביבה.</a:t>
            </a:r>
            <a:endParaRPr lang="en-IL" sz="1400"/>
          </a:p>
        </p:txBody>
      </p: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893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A37B7-7320-7F51-8372-8759AC5AB941}"/>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תוצאות - חיסכון באנרגיה והפחתת פליטת CO2</a:t>
            </a:r>
          </a:p>
        </p:txBody>
      </p:sp>
      <p:pic>
        <p:nvPicPr>
          <p:cNvPr id="5" name="Content Placeholder 4" descr="בית מיחזור עם נתיב גזירה">
            <a:extLst>
              <a:ext uri="{FF2B5EF4-FFF2-40B4-BE49-F238E27FC236}">
                <a16:creationId xmlns:a16="http://schemas.microsoft.com/office/drawing/2014/main" id="{908375FF-8BA6-4E4E-9B7C-9B6EC14A6028}"/>
              </a:ext>
            </a:extLst>
          </p:cNvPr>
          <p:cNvPicPr>
            <a:picLocks noGrp="1" noChangeAspect="1"/>
          </p:cNvPicPr>
          <p:nvPr>
            <p:ph sz="half" idx="1"/>
          </p:nvPr>
        </p:nvPicPr>
        <p:blipFill>
          <a:blip r:embed="rId3"/>
          <a:srcRect l="18681" r="20146" b="1"/>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FEBC8E2-79E8-6895-4B82-FB008424AE0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he-IL" sz="1400" b="1"/>
              <a:t>חיסכון באנרגיה</a:t>
            </a:r>
          </a:p>
          <a:p>
            <a:pPr marL="0" lvl="1" indent="0">
              <a:buNone/>
            </a:pPr>
            <a:r>
              <a:rPr lang="he-IL" sz="1400"/>
              <a:t>שימוש במכונת כביסה במים קרים מביא לחיסכון משמעותי באנרגיה, מה שמפחית את העלויות הביתיות.</a:t>
            </a:r>
          </a:p>
          <a:p>
            <a:pPr marL="0" indent="0">
              <a:spcBef>
                <a:spcPts val="2500"/>
              </a:spcBef>
              <a:buNone/>
            </a:pPr>
            <a:r>
              <a:rPr lang="he-IL" sz="1400" b="1"/>
              <a:t>הפחתת פליטת </a:t>
            </a:r>
            <a:r>
              <a:rPr lang="de-DE" sz="1400" b="1"/>
              <a:t>CO2</a:t>
            </a:r>
          </a:p>
          <a:p>
            <a:pPr marL="0" lvl="1" indent="0">
              <a:buNone/>
            </a:pPr>
            <a:r>
              <a:rPr lang="he-IL" sz="1400"/>
              <a:t>שימוש במים קרים במהלך הכביסה מפחית את פליטת ה-</a:t>
            </a:r>
            <a:r>
              <a:rPr lang="de-DE" sz="1400"/>
              <a:t>CO2, </a:t>
            </a:r>
            <a:r>
              <a:rPr lang="he-IL" sz="1400"/>
              <a:t>מה שתורם למאבק בשינויי האקלים.</a:t>
            </a:r>
          </a:p>
          <a:p>
            <a:pPr marL="0" indent="0">
              <a:spcBef>
                <a:spcPts val="2500"/>
              </a:spcBef>
              <a:buNone/>
            </a:pPr>
            <a:r>
              <a:rPr lang="he-IL" sz="1400" b="1"/>
              <a:t>קיימות</a:t>
            </a:r>
          </a:p>
          <a:p>
            <a:pPr marL="0" lvl="1" indent="0">
              <a:buNone/>
            </a:pPr>
            <a:r>
              <a:rPr lang="he-IL" sz="1400"/>
              <a:t>צעדים כמו חיסכון באנרגיה והפחתת פליטות תורמים לקיימות ומסייעים לשמור על הסביבה.</a:t>
            </a:r>
            <a:endParaRPr lang="en-I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678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A4199-639B-26BB-1D54-9E0C5FECDEB4}"/>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en-US"/>
              <a:t>נושאים לדיון</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2A314CE-B46D-E9D7-F3F5-7522AF68C06D}"/>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04088" y="2221994"/>
            <a:ext cx="6766560" cy="3739896"/>
          </a:xfrm>
        </p:spPr>
        <p:txBody>
          <a:bodyPr vert="horz" lIns="91440" tIns="45720" rIns="91440" bIns="45720" rtlCol="0">
            <a:normAutofit/>
          </a:bodyPr>
          <a:lstStyle/>
          <a:p>
            <a:r>
              <a:rPr lang="en-US"/>
              <a:t>קיימות וחשיבותה</a:t>
            </a:r>
          </a:p>
          <a:p>
            <a:r>
              <a:rPr lang="en-US"/>
              <a:t>מחקר צרכים</a:t>
            </a:r>
          </a:p>
          <a:p>
            <a:r>
              <a:rPr lang="en-US"/>
              <a:t>חסמים והסרתם</a:t>
            </a:r>
          </a:p>
          <a:p>
            <a:r>
              <a:rPr lang="en-US"/>
              <a:t>דוגמה מעשית - Tide</a:t>
            </a:r>
          </a:p>
          <a:p>
            <a:r>
              <a:rPr lang="en-US"/>
              <a:t>יתרונות עסקיים</a:t>
            </a:r>
          </a:p>
          <a:p>
            <a:r>
              <a:rPr lang="en-US"/>
              <a:t>איך מתחילים</a:t>
            </a:r>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יד צעירה אוספת מים עם בקבוק פלסטיק מברז מים ישן זורם לאט בסבלנות רבה - מחסור במים - מושג חיסכון במים.">
            <a:extLst>
              <a:ext uri="{FF2B5EF4-FFF2-40B4-BE49-F238E27FC236}">
                <a16:creationId xmlns:a16="http://schemas.microsoft.com/office/drawing/2014/main" id="{58DC90FA-43D0-4E45-839B-972AFB636D52}"/>
              </a:ext>
            </a:extLst>
          </p:cNvPr>
          <p:cNvPicPr>
            <a:picLocks noGrp="1" noChangeAspect="1"/>
          </p:cNvPicPr>
          <p:nvPr>
            <p:ph sz="half" idx="1"/>
          </p:nvPr>
        </p:nvPicPr>
        <p:blipFill>
          <a:blip r:embed="rId3"/>
          <a:srcRect l="34470" r="25851" b="-1"/>
          <a:stretch/>
        </p:blipFill>
        <p:spPr>
          <a:xfrm>
            <a:off x="8115300" y="10"/>
            <a:ext cx="4076700" cy="6857990"/>
          </a:xfrm>
          <a:prstGeom prst="rect">
            <a:avLst/>
          </a:prstGeom>
        </p:spPr>
      </p:pic>
    </p:spTree>
    <p:extLst>
      <p:ext uri="{BB962C8B-B14F-4D97-AF65-F5344CB8AC3E}">
        <p14:creationId xmlns:p14="http://schemas.microsoft.com/office/powerpoint/2010/main" val="3345110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628EF961-2905-0E4B-C5B2-F33AA24A9398}"/>
              </a:ext>
            </a:extLst>
          </p:cNvPr>
          <p:cNvSpPr>
            <a:spLocks noGrp="1"/>
          </p:cNvSpPr>
          <p:nvPr>
            <p:ph type="ctrTitle"/>
          </p:nvPr>
        </p:nvSpPr>
        <p:spPr>
          <a:xfrm>
            <a:off x="695324" y="1145308"/>
            <a:ext cx="7600263" cy="4860947"/>
          </a:xfrm>
        </p:spPr>
        <p:txBody>
          <a:bodyPr anchor="b">
            <a:normAutofit/>
          </a:bodyPr>
          <a:lstStyle/>
          <a:p>
            <a:r>
              <a:rPr lang="en-IL" sz="7600"/>
              <a:t>יתרונות עסקיים</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805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F39B6-80B9-692B-4173-8B608D470952}"/>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סיכוני חוסר פעולה - עלייה בהוצאות אנרגיה ונזק למוניטין</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5BB8B73-F164-CC86-C09D-CAC3FFC5943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he-IL" sz="1400" b="1"/>
              <a:t>עלייה בהוצאות אנרגיה</a:t>
            </a:r>
          </a:p>
          <a:p>
            <a:pPr marL="0" lvl="1" indent="0">
              <a:buNone/>
            </a:pPr>
            <a:r>
              <a:rPr lang="he-IL" sz="1400"/>
              <a:t>חוסר פעולה בנושא הקיימות עלול להוביל לעלייה משמעותית בהוצאות האנרגיה עבור חברות, דבר שמעמיד את רווחיותן בסיכון.</a:t>
            </a:r>
          </a:p>
          <a:p>
            <a:pPr marL="0" indent="0">
              <a:spcBef>
                <a:spcPts val="2500"/>
              </a:spcBef>
              <a:buNone/>
            </a:pPr>
            <a:r>
              <a:rPr lang="he-IL" sz="1400" b="1"/>
              <a:t>פגיעה במוניטין</a:t>
            </a:r>
          </a:p>
          <a:p>
            <a:pPr marL="0" lvl="1" indent="0">
              <a:buNone/>
            </a:pPr>
            <a:r>
              <a:rPr lang="he-IL" sz="1400"/>
              <a:t>חברות שאינן נוקטות בפעולות לקיימות עלולות לסבול מהפסדים במוניטין, דבר שיכול להשפיע על נאמנות הלקוחות.</a:t>
            </a:r>
          </a:p>
          <a:p>
            <a:pPr marL="0" indent="0">
              <a:spcBef>
                <a:spcPts val="2500"/>
              </a:spcBef>
              <a:buNone/>
            </a:pPr>
            <a:r>
              <a:rPr lang="he-IL" sz="1400" b="1"/>
              <a:t>ציפיות הלקוחות</a:t>
            </a:r>
          </a:p>
          <a:p>
            <a:pPr marL="0" lvl="1" indent="0">
              <a:buNone/>
            </a:pPr>
            <a:r>
              <a:rPr lang="he-IL" sz="1400"/>
              <a:t>לקוחות כיום מצפים ממותגים לנהוג באחריות סביבתית, והם מגלים פחות סבלנות כלפי חברות שאינן ממלאות את הציפיות הללו.</a:t>
            </a:r>
            <a:endParaRPr lang="en-I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לוח גיר">
            <a:extLst>
              <a:ext uri="{FF2B5EF4-FFF2-40B4-BE49-F238E27FC236}">
                <a16:creationId xmlns:a16="http://schemas.microsoft.com/office/drawing/2014/main" id="{A53E5A7F-CBA3-4F38-B419-1E29BB29CE03}"/>
              </a:ext>
            </a:extLst>
          </p:cNvPr>
          <p:cNvPicPr>
            <a:picLocks noGrp="1" noChangeAspect="1"/>
          </p:cNvPicPr>
          <p:nvPr>
            <p:ph sz="half" idx="1"/>
          </p:nvPr>
        </p:nvPicPr>
        <p:blipFill>
          <a:blip r:embed="rId3"/>
          <a:srcRect l="28601" r="27706" b="-2"/>
          <a:stretch/>
        </p:blipFill>
        <p:spPr>
          <a:xfrm>
            <a:off x="8115300" y="10"/>
            <a:ext cx="4076700" cy="6857990"/>
          </a:xfrm>
          <a:prstGeom prst="rect">
            <a:avLst/>
          </a:prstGeom>
        </p:spPr>
      </p:pic>
    </p:spTree>
    <p:extLst>
      <p:ext uri="{BB962C8B-B14F-4D97-AF65-F5344CB8AC3E}">
        <p14:creationId xmlns:p14="http://schemas.microsoft.com/office/powerpoint/2010/main" val="613467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1F32A-0B1D-29A3-5FD1-BDB30E9CCE09}"/>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הזדמנויות - חיזוק המותג וצמיחה כלכלית</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2A40093-D1A9-F3C5-4CEF-B346CC928C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he-IL" sz="1400" b="1"/>
              <a:t>חיזוק המותג</a:t>
            </a:r>
          </a:p>
          <a:p>
            <a:pPr marL="0" lvl="1" indent="0">
              <a:buNone/>
            </a:pPr>
            <a:r>
              <a:rPr lang="he-IL" sz="1400"/>
              <a:t>אימוץ קיימות יכול לחזק את המותג של חברה ולהעניק לו תדמית חיובית בקרב צרכנים מודעים.</a:t>
            </a:r>
          </a:p>
          <a:p>
            <a:pPr marL="0" indent="0">
              <a:spcBef>
                <a:spcPts val="2500"/>
              </a:spcBef>
              <a:buNone/>
            </a:pPr>
            <a:r>
              <a:rPr lang="he-IL" sz="1400" b="1"/>
              <a:t>משיכת לקוחות חדשים</a:t>
            </a:r>
          </a:p>
          <a:p>
            <a:pPr marL="0" lvl="1" indent="0">
              <a:buNone/>
            </a:pPr>
            <a:r>
              <a:rPr lang="he-IL" sz="1400"/>
              <a:t>לקוחות חדשים מעדיפים חברות שמדברות על קיימות והשפעה סביבתית, דבר המסייע בהגדלת בסיס הלקוחות.</a:t>
            </a:r>
          </a:p>
          <a:p>
            <a:pPr marL="0" indent="0">
              <a:spcBef>
                <a:spcPts val="2500"/>
              </a:spcBef>
              <a:buNone/>
            </a:pPr>
            <a:r>
              <a:rPr lang="he-IL" sz="1400" b="1"/>
              <a:t>צמיחה כלכלית</a:t>
            </a:r>
          </a:p>
          <a:p>
            <a:pPr marL="0" lvl="1" indent="0">
              <a:buNone/>
            </a:pPr>
            <a:r>
              <a:rPr lang="he-IL" sz="1400"/>
              <a:t>קיימות יכולה להוביל לצמיחה כלכלית משמעותית על ידי שיפור רווחיות ויצירת הזדמנויות חדשות בשוק.</a:t>
            </a:r>
            <a:endParaRPr lang="en-I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תפיסת מקורות אנרגיה ברי קיימא">
            <a:extLst>
              <a:ext uri="{FF2B5EF4-FFF2-40B4-BE49-F238E27FC236}">
                <a16:creationId xmlns:a16="http://schemas.microsoft.com/office/drawing/2014/main" id="{F93EA48A-0637-4A1F-8DD2-FA46F9A7CDE6}"/>
              </a:ext>
            </a:extLst>
          </p:cNvPr>
          <p:cNvPicPr>
            <a:picLocks noGrp="1" noChangeAspect="1"/>
          </p:cNvPicPr>
          <p:nvPr>
            <p:ph sz="half" idx="1"/>
          </p:nvPr>
        </p:nvPicPr>
        <p:blipFill>
          <a:blip r:embed="rId3"/>
          <a:srcRect l="24383" r="36086"/>
          <a:stretch/>
        </p:blipFill>
        <p:spPr>
          <a:xfrm>
            <a:off x="8115300" y="10"/>
            <a:ext cx="4076700" cy="6857990"/>
          </a:xfrm>
          <a:prstGeom prst="rect">
            <a:avLst/>
          </a:prstGeom>
        </p:spPr>
      </p:pic>
    </p:spTree>
    <p:extLst>
      <p:ext uri="{BB962C8B-B14F-4D97-AF65-F5344CB8AC3E}">
        <p14:creationId xmlns:p14="http://schemas.microsoft.com/office/powerpoint/2010/main" val="4050020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B0453-D95A-E8F2-EC75-0A65073A0F29}"/>
              </a:ext>
            </a:extLst>
          </p:cNvPr>
          <p:cNvSpPr>
            <a:spLocks noGrp="1"/>
          </p:cNvSpPr>
          <p:nvPr>
            <p:ph type="title"/>
          </p:nvPr>
        </p:nvSpPr>
        <p:spPr>
          <a:xfrm>
            <a:off x="704087" y="914400"/>
            <a:ext cx="3095616" cy="1928741"/>
          </a:xfrm>
        </p:spPr>
        <p:txBody>
          <a:bodyPr vert="horz" lIns="91440" tIns="45720" rIns="91440" bIns="45720" rtlCol="0" anchor="t">
            <a:normAutofit/>
          </a:bodyPr>
          <a:lstStyle/>
          <a:p>
            <a:r>
              <a:rPr lang="en-US"/>
              <a:t>שיפור נאמנות הלקוחות ויתרון תחרותי</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קונספט אבטחת איכות עם אייקונים ומילות מפתח">
            <a:extLst>
              <a:ext uri="{FF2B5EF4-FFF2-40B4-BE49-F238E27FC236}">
                <a16:creationId xmlns:a16="http://schemas.microsoft.com/office/drawing/2014/main" id="{2BCBE5C7-FF82-48A7-94A4-C85D9D8770F0}"/>
              </a:ext>
            </a:extLst>
          </p:cNvPr>
          <p:cNvPicPr>
            <a:picLocks noGrp="1" noChangeAspect="1"/>
          </p:cNvPicPr>
          <p:nvPr>
            <p:ph sz="half" idx="1"/>
          </p:nvPr>
        </p:nvPicPr>
        <p:blipFill>
          <a:blip r:embed="rId3"/>
          <a:srcRect r="1" b="1739"/>
          <a:stretch/>
        </p:blipFill>
        <p:spPr>
          <a:xfrm>
            <a:off x="804673" y="3044952"/>
            <a:ext cx="3024378" cy="2971800"/>
          </a:xfrm>
          <a:prstGeom prst="rect">
            <a:avLst/>
          </a:prstGeom>
        </p:spPr>
      </p:pic>
      <p:sp>
        <p:nvSpPr>
          <p:cNvPr id="4" name="Content Placeholder 3">
            <a:extLst>
              <a:ext uri="{FF2B5EF4-FFF2-40B4-BE49-F238E27FC236}">
                <a16:creationId xmlns:a16="http://schemas.microsoft.com/office/drawing/2014/main" id="{9E66FAB7-FF1C-80C9-9F46-82EAD8F8985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74820" y="968377"/>
            <a:ext cx="7201797" cy="5006436"/>
          </a:xfrm>
        </p:spPr>
        <p:txBody>
          <a:bodyPr>
            <a:normAutofit/>
          </a:bodyPr>
          <a:lstStyle/>
          <a:p>
            <a:pPr marL="0" indent="0">
              <a:spcBef>
                <a:spcPts val="2500"/>
              </a:spcBef>
              <a:buNone/>
            </a:pPr>
            <a:r>
              <a:rPr lang="he-IL" sz="1400" b="1"/>
              <a:t>גישה קיימת</a:t>
            </a:r>
          </a:p>
          <a:p>
            <a:pPr marL="0" lvl="1" indent="0">
              <a:buNone/>
            </a:pPr>
            <a:r>
              <a:rPr lang="he-IL" sz="1400"/>
              <a:t>אימוץ גישות קיימות יכול להוביל לשיפור בנאמנות הלקוחות ולחיזוק הקשרים עם המותג.</a:t>
            </a:r>
          </a:p>
          <a:p>
            <a:pPr marL="0" indent="0">
              <a:spcBef>
                <a:spcPts val="2500"/>
              </a:spcBef>
              <a:buNone/>
            </a:pPr>
            <a:r>
              <a:rPr lang="he-IL" sz="1400" b="1"/>
              <a:t>יתרון תחרותי</a:t>
            </a:r>
          </a:p>
          <a:p>
            <a:pPr marL="0" lvl="1" indent="0">
              <a:buNone/>
            </a:pPr>
            <a:r>
              <a:rPr lang="he-IL" sz="1400"/>
              <a:t>מותגים המקדמים ערכי קיימות זוכים ליתרון תחרותי בשוק ומושכים יותר לקוחות.</a:t>
            </a:r>
          </a:p>
          <a:p>
            <a:pPr marL="0" indent="0">
              <a:spcBef>
                <a:spcPts val="2500"/>
              </a:spcBef>
              <a:buNone/>
            </a:pPr>
            <a:r>
              <a:rPr lang="he-IL" sz="1400" b="1"/>
              <a:t>ערכי קיימות</a:t>
            </a:r>
          </a:p>
          <a:p>
            <a:pPr marL="0" lvl="1" indent="0">
              <a:buNone/>
            </a:pPr>
            <a:r>
              <a:rPr lang="he-IL" sz="1400"/>
              <a:t>לקוחות נוטים לבחור במותגים המדגישים את מחויבותם לערכי הקיימות ולעשייה חברתית.</a:t>
            </a:r>
            <a:endParaRPr lang="en-IL" sz="1400"/>
          </a:p>
        </p:txBody>
      </p: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126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EC2B1F3-635A-1A38-050B-5B68E4DAC134}"/>
              </a:ext>
            </a:extLst>
          </p:cNvPr>
          <p:cNvSpPr>
            <a:spLocks noGrp="1"/>
          </p:cNvSpPr>
          <p:nvPr>
            <p:ph type="ctrTitle"/>
          </p:nvPr>
        </p:nvSpPr>
        <p:spPr>
          <a:xfrm>
            <a:off x="695324" y="1145308"/>
            <a:ext cx="7600263" cy="4860947"/>
          </a:xfrm>
        </p:spPr>
        <p:txBody>
          <a:bodyPr anchor="b">
            <a:normAutofit/>
          </a:bodyPr>
          <a:lstStyle/>
          <a:p>
            <a:r>
              <a:rPr lang="en-IL" sz="7600"/>
              <a:t>איך מתחילים</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035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55973B9F-2E34-04E1-BE66-B1F1244346B4}"/>
              </a:ext>
            </a:extLst>
          </p:cNvPr>
          <p:cNvSpPr>
            <a:spLocks noGrp="1"/>
          </p:cNvSpPr>
          <p:nvPr>
            <p:ph type="title"/>
          </p:nvPr>
        </p:nvSpPr>
        <p:spPr>
          <a:xfrm>
            <a:off x="954823" y="1705460"/>
            <a:ext cx="4265763" cy="1593185"/>
          </a:xfrm>
        </p:spPr>
        <p:txBody>
          <a:bodyPr anchor="t">
            <a:normAutofit/>
          </a:bodyPr>
          <a:lstStyle/>
          <a:p>
            <a:pPr>
              <a:lnSpc>
                <a:spcPct val="90000"/>
              </a:lnSpc>
            </a:pPr>
            <a:r>
              <a:rPr lang="en-IL" sz="3600"/>
              <a:t>שלבים מומלצים - סדנאות ליצירת רעיונות חדשניים</a:t>
            </a:r>
          </a:p>
        </p:txBody>
      </p:sp>
      <p:cxnSp>
        <p:nvCxnSpPr>
          <p:cNvPr id="10" name="Straight Connector 9">
            <a:extLst>
              <a:ext uri="{FF2B5EF4-FFF2-40B4-BE49-F238E27FC236}">
                <a16:creationId xmlns:a16="http://schemas.microsoft.com/office/drawing/2014/main" id="{F6DB4BEA-22D1-9BE0-1F06-BAFE567B5E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816" y="3435170"/>
            <a:ext cx="402336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ABB7BF-7672-3F77-1709-5A81A2540B3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71353" y="1796458"/>
            <a:ext cx="5483190" cy="4457453"/>
          </a:xfrm>
        </p:spPr>
        <p:txBody>
          <a:bodyPr>
            <a:normAutofit/>
          </a:bodyPr>
          <a:lstStyle/>
          <a:p>
            <a:pPr marL="0" indent="0">
              <a:spcBef>
                <a:spcPts val="2500"/>
              </a:spcBef>
              <a:buNone/>
            </a:pPr>
            <a:r>
              <a:rPr lang="he-IL" sz="1400" b="1"/>
              <a:t>שיתוף פעולה צוותי</a:t>
            </a:r>
          </a:p>
          <a:p>
            <a:pPr marL="0" lvl="1" indent="0">
              <a:buNone/>
            </a:pPr>
            <a:r>
              <a:rPr lang="he-IL" sz="1400"/>
              <a:t>סדנאות אלו מקדמות שיתוף פעולה בין חברי הצוות, ומחזקות את הקשרים ביניהם במטרה ליצור רעיונות חדשניים.</a:t>
            </a:r>
          </a:p>
          <a:p>
            <a:pPr marL="0" indent="0">
              <a:spcBef>
                <a:spcPts val="2500"/>
              </a:spcBef>
              <a:buNone/>
            </a:pPr>
            <a:r>
              <a:rPr lang="he-IL" sz="1400" b="1"/>
              <a:t>חשיבה מחוץ לקופסה</a:t>
            </a:r>
          </a:p>
          <a:p>
            <a:pPr marL="0" lvl="1" indent="0">
              <a:buNone/>
            </a:pPr>
            <a:r>
              <a:rPr lang="he-IL" sz="1400"/>
              <a:t>הסדנאות מעודדות חשיבה יצירתית ומחוץ לקופסה, המאפשרת פתרונות חדשניים לשימוש במים קרים.</a:t>
            </a:r>
          </a:p>
          <a:p>
            <a:pPr marL="0" indent="0">
              <a:spcBef>
                <a:spcPts val="2500"/>
              </a:spcBef>
              <a:buNone/>
            </a:pPr>
            <a:r>
              <a:rPr lang="he-IL" sz="1400" b="1"/>
              <a:t>פתרונות לשימוש במים קרים</a:t>
            </a:r>
          </a:p>
          <a:p>
            <a:pPr marL="0" lvl="1" indent="0">
              <a:buNone/>
            </a:pPr>
            <a:r>
              <a:rPr lang="he-IL" sz="1400"/>
              <a:t>מטרת הסדנאות היא לפתח פתרונות חדשים ויעילים לשימוש במים קרים, משפרות את השימוש במשאבים.</a:t>
            </a:r>
            <a:endParaRPr lang="en-IL" sz="1400"/>
          </a:p>
        </p:txBody>
      </p:sp>
    </p:spTree>
    <p:extLst>
      <p:ext uri="{BB962C8B-B14F-4D97-AF65-F5344CB8AC3E}">
        <p14:creationId xmlns:p14="http://schemas.microsoft.com/office/powerpoint/2010/main" val="3134007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E6EAC-A5AE-9FD1-BFB6-336BC0C36068}"/>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פיתוח מוצרי אבטיפוס והשקת מאפייני קיימות חדשים</a:t>
            </a:r>
          </a:p>
        </p:txBody>
      </p:sp>
      <p:pic>
        <p:nvPicPr>
          <p:cNvPr id="5" name="Content Placeholder 4" descr="מהנדס המשתמש בטאבלט במפעל עם רובוטים תעשייתיים">
            <a:extLst>
              <a:ext uri="{FF2B5EF4-FFF2-40B4-BE49-F238E27FC236}">
                <a16:creationId xmlns:a16="http://schemas.microsoft.com/office/drawing/2014/main" id="{3F191AB3-1EBE-4D7C-B7DD-5745F076CC1A}"/>
              </a:ext>
            </a:extLst>
          </p:cNvPr>
          <p:cNvPicPr>
            <a:picLocks noGrp="1" noChangeAspect="1"/>
          </p:cNvPicPr>
          <p:nvPr>
            <p:ph sz="half" idx="1"/>
          </p:nvPr>
        </p:nvPicPr>
        <p:blipFill>
          <a:blip r:embed="rId3"/>
          <a:srcRect l="48894" r="10273" b="2"/>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4E603A9-707B-CDC5-E4A7-A9EC1388365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he-IL" sz="1400" b="1"/>
              <a:t>פיתוח אבטיפוסים</a:t>
            </a:r>
          </a:p>
          <a:p>
            <a:pPr marL="0" lvl="1" indent="0">
              <a:buNone/>
            </a:pPr>
            <a:r>
              <a:rPr lang="he-IL" sz="1400"/>
              <a:t>הפקת אבטיפוסים היא שלב קרדינלי בפיתוח המוצר, והיא מאפשרת לבדוק רעיונות ולהתנסות בעיצובים שונים.</a:t>
            </a:r>
          </a:p>
          <a:p>
            <a:pPr marL="0" indent="0">
              <a:spcBef>
                <a:spcPts val="2500"/>
              </a:spcBef>
              <a:buNone/>
            </a:pPr>
            <a:r>
              <a:rPr lang="he-IL" sz="1400" b="1"/>
              <a:t>מאפייני קיימות</a:t>
            </a:r>
          </a:p>
          <a:p>
            <a:pPr marL="0" lvl="1" indent="0">
              <a:buNone/>
            </a:pPr>
            <a:r>
              <a:rPr lang="he-IL" sz="1400"/>
              <a:t>תכנון מאפיינים חדשים שקשורים לקיימות מסייע לקידום הפתרונות הסביבתיים ומגביר את האטרקטיביות של המוצר בשוק.</a:t>
            </a:r>
          </a:p>
          <a:p>
            <a:pPr marL="0" indent="0">
              <a:spcBef>
                <a:spcPts val="2500"/>
              </a:spcBef>
              <a:buNone/>
            </a:pPr>
            <a:r>
              <a:rPr lang="he-IL" sz="1400" b="1"/>
              <a:t>ניסויים בשוק</a:t>
            </a:r>
          </a:p>
          <a:p>
            <a:pPr marL="0" lvl="1" indent="0">
              <a:buNone/>
            </a:pPr>
            <a:r>
              <a:rPr lang="he-IL" sz="1400"/>
              <a:t>חשוב לבצע ניסויים בשוק כדי להבין את התגובות של הצרכנים ולשפר את המוצר בהתאם.</a:t>
            </a:r>
            <a:endParaRPr lang="en-I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925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E79B8-FDD5-FE94-F3A5-4B8F136F962C}"/>
              </a:ext>
            </a:extLst>
          </p:cNvPr>
          <p:cNvSpPr>
            <a:spLocks noGrp="1"/>
          </p:cNvSpPr>
          <p:nvPr>
            <p:ph type="title"/>
          </p:nvPr>
        </p:nvSpPr>
        <p:spPr>
          <a:xfrm>
            <a:off x="4866968" y="914400"/>
            <a:ext cx="6627924" cy="1307592"/>
          </a:xfrm>
        </p:spPr>
        <p:txBody>
          <a:bodyPr vert="horz" lIns="91440" tIns="45720" rIns="91440" bIns="45720" rtlCol="0" anchor="t">
            <a:normAutofit/>
          </a:bodyPr>
          <a:lstStyle/>
          <a:p>
            <a:r>
              <a:rPr lang="en-US"/>
              <a:t>כלי שיווק מותאמים</a:t>
            </a:r>
          </a:p>
        </p:txBody>
      </p:sp>
      <p:pic>
        <p:nvPicPr>
          <p:cNvPr id="5" name="Content Placeholder 4" descr="מפעל לבקבוק מים">
            <a:extLst>
              <a:ext uri="{FF2B5EF4-FFF2-40B4-BE49-F238E27FC236}">
                <a16:creationId xmlns:a16="http://schemas.microsoft.com/office/drawing/2014/main" id="{B2AA29E0-F8C7-4184-9CDF-9F7D3D61E09E}"/>
              </a:ext>
            </a:extLst>
          </p:cNvPr>
          <p:cNvPicPr>
            <a:picLocks noGrp="1" noChangeAspect="1"/>
          </p:cNvPicPr>
          <p:nvPr>
            <p:ph sz="half" idx="1"/>
          </p:nvPr>
        </p:nvPicPr>
        <p:blipFill>
          <a:blip r:embed="rId3"/>
          <a:srcRect l="30713" r="23408" b="1"/>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A0B8137-43A4-FADC-0DA8-4F9A7AF3CE8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he-IL" sz="1400" b="1"/>
              <a:t>התאמה לקהל היעד</a:t>
            </a:r>
          </a:p>
          <a:p>
            <a:pPr marL="0" lvl="1" indent="0">
              <a:buNone/>
            </a:pPr>
            <a:r>
              <a:rPr lang="he-IL" sz="1400"/>
              <a:t>שיווק מוצרים המיוצרים במים קרים חייב להיות מותאם לצרכים ולהעדפות של קהלים שונים.</a:t>
            </a:r>
          </a:p>
          <a:p>
            <a:pPr marL="0" indent="0">
              <a:spcBef>
                <a:spcPts val="2500"/>
              </a:spcBef>
              <a:buNone/>
            </a:pPr>
            <a:r>
              <a:rPr lang="he-IL" sz="1400" b="1"/>
              <a:t>הדגשת יתרונות</a:t>
            </a:r>
          </a:p>
          <a:p>
            <a:pPr marL="0" lvl="1" indent="0">
              <a:buNone/>
            </a:pPr>
            <a:r>
              <a:rPr lang="he-IL" sz="1400"/>
              <a:t>יש להדגיש את היתרונות הברורים של המוצרים כדי לשכנע את הצרכנים לבחור בהם.</a:t>
            </a:r>
          </a:p>
          <a:p>
            <a:pPr marL="0" indent="0">
              <a:spcBef>
                <a:spcPts val="2500"/>
              </a:spcBef>
              <a:buNone/>
            </a:pPr>
            <a:r>
              <a:rPr lang="he-IL" sz="1400" b="1"/>
              <a:t>שימוש בפלטפורמות שונות</a:t>
            </a:r>
          </a:p>
          <a:p>
            <a:pPr marL="0" lvl="1" indent="0">
              <a:buNone/>
            </a:pPr>
            <a:r>
              <a:rPr lang="he-IL" sz="1400"/>
              <a:t>ניצול פלטפורמות שיווק רבות מאפשר להגיע למגוון רחב של צרכנים באופן יעיל.</a:t>
            </a:r>
            <a:endParaRPr lang="en-I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39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84CC2FAD-84EF-2D1D-2E6E-A0847BD0C1A0}"/>
              </a:ext>
            </a:extLst>
          </p:cNvPr>
          <p:cNvSpPr>
            <a:spLocks noGrp="1"/>
          </p:cNvSpPr>
          <p:nvPr>
            <p:ph type="title"/>
          </p:nvPr>
        </p:nvSpPr>
        <p:spPr>
          <a:xfrm>
            <a:off x="700636" y="1280538"/>
            <a:ext cx="7995130" cy="1408176"/>
          </a:xfrm>
        </p:spPr>
        <p:txBody>
          <a:bodyPr anchor="b">
            <a:normAutofit/>
          </a:bodyPr>
          <a:lstStyle/>
          <a:p>
            <a:r>
              <a:rPr lang="en-IL" sz="6000"/>
              <a:t>מסקנות והמלצות</a:t>
            </a:r>
          </a:p>
        </p:txBody>
      </p:sp>
      <p:cxnSp>
        <p:nvCxnSpPr>
          <p:cNvPr id="10" name="Straight Connector 9">
            <a:extLst>
              <a:ext uri="{FF2B5EF4-FFF2-40B4-BE49-F238E27FC236}">
                <a16:creationId xmlns:a16="http://schemas.microsoft.com/office/drawing/2014/main" id="{CA8CF56C-58F2-6FFF-1369-D8C85682A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3077378"/>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D8065F89-12EA-5D62-34EC-EBF301835839}"/>
              </a:ext>
            </a:extLst>
          </p:cNvPr>
          <p:cNvGraphicFramePr>
            <a:graphicFrameLocks noGrp="1"/>
          </p:cNvGraphicFramePr>
          <p:nvPr>
            <p:ph idx="1"/>
            <p:extLst>
              <p:ext uri="{D42A27DB-BD31-4B8C-83A1-F6EECF244321}">
                <p14:modId xmlns:p14="http://schemas.microsoft.com/office/powerpoint/2010/main" val="28070825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704087" y="3659393"/>
          <a:ext cx="10785783"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4104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4398AF82-F3CC-F468-184E-6DE29D9DAECF}"/>
              </a:ext>
            </a:extLst>
          </p:cNvPr>
          <p:cNvSpPr>
            <a:spLocks noGrp="1"/>
          </p:cNvSpPr>
          <p:nvPr>
            <p:ph type="ctrTitle"/>
          </p:nvPr>
        </p:nvSpPr>
        <p:spPr>
          <a:xfrm>
            <a:off x="695324" y="1145308"/>
            <a:ext cx="7600263" cy="4860947"/>
          </a:xfrm>
        </p:spPr>
        <p:txBody>
          <a:bodyPr anchor="b">
            <a:normAutofit/>
          </a:bodyPr>
          <a:lstStyle/>
          <a:p>
            <a:r>
              <a:rPr lang="en-IL" sz="7600"/>
              <a:t>קיימות וחשיבותה</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27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B32833C-E3D1-97B5-6C03-5CF2EFC22A88}"/>
              </a:ext>
            </a:extLst>
          </p:cNvPr>
          <p:cNvPicPr>
            <a:picLocks noGrp="1" noChangeAspect="1"/>
          </p:cNvPicPr>
          <p:nvPr>
            <p:ph idx="1"/>
          </p:nvPr>
        </p:nvPicPr>
        <p:blipFill>
          <a:blip r:embed="rId2"/>
          <a:srcRect l="2667"/>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C9354-2FBC-5630-07CE-20E699E5D4B5}"/>
              </a:ext>
            </a:extLst>
          </p:cNvPr>
          <p:cNvSpPr>
            <a:spLocks noGrp="1"/>
          </p:cNvSpPr>
          <p:nvPr>
            <p:ph type="title"/>
          </p:nvPr>
        </p:nvSpPr>
        <p:spPr>
          <a:xfrm>
            <a:off x="705158" y="5528235"/>
            <a:ext cx="10696574" cy="770964"/>
          </a:xfrm>
        </p:spPr>
        <p:txBody>
          <a:bodyPr vert="horz" lIns="91440" tIns="45720" rIns="91440" bIns="45720" rtlCol="0" anchor="b">
            <a:normAutofit/>
          </a:bodyPr>
          <a:lstStyle/>
          <a:p>
            <a:pPr>
              <a:lnSpc>
                <a:spcPct val="90000"/>
              </a:lnSpc>
            </a:pPr>
            <a:r>
              <a:rPr lang="en-US" sz="3100">
                <a:solidFill>
                  <a:srgbClr val="FFFFFF"/>
                </a:solidFill>
                <a:hlinkClick r:id="rId3"/>
              </a:rPr>
              <a:t>https://www.yello.de/ueber-yello/nachhaltigkeit/</a:t>
            </a:r>
            <a:r>
              <a:rPr lang="en-US" sz="3100">
                <a:solidFill>
                  <a:srgbClr val="FFFFFF"/>
                </a:solidFill>
              </a:rPr>
              <a:t> </a:t>
            </a:r>
          </a:p>
        </p:txBody>
      </p:sp>
    </p:spTree>
    <p:extLst>
      <p:ext uri="{BB962C8B-B14F-4D97-AF65-F5344CB8AC3E}">
        <p14:creationId xmlns:p14="http://schemas.microsoft.com/office/powerpoint/2010/main" val="41181727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19633-4EE8-4B53-53A9-C0495A7E6B6E}"/>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en-US"/>
              <a:t>הגדרה של קיימות</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95622C3-1E01-67BA-55D3-64AE8352F0F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he-IL" sz="1400" b="1"/>
              <a:t>מהות הקיימות</a:t>
            </a:r>
          </a:p>
          <a:p>
            <a:pPr marL="0" lvl="1" indent="0">
              <a:buNone/>
            </a:pPr>
            <a:r>
              <a:rPr lang="he-IL" sz="1400"/>
              <a:t>קיימות היא תהליך שבו אנו עונים על הצרכים הנוכחיים מבלי לסכן את העתיד של הדורות הבאים.</a:t>
            </a:r>
          </a:p>
          <a:p>
            <a:pPr marL="0" indent="0">
              <a:spcBef>
                <a:spcPts val="2500"/>
              </a:spcBef>
              <a:buNone/>
            </a:pPr>
            <a:r>
              <a:rPr lang="he-IL" sz="1400" b="1"/>
              <a:t>ניהול משאבים טבעיים</a:t>
            </a:r>
          </a:p>
          <a:p>
            <a:pPr marL="0" lvl="1" indent="0">
              <a:buNone/>
            </a:pPr>
            <a:r>
              <a:rPr lang="he-IL" sz="1400"/>
              <a:t>ניהול אחראי של משאבים טבעיים הוא קריטי להבטחת קיימות ולעמידה בצרכים של הדורות הבאים.</a:t>
            </a:r>
          </a:p>
          <a:p>
            <a:pPr marL="0" indent="0">
              <a:spcBef>
                <a:spcPts val="2500"/>
              </a:spcBef>
              <a:buNone/>
            </a:pPr>
            <a:r>
              <a:rPr lang="he-IL" sz="1400" b="1"/>
              <a:t>אנרגיה מתחדשת</a:t>
            </a:r>
          </a:p>
          <a:p>
            <a:pPr marL="0" lvl="1" indent="0">
              <a:buNone/>
            </a:pPr>
            <a:r>
              <a:rPr lang="he-IL" sz="1400"/>
              <a:t>שימוש באנרגיה מתחדשת הוא חלק בלתי נפרד מהתהליך של יצירת עולם בר קיימא.</a:t>
            </a:r>
            <a:endParaRPr lang="en-I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דגם של טחנות רוח ועצים">
            <a:extLst>
              <a:ext uri="{FF2B5EF4-FFF2-40B4-BE49-F238E27FC236}">
                <a16:creationId xmlns:a16="http://schemas.microsoft.com/office/drawing/2014/main" id="{01FEAFEA-184F-496B-B349-766F1EF82123}"/>
              </a:ext>
            </a:extLst>
          </p:cNvPr>
          <p:cNvPicPr>
            <a:picLocks noGrp="1" noChangeAspect="1"/>
          </p:cNvPicPr>
          <p:nvPr>
            <p:ph sz="half" idx="1"/>
          </p:nvPr>
        </p:nvPicPr>
        <p:blipFill>
          <a:blip r:embed="rId3"/>
          <a:srcRect l="26951" r="31438" b="1"/>
          <a:stretch/>
        </p:blipFill>
        <p:spPr>
          <a:xfrm>
            <a:off x="8115300" y="10"/>
            <a:ext cx="4076700" cy="6857990"/>
          </a:xfrm>
          <a:prstGeom prst="rect">
            <a:avLst/>
          </a:prstGeom>
        </p:spPr>
      </p:pic>
    </p:spTree>
    <p:extLst>
      <p:ext uri="{BB962C8B-B14F-4D97-AF65-F5344CB8AC3E}">
        <p14:creationId xmlns:p14="http://schemas.microsoft.com/office/powerpoint/2010/main" val="2276626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16D62-B54E-8364-A6B0-D1D97F95D495}"/>
              </a:ext>
            </a:extLst>
          </p:cNvPr>
          <p:cNvSpPr>
            <a:spLocks noGrp="1"/>
          </p:cNvSpPr>
          <p:nvPr>
            <p:ph type="title"/>
          </p:nvPr>
        </p:nvSpPr>
        <p:spPr>
          <a:xfrm>
            <a:off x="704087" y="914400"/>
            <a:ext cx="4041648" cy="1928741"/>
          </a:xfrm>
        </p:spPr>
        <p:txBody>
          <a:bodyPr vert="horz" lIns="91440" tIns="45720" rIns="91440" bIns="45720" rtlCol="0" anchor="t">
            <a:normAutofit/>
          </a:bodyPr>
          <a:lstStyle/>
          <a:p>
            <a:pPr>
              <a:lnSpc>
                <a:spcPct val="90000"/>
              </a:lnSpc>
            </a:pPr>
            <a:r>
              <a:rPr lang="en-US" sz="3400"/>
              <a:t>חשיבות הקיימות עקב משאבי טבע מוגבלים ושינויי אקלים</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שואפים לחברה עם אפס פסולת באמצעות מיחזור משאבים">
            <a:extLst>
              <a:ext uri="{FF2B5EF4-FFF2-40B4-BE49-F238E27FC236}">
                <a16:creationId xmlns:a16="http://schemas.microsoft.com/office/drawing/2014/main" id="{1F8BB48B-2C2B-4DE2-B11C-0BF4DD39EE8B}"/>
              </a:ext>
            </a:extLst>
          </p:cNvPr>
          <p:cNvPicPr>
            <a:picLocks noGrp="1" noChangeAspect="1"/>
          </p:cNvPicPr>
          <p:nvPr>
            <p:ph sz="half" idx="1"/>
          </p:nvPr>
        </p:nvPicPr>
        <p:blipFill>
          <a:blip r:embed="rId3"/>
          <a:srcRect l="12318" r="13086"/>
          <a:stretch/>
        </p:blipFill>
        <p:spPr>
          <a:xfrm>
            <a:off x="804672" y="3044952"/>
            <a:ext cx="3941064" cy="2971800"/>
          </a:xfrm>
          <a:prstGeom prst="rect">
            <a:avLst/>
          </a:prstGeom>
        </p:spPr>
      </p:pic>
      <p:sp>
        <p:nvSpPr>
          <p:cNvPr id="4" name="Content Placeholder 3">
            <a:extLst>
              <a:ext uri="{FF2B5EF4-FFF2-40B4-BE49-F238E27FC236}">
                <a16:creationId xmlns:a16="http://schemas.microsoft.com/office/drawing/2014/main" id="{591912C0-22FC-98B1-EC85-640F302938C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52" y="968377"/>
            <a:ext cx="6144768" cy="5006436"/>
          </a:xfrm>
        </p:spPr>
        <p:txBody>
          <a:bodyPr>
            <a:normAutofit/>
          </a:bodyPr>
          <a:lstStyle/>
          <a:p>
            <a:pPr marL="0" indent="0">
              <a:spcBef>
                <a:spcPts val="2500"/>
              </a:spcBef>
              <a:buNone/>
            </a:pPr>
            <a:r>
              <a:rPr lang="he-IL" sz="1400" b="1"/>
              <a:t>משאבים מוגבלים</a:t>
            </a:r>
          </a:p>
          <a:p>
            <a:pPr marL="0" lvl="1" indent="0">
              <a:buNone/>
            </a:pPr>
            <a:r>
              <a:rPr lang="he-IL" sz="1400"/>
              <a:t>עולם המודרני מתמודד עם משאבים טבעיים מוגבלים, שמחייבים אותנו למצוא דרכים יעילות לשימוש בהם.</a:t>
            </a:r>
          </a:p>
          <a:p>
            <a:pPr marL="0" indent="0">
              <a:spcBef>
                <a:spcPts val="2500"/>
              </a:spcBef>
              <a:buNone/>
            </a:pPr>
            <a:r>
              <a:rPr lang="he-IL" sz="1400" b="1"/>
              <a:t>שינויי אקלים</a:t>
            </a:r>
          </a:p>
          <a:p>
            <a:pPr marL="0" lvl="1" indent="0">
              <a:buNone/>
            </a:pPr>
            <a:r>
              <a:rPr lang="he-IL" sz="1400"/>
              <a:t>שינויי האקלים משפיעים על כל תחומי החיים, מה שמחייב אותנו לפעול לקידום קיימות.</a:t>
            </a:r>
          </a:p>
          <a:p>
            <a:pPr marL="0" indent="0">
              <a:spcBef>
                <a:spcPts val="2500"/>
              </a:spcBef>
              <a:buNone/>
            </a:pPr>
            <a:r>
              <a:rPr lang="he-IL" sz="1400" b="1"/>
              <a:t>פתרונות לקיימות</a:t>
            </a:r>
          </a:p>
          <a:p>
            <a:pPr marL="0" lvl="1" indent="0">
              <a:buNone/>
            </a:pPr>
            <a:r>
              <a:rPr lang="he-IL" sz="1400"/>
              <a:t>פיתוח פתרונות שמפחיתים צריכה וזיהום הוא חיוני להבטחת חיים בריאים לדורות הבאים.</a:t>
            </a:r>
          </a:p>
          <a:p>
            <a:pPr marL="0" indent="0">
              <a:spcBef>
                <a:spcPts val="2500"/>
              </a:spcBef>
              <a:buNone/>
            </a:pPr>
            <a:r>
              <a:rPr lang="he-IL" sz="1400" b="1"/>
              <a:t>קמפיינים למודעות</a:t>
            </a:r>
          </a:p>
          <a:p>
            <a:pPr marL="0" lvl="1" indent="0">
              <a:buNone/>
            </a:pPr>
            <a:r>
              <a:rPr lang="he-IL" sz="1400"/>
              <a:t>קמפיינים שמעלים מודעות לקיימות יכולים לשפר את המצב הקיים ולעודד שינוי התנהגות.</a:t>
            </a:r>
            <a:endParaRPr lang="en-IL" sz="1400"/>
          </a:p>
        </p:txBody>
      </p: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66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59189-1C5C-4D64-D607-A44E907FF4AC}"/>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השפעת חימום מים על צריכת האנרגיה במכונת הכביסה</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A75C3E6-8061-C75E-4517-A5148BA77C7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he-IL" sz="1400" b="1"/>
              <a:t>צריכת אנרגיה גבוהה</a:t>
            </a:r>
          </a:p>
          <a:p>
            <a:pPr marL="0" lvl="1" indent="0">
              <a:buNone/>
            </a:pPr>
            <a:r>
              <a:rPr lang="he-IL" sz="1400"/>
              <a:t>חימום מים במכונת הכביסה הוא מקור לצריכת אנרגיה גבוהה, מה שמוביל לעלויות גבוהות יותר.</a:t>
            </a:r>
          </a:p>
          <a:p>
            <a:pPr marL="0" indent="0">
              <a:spcBef>
                <a:spcPts val="2500"/>
              </a:spcBef>
              <a:buNone/>
            </a:pPr>
            <a:r>
              <a:rPr lang="he-IL" sz="1400" b="1"/>
              <a:t>ניקוי במים קרים</a:t>
            </a:r>
          </a:p>
          <a:p>
            <a:pPr marL="0" lvl="1" indent="0">
              <a:buNone/>
            </a:pPr>
            <a:r>
              <a:rPr lang="he-IL" sz="1400"/>
              <a:t>שימוש במים קרים לניקוי מפחית את הצורך בחימום מים, ובכך חוסך באנרגיה.</a:t>
            </a:r>
          </a:p>
          <a:p>
            <a:pPr marL="0" indent="0">
              <a:spcBef>
                <a:spcPts val="2500"/>
              </a:spcBef>
              <a:buNone/>
            </a:pPr>
            <a:r>
              <a:rPr lang="he-IL" sz="1400" b="1"/>
              <a:t>חיסכון באנרגיה</a:t>
            </a:r>
          </a:p>
          <a:p>
            <a:pPr marL="0" lvl="1" indent="0">
              <a:buNone/>
            </a:pPr>
            <a:r>
              <a:rPr lang="he-IL" sz="1400"/>
              <a:t>מעבר לניקוי במים קרים יכול לתרום לחיסכון משמעותי באנרגיה ולצמצום השפעות סביבתיות.</a:t>
            </a:r>
            <a:endParaRPr lang="en-I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תקריב של סילון מים בנוף תת-ימי של ג'קוזי חיצוני">
            <a:extLst>
              <a:ext uri="{FF2B5EF4-FFF2-40B4-BE49-F238E27FC236}">
                <a16:creationId xmlns:a16="http://schemas.microsoft.com/office/drawing/2014/main" id="{A0A4C2CF-EAA3-4DE7-BB98-666D662FCB1F}"/>
              </a:ext>
            </a:extLst>
          </p:cNvPr>
          <p:cNvPicPr>
            <a:picLocks noGrp="1" noChangeAspect="1"/>
          </p:cNvPicPr>
          <p:nvPr>
            <p:ph sz="half" idx="1"/>
          </p:nvPr>
        </p:nvPicPr>
        <p:blipFill>
          <a:blip r:embed="rId3"/>
          <a:srcRect l="32594" r="30401"/>
          <a:stretch/>
        </p:blipFill>
        <p:spPr>
          <a:xfrm>
            <a:off x="8115300" y="10"/>
            <a:ext cx="4076700" cy="6857990"/>
          </a:xfrm>
          <a:prstGeom prst="rect">
            <a:avLst/>
          </a:prstGeom>
        </p:spPr>
      </p:pic>
    </p:spTree>
    <p:extLst>
      <p:ext uri="{BB962C8B-B14F-4D97-AF65-F5344CB8AC3E}">
        <p14:creationId xmlns:p14="http://schemas.microsoft.com/office/powerpoint/2010/main" val="2435697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DD6EBF19-0E67-383F-EC63-E298DC17E207}"/>
              </a:ext>
            </a:extLst>
          </p:cNvPr>
          <p:cNvSpPr>
            <a:spLocks noGrp="1"/>
          </p:cNvSpPr>
          <p:nvPr>
            <p:ph type="ctrTitle"/>
          </p:nvPr>
        </p:nvSpPr>
        <p:spPr>
          <a:xfrm>
            <a:off x="695324" y="1145308"/>
            <a:ext cx="7600263" cy="4860947"/>
          </a:xfrm>
        </p:spPr>
        <p:txBody>
          <a:bodyPr anchor="b">
            <a:normAutofit/>
          </a:bodyPr>
          <a:lstStyle/>
          <a:p>
            <a:r>
              <a:rPr lang="en-IL" sz="7600"/>
              <a:t>מחקר צרכים</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9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259CC2F-57A8-5F54-93A8-70567D15D889}"/>
              </a:ext>
            </a:extLst>
          </p:cNvPr>
          <p:cNvSpPr>
            <a:spLocks noGrp="1"/>
          </p:cNvSpPr>
          <p:nvPr>
            <p:ph type="title"/>
          </p:nvPr>
        </p:nvSpPr>
        <p:spPr>
          <a:xfrm>
            <a:off x="954823" y="1705460"/>
            <a:ext cx="4265763" cy="1593185"/>
          </a:xfrm>
        </p:spPr>
        <p:txBody>
          <a:bodyPr anchor="t">
            <a:normAutofit/>
          </a:bodyPr>
          <a:lstStyle/>
          <a:p>
            <a:r>
              <a:rPr lang="en-IL" sz="4200"/>
              <a:t>הסיבות לשימוש במים קרים</a:t>
            </a:r>
          </a:p>
        </p:txBody>
      </p:sp>
      <p:cxnSp>
        <p:nvCxnSpPr>
          <p:cNvPr id="10" name="Straight Connector 9">
            <a:extLst>
              <a:ext uri="{FF2B5EF4-FFF2-40B4-BE49-F238E27FC236}">
                <a16:creationId xmlns:a16="http://schemas.microsoft.com/office/drawing/2014/main" id="{F6DB4BEA-22D1-9BE0-1F06-BAFE567B5E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816" y="3435170"/>
            <a:ext cx="402336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0AE3AF-8778-F97B-4BC9-93E54B12677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71353" y="1796458"/>
            <a:ext cx="5483190" cy="4457453"/>
          </a:xfrm>
        </p:spPr>
        <p:txBody>
          <a:bodyPr>
            <a:normAutofit/>
          </a:bodyPr>
          <a:lstStyle/>
          <a:p>
            <a:pPr marL="0" indent="0">
              <a:spcBef>
                <a:spcPts val="2500"/>
              </a:spcBef>
              <a:buNone/>
            </a:pPr>
            <a:r>
              <a:rPr lang="he-IL" sz="1400" b="1"/>
              <a:t>חיסכון בחשבון החשמל</a:t>
            </a:r>
          </a:p>
          <a:p>
            <a:pPr marL="0" lvl="1" indent="0">
              <a:buNone/>
            </a:pPr>
            <a:r>
              <a:rPr lang="he-IL" sz="1400"/>
              <a:t>שימוש במים קרים חוסך כסף בחשבון החשמל על ידי הפחתת הצורך בחימום המים.</a:t>
            </a:r>
          </a:p>
          <a:p>
            <a:pPr marL="0" indent="0">
              <a:spcBef>
                <a:spcPts val="2500"/>
              </a:spcBef>
              <a:buNone/>
            </a:pPr>
            <a:r>
              <a:rPr lang="he-IL" sz="1400" b="1"/>
              <a:t>שמירה על איכות הבדים</a:t>
            </a:r>
          </a:p>
          <a:p>
            <a:pPr marL="0" lvl="1" indent="0">
              <a:buNone/>
            </a:pPr>
            <a:r>
              <a:rPr lang="he-IL" sz="1400"/>
              <a:t>מים קרים שומרים על איכות הבדים ומפחיתים את התכווצותם ונזקם במהלך הכביסה.</a:t>
            </a:r>
          </a:p>
          <a:p>
            <a:pPr marL="0" indent="0">
              <a:spcBef>
                <a:spcPts val="2500"/>
              </a:spcBef>
              <a:buNone/>
            </a:pPr>
            <a:r>
              <a:rPr lang="he-IL" sz="1400" b="1"/>
              <a:t>הפחתת פגיעה בסביבה</a:t>
            </a:r>
          </a:p>
          <a:p>
            <a:pPr marL="0" lvl="1" indent="0">
              <a:buNone/>
            </a:pPr>
            <a:r>
              <a:rPr lang="he-IL" sz="1400"/>
              <a:t>שימוש במים קרים מפחית את הפגיעה בסביבה ומקטין את טביעת הרגל הפחמנית שלנו.</a:t>
            </a:r>
            <a:endParaRPr lang="en-IL" sz="1400"/>
          </a:p>
        </p:txBody>
      </p:sp>
    </p:spTree>
    <p:extLst>
      <p:ext uri="{BB962C8B-B14F-4D97-AF65-F5344CB8AC3E}">
        <p14:creationId xmlns:p14="http://schemas.microsoft.com/office/powerpoint/2010/main" val="1939236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1200</TotalTime>
  <Words>2035</Words>
  <Application>Microsoft Office PowerPoint</Application>
  <PresentationFormat>Widescreen</PresentationFormat>
  <Paragraphs>200</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Bierstadt</vt:lpstr>
      <vt:lpstr>Calisto MT</vt:lpstr>
      <vt:lpstr>Univers Condensed</vt:lpstr>
      <vt:lpstr>ChronicleVTI</vt:lpstr>
      <vt:lpstr>כביסה במים קרים - הדרך לניקיון בר קיימא</vt:lpstr>
      <vt:lpstr>נושאים לדיון</vt:lpstr>
      <vt:lpstr>קיימות וחשיבותה</vt:lpstr>
      <vt:lpstr>https://www.yello.de/ueber-yello/nachhaltigkeit/ </vt:lpstr>
      <vt:lpstr>הגדרה של קיימות</vt:lpstr>
      <vt:lpstr>חשיבות הקיימות עקב משאבי טבע מוגבלים ושינויי אקלים</vt:lpstr>
      <vt:lpstr>השפעת חימום מים על צריכת האנרגיה במכונת הכביסה</vt:lpstr>
      <vt:lpstr>מחקר צרכים</vt:lpstr>
      <vt:lpstr>הסיבות לשימוש במים קרים</vt:lpstr>
      <vt:lpstr>החיסכון בחשמל ובכסף</vt:lpstr>
      <vt:lpstr>שמירה על איכות הבגדים והפחתת ההשפעה הסביבתית</vt:lpstr>
      <vt:lpstr>חסמים והסרתם</vt:lpstr>
      <vt:lpstr>חסמים אמיתיים - חשש מאיכות הניקיון</vt:lpstr>
      <vt:lpstr>חסים נתפסים - פרסום לא מספיק משכנע</vt:lpstr>
      <vt:lpstr>פתרונות - חדשנות מבוססת לקוח ושיווק אפקטיבי</vt:lpstr>
      <vt:lpstr>דוגמה מעשית -  Tide</vt:lpstr>
      <vt:lpstr>שיפורי יעילות המוצר במים קרים</vt:lpstr>
      <vt:lpstr>שיתופי פעולה עם משפיענים וקמפיינים ציבוריים</vt:lpstr>
      <vt:lpstr>תוצאות - חיסכון באנרגיה והפחתת פליטת CO2</vt:lpstr>
      <vt:lpstr>יתרונות עסקיים</vt:lpstr>
      <vt:lpstr>סיכוני חוסר פעולה - עלייה בהוצאות אנרגיה ונזק למוניטין</vt:lpstr>
      <vt:lpstr>הזדמנויות - חיזוק המותג וצמיחה כלכלית</vt:lpstr>
      <vt:lpstr>שיפור נאמנות הלקוחות ויתרון תחרותי</vt:lpstr>
      <vt:lpstr>איך מתחילים</vt:lpstr>
      <vt:lpstr>שלבים מומלצים - סדנאות ליצירת רעיונות חדשניים</vt:lpstr>
      <vt:lpstr>פיתוח מוצרי אבטיפוס והשקת מאפייני קיימות חדשים</vt:lpstr>
      <vt:lpstr>כלי שיווק מותאמים</vt:lpstr>
      <vt:lpstr>מסקנות והמלצות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smadar keren</dc:creator>
  <cp:lastModifiedBy>smadar keren</cp:lastModifiedBy>
  <cp:revision>3</cp:revision>
  <dcterms:created xsi:type="dcterms:W3CDTF">2025-04-06T10:39:13Z</dcterms:created>
  <dcterms:modified xsi:type="dcterms:W3CDTF">2025-04-07T06:39:45Z</dcterms:modified>
</cp:coreProperties>
</file>