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יש חדש מתחת לשמש: התגוננות מקרני השמש וייצור חשמל על גג הבית" id="{8D0DFF9F-C15A-4703-9069-B83A17C1DAD9}">
          <p14:sldIdLst>
            <p14:sldId id="2561"/>
            <p14:sldId id="2562"/>
          </p14:sldIdLst>
        </p14:section>
        <p14:section name="טכנולוגיות לייצור חשמל סולרי" id="{C3D28B97-4181-455A-810F-4BEE738A6553}">
          <p14:sldIdLst>
            <p14:sldId id="2563"/>
            <p14:sldId id="2564"/>
            <p14:sldId id="2565"/>
            <p14:sldId id="2566"/>
          </p14:sldIdLst>
        </p14:section>
        <p14:section name="התקנה ותחזוקה של מערכות סולריות ביתיות" id="{1B44C4FE-A8DC-4585-85D2-CB46FEDFF8E4}">
          <p14:sldIdLst>
            <p14:sldId id="2567"/>
            <p14:sldId id="2568"/>
            <p14:sldId id="2569"/>
            <p14:sldId id="2570"/>
          </p14:sldIdLst>
        </p14:section>
        <p14:section name="יתרונות סביבתיים וכלכליים של ייצור חשמל סולרי" id="{CEF726B3-D749-4889-93E5-F43076EC4720}">
          <p14:sldIdLst>
            <p14:sldId id="2571"/>
            <p14:sldId id="2572"/>
            <p14:sldId id="2573"/>
            <p14:sldId id="2574"/>
          </p14:sldIdLst>
        </p14:section>
        <p14:section name="הצללה ומניעת קרינה ישירה על המבנה, החלונות והגג" id="{494A7422-6265-42CA-9FB6-FE3065936FD6}">
          <p14:sldIdLst>
            <p14:sldId id="2575"/>
            <p14:sldId id="2576"/>
            <p14:sldId id="2577"/>
            <p14:sldId id="2578"/>
          </p14:sldIdLst>
        </p14:section>
        <p14:section name="מסקנה" id="{7A863CB8-D929-4FA1-BC25-B92E9EAEC7F9}">
          <p14:sldIdLst>
            <p14:sldId id="25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2" d="100"/>
          <a:sy n="52" d="100"/>
        </p:scale>
        <p:origin x="1228"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822B3-AB63-4885-843A-89A325919DC9}"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0AB95EDE-31F3-4489-8BA9-D417550D13B7}">
      <dgm:prSet/>
      <dgm:spPr/>
      <dgm:t>
        <a:bodyPr/>
        <a:lstStyle/>
        <a:p>
          <a:pPr>
            <a:lnSpc>
              <a:spcPct val="100000"/>
            </a:lnSpc>
            <a:defRPr b="1"/>
          </a:pPr>
          <a:r>
            <a:rPr lang="he-IL"/>
            <a:t>פתרון אנרגיה בר קיימא</a:t>
          </a:r>
          <a:endParaRPr lang="en-US"/>
        </a:p>
      </dgm:t>
    </dgm:pt>
    <dgm:pt modelId="{437DD515-337B-4955-BC2D-7C6302F82268}" type="parTrans" cxnId="{7D4B42A8-32B1-40A1-8BCE-C786203073DD}">
      <dgm:prSet/>
      <dgm:spPr/>
      <dgm:t>
        <a:bodyPr/>
        <a:lstStyle/>
        <a:p>
          <a:endParaRPr lang="en-US"/>
        </a:p>
      </dgm:t>
    </dgm:pt>
    <dgm:pt modelId="{163E807A-4A69-48E9-BB93-D8A265E91C19}" type="sibTrans" cxnId="{7D4B42A8-32B1-40A1-8BCE-C786203073DD}">
      <dgm:prSet/>
      <dgm:spPr/>
      <dgm:t>
        <a:bodyPr/>
        <a:lstStyle/>
        <a:p>
          <a:pPr>
            <a:lnSpc>
              <a:spcPct val="100000"/>
            </a:lnSpc>
            <a:defRPr b="1"/>
          </a:pPr>
          <a:endParaRPr lang="en-US"/>
        </a:p>
      </dgm:t>
    </dgm:pt>
    <dgm:pt modelId="{F373238F-FD02-4449-8772-22F455D0AE68}">
      <dgm:prSet/>
      <dgm:spPr/>
      <dgm:t>
        <a:bodyPr/>
        <a:lstStyle/>
        <a:p>
          <a:pPr>
            <a:lnSpc>
              <a:spcPct val="100000"/>
            </a:lnSpc>
          </a:pPr>
          <a:r>
            <a:rPr lang="he-IL"/>
            <a:t>האנרגיה הסולארית מציעה פתרון בר קיימא ואיכותי לאתגרים של מערכת האנרגיה המודרנית.</a:t>
          </a:r>
          <a:endParaRPr lang="en-US"/>
        </a:p>
      </dgm:t>
    </dgm:pt>
    <dgm:pt modelId="{0550D4E2-9320-49C5-8EA6-BA6FA5C24682}" type="parTrans" cxnId="{90BC373A-2E3A-476E-A470-8A065C41C731}">
      <dgm:prSet/>
      <dgm:spPr/>
      <dgm:t>
        <a:bodyPr/>
        <a:lstStyle/>
        <a:p>
          <a:endParaRPr lang="en-US"/>
        </a:p>
      </dgm:t>
    </dgm:pt>
    <dgm:pt modelId="{0F505CE3-0192-4E54-A24E-6635F15F5EC4}" type="sibTrans" cxnId="{90BC373A-2E3A-476E-A470-8A065C41C731}">
      <dgm:prSet/>
      <dgm:spPr/>
      <dgm:t>
        <a:bodyPr/>
        <a:lstStyle/>
        <a:p>
          <a:endParaRPr lang="en-US"/>
        </a:p>
      </dgm:t>
    </dgm:pt>
    <dgm:pt modelId="{32C8308D-754C-4F40-B167-53014005FC10}">
      <dgm:prSet/>
      <dgm:spPr/>
      <dgm:t>
        <a:bodyPr/>
        <a:lstStyle/>
        <a:p>
          <a:pPr>
            <a:lnSpc>
              <a:spcPct val="100000"/>
            </a:lnSpc>
            <a:defRPr b="1"/>
          </a:pPr>
          <a:r>
            <a:rPr lang="he-IL"/>
            <a:t>הבנת הטכנולוגיות</a:t>
          </a:r>
          <a:endParaRPr lang="en-US"/>
        </a:p>
      </dgm:t>
    </dgm:pt>
    <dgm:pt modelId="{36FD82BC-FC14-4973-9719-181D3A394454}" type="parTrans" cxnId="{FD73D0E6-DF3A-40FF-8D4F-2167EF87F290}">
      <dgm:prSet/>
      <dgm:spPr/>
      <dgm:t>
        <a:bodyPr/>
        <a:lstStyle/>
        <a:p>
          <a:endParaRPr lang="en-US"/>
        </a:p>
      </dgm:t>
    </dgm:pt>
    <dgm:pt modelId="{81BE9BF0-21CD-4E88-B751-471DBDF51F44}" type="sibTrans" cxnId="{FD73D0E6-DF3A-40FF-8D4F-2167EF87F290}">
      <dgm:prSet/>
      <dgm:spPr/>
      <dgm:t>
        <a:bodyPr/>
        <a:lstStyle/>
        <a:p>
          <a:pPr>
            <a:lnSpc>
              <a:spcPct val="100000"/>
            </a:lnSpc>
            <a:defRPr b="1"/>
          </a:pPr>
          <a:endParaRPr lang="en-US"/>
        </a:p>
      </dgm:t>
    </dgm:pt>
    <dgm:pt modelId="{0630A8EF-2F41-470C-B68B-718CC5674852}">
      <dgm:prSet/>
      <dgm:spPr/>
      <dgm:t>
        <a:bodyPr/>
        <a:lstStyle/>
        <a:p>
          <a:pPr>
            <a:lnSpc>
              <a:spcPct val="100000"/>
            </a:lnSpc>
          </a:pPr>
          <a:r>
            <a:rPr lang="he-IL"/>
            <a:t>הבנת הטכנולוגיות של אנרגיה סולארית יכולה לסייע לנו לנצל בצורה הטובה ביותר את המשאבים הזמינים.</a:t>
          </a:r>
          <a:endParaRPr lang="en-US"/>
        </a:p>
      </dgm:t>
    </dgm:pt>
    <dgm:pt modelId="{28BBB495-69F9-4255-9F2D-E3FEA590A569}" type="parTrans" cxnId="{C1B14D8A-B6CF-4C0D-8636-5A5AECDC8276}">
      <dgm:prSet/>
      <dgm:spPr/>
      <dgm:t>
        <a:bodyPr/>
        <a:lstStyle/>
        <a:p>
          <a:endParaRPr lang="en-US"/>
        </a:p>
      </dgm:t>
    </dgm:pt>
    <dgm:pt modelId="{AA245458-1B65-4C30-91B2-5158AD39089B}" type="sibTrans" cxnId="{C1B14D8A-B6CF-4C0D-8636-5A5AECDC8276}">
      <dgm:prSet/>
      <dgm:spPr/>
      <dgm:t>
        <a:bodyPr/>
        <a:lstStyle/>
        <a:p>
          <a:endParaRPr lang="en-US"/>
        </a:p>
      </dgm:t>
    </dgm:pt>
    <dgm:pt modelId="{ECD935D5-C766-435C-A8F1-359DDC24A9DE}">
      <dgm:prSet/>
      <dgm:spPr/>
      <dgm:t>
        <a:bodyPr/>
        <a:lstStyle/>
        <a:p>
          <a:pPr>
            <a:lnSpc>
              <a:spcPct val="100000"/>
            </a:lnSpc>
            <a:defRPr b="1"/>
          </a:pPr>
          <a:r>
            <a:rPr lang="he-IL"/>
            <a:t>שיפור איכות החיים</a:t>
          </a:r>
          <a:endParaRPr lang="en-US"/>
        </a:p>
      </dgm:t>
    </dgm:pt>
    <dgm:pt modelId="{9B349266-B09D-41DF-BEEC-C0BAA1FCFCE9}" type="parTrans" cxnId="{EF4E884E-3672-4545-B496-C714AAA6BFB2}">
      <dgm:prSet/>
      <dgm:spPr/>
      <dgm:t>
        <a:bodyPr/>
        <a:lstStyle/>
        <a:p>
          <a:endParaRPr lang="en-US"/>
        </a:p>
      </dgm:t>
    </dgm:pt>
    <dgm:pt modelId="{4E40148E-AA05-45DD-903F-2D5A56984EDF}" type="sibTrans" cxnId="{EF4E884E-3672-4545-B496-C714AAA6BFB2}">
      <dgm:prSet/>
      <dgm:spPr/>
      <dgm:t>
        <a:bodyPr/>
        <a:lstStyle/>
        <a:p>
          <a:endParaRPr lang="en-US"/>
        </a:p>
      </dgm:t>
    </dgm:pt>
    <dgm:pt modelId="{03BF02B9-DA86-46C8-80A1-2FA067AA9797}">
      <dgm:prSet/>
      <dgm:spPr/>
      <dgm:t>
        <a:bodyPr/>
        <a:lstStyle/>
        <a:p>
          <a:pPr>
            <a:lnSpc>
              <a:spcPct val="100000"/>
            </a:lnSpc>
          </a:pPr>
          <a:r>
            <a:rPr lang="he-IL"/>
            <a:t>באמצעות ניצול נכון של אנרגיה סולארית, אנו יכולים לשפר את איכות חיינו ולצמצם את ההשפעה הסביבתית שלנו.</a:t>
          </a:r>
          <a:endParaRPr lang="en-US"/>
        </a:p>
      </dgm:t>
    </dgm:pt>
    <dgm:pt modelId="{43EA8D18-9E24-4AFC-AB4A-2C55278C0B98}" type="parTrans" cxnId="{421DDCC2-809C-49C9-A518-9ADF19A5CAA6}">
      <dgm:prSet/>
      <dgm:spPr/>
      <dgm:t>
        <a:bodyPr/>
        <a:lstStyle/>
        <a:p>
          <a:endParaRPr lang="en-US"/>
        </a:p>
      </dgm:t>
    </dgm:pt>
    <dgm:pt modelId="{F244A14C-57C8-4EDA-A537-71752AC9EEF8}" type="sibTrans" cxnId="{421DDCC2-809C-49C9-A518-9ADF19A5CAA6}">
      <dgm:prSet/>
      <dgm:spPr/>
      <dgm:t>
        <a:bodyPr/>
        <a:lstStyle/>
        <a:p>
          <a:endParaRPr lang="en-US"/>
        </a:p>
      </dgm:t>
    </dgm:pt>
    <dgm:pt modelId="{782608DD-5579-457D-9452-A63F41266995}" type="pres">
      <dgm:prSet presAssocID="{6A6822B3-AB63-4885-843A-89A325919DC9}" presName="Name0" presStyleCnt="0">
        <dgm:presLayoutVars>
          <dgm:dir/>
          <dgm:resizeHandles val="exact"/>
        </dgm:presLayoutVars>
      </dgm:prSet>
      <dgm:spPr/>
    </dgm:pt>
    <dgm:pt modelId="{97C4D179-39BC-408B-B3B4-9A1906B21CD3}" type="pres">
      <dgm:prSet presAssocID="{0AB95EDE-31F3-4489-8BA9-D417550D13B7}" presName="compNode" presStyleCnt="0"/>
      <dgm:spPr/>
    </dgm:pt>
    <dgm:pt modelId="{B40E8F0D-368E-4BB2-A71D-DBEB366BAC2B}" type="pres">
      <dgm:prSet presAssocID="{0AB95EDE-31F3-4489-8BA9-D417550D13B7}" presName="pictRect" presStyleLbl="revTx" presStyleIdx="0" presStyleCnt="6">
        <dgm:presLayoutVars>
          <dgm:chMax val="0"/>
          <dgm:bulletEnabled/>
        </dgm:presLayoutVars>
      </dgm:prSet>
      <dgm:spPr/>
    </dgm:pt>
    <dgm:pt modelId="{9016EED1-CF69-4BAC-9CB0-C65272EDD735}" type="pres">
      <dgm:prSet presAssocID="{0AB95EDE-31F3-4489-8BA9-D417550D13B7}" presName="textRect" presStyleLbl="revTx" presStyleIdx="1" presStyleCnt="6">
        <dgm:presLayoutVars>
          <dgm:bulletEnabled/>
        </dgm:presLayoutVars>
      </dgm:prSet>
      <dgm:spPr/>
    </dgm:pt>
    <dgm:pt modelId="{B11FF061-A0C3-4A61-8D71-00140084A158}" type="pres">
      <dgm:prSet presAssocID="{163E807A-4A69-48E9-BB93-D8A265E91C19}" presName="sibTrans" presStyleLbl="sibTrans2D1" presStyleIdx="0" presStyleCnt="0"/>
      <dgm:spPr/>
    </dgm:pt>
    <dgm:pt modelId="{134E5C6B-E1A7-4DBC-B356-F5991CF6283E}" type="pres">
      <dgm:prSet presAssocID="{32C8308D-754C-4F40-B167-53014005FC10}" presName="compNode" presStyleCnt="0"/>
      <dgm:spPr/>
    </dgm:pt>
    <dgm:pt modelId="{003E33A5-5825-402D-A2B5-353B705C6906}" type="pres">
      <dgm:prSet presAssocID="{32C8308D-754C-4F40-B167-53014005FC10}" presName="pictRect" presStyleLbl="revTx" presStyleIdx="2" presStyleCnt="6">
        <dgm:presLayoutVars>
          <dgm:chMax val="0"/>
          <dgm:bulletEnabled/>
        </dgm:presLayoutVars>
      </dgm:prSet>
      <dgm:spPr/>
    </dgm:pt>
    <dgm:pt modelId="{57E11005-8EC4-4FA1-950D-86A70C2A71DE}" type="pres">
      <dgm:prSet presAssocID="{32C8308D-754C-4F40-B167-53014005FC10}" presName="textRect" presStyleLbl="revTx" presStyleIdx="3" presStyleCnt="6">
        <dgm:presLayoutVars>
          <dgm:bulletEnabled/>
        </dgm:presLayoutVars>
      </dgm:prSet>
      <dgm:spPr/>
    </dgm:pt>
    <dgm:pt modelId="{630DBA99-FA28-4413-9196-0F0DEE8A9ABA}" type="pres">
      <dgm:prSet presAssocID="{81BE9BF0-21CD-4E88-B751-471DBDF51F44}" presName="sibTrans" presStyleLbl="sibTrans2D1" presStyleIdx="0" presStyleCnt="0"/>
      <dgm:spPr/>
    </dgm:pt>
    <dgm:pt modelId="{A09ECC3C-149A-4424-A5ED-C9FF4AB32D36}" type="pres">
      <dgm:prSet presAssocID="{ECD935D5-C766-435C-A8F1-359DDC24A9DE}" presName="compNode" presStyleCnt="0"/>
      <dgm:spPr/>
    </dgm:pt>
    <dgm:pt modelId="{D592D650-CAF1-4D4E-B8BE-B09D39113CDD}" type="pres">
      <dgm:prSet presAssocID="{ECD935D5-C766-435C-A8F1-359DDC24A9DE}" presName="pictRect" presStyleLbl="revTx" presStyleIdx="4" presStyleCnt="6">
        <dgm:presLayoutVars>
          <dgm:chMax val="0"/>
          <dgm:bulletEnabled/>
        </dgm:presLayoutVars>
      </dgm:prSet>
      <dgm:spPr/>
    </dgm:pt>
    <dgm:pt modelId="{C035C8EF-0204-4BF4-88D1-F3C7030AE73D}" type="pres">
      <dgm:prSet presAssocID="{ECD935D5-C766-435C-A8F1-359DDC24A9DE}" presName="textRect" presStyleLbl="revTx" presStyleIdx="5" presStyleCnt="6">
        <dgm:presLayoutVars>
          <dgm:bulletEnabled/>
        </dgm:presLayoutVars>
      </dgm:prSet>
      <dgm:spPr/>
    </dgm:pt>
  </dgm:ptLst>
  <dgm:cxnLst>
    <dgm:cxn modelId="{FF7F3D28-2B05-4B8A-B6C0-0B86D70295F4}" type="presOf" srcId="{03BF02B9-DA86-46C8-80A1-2FA067AA9797}" destId="{C035C8EF-0204-4BF4-88D1-F3C7030AE73D}" srcOrd="0" destOrd="0" presId="urn:microsoft.com/office/officeart/2024/3/layout/hArchList1"/>
    <dgm:cxn modelId="{592EE22B-4B09-4C19-9A06-00C836C6818E}" type="presOf" srcId="{0630A8EF-2F41-470C-B68B-718CC5674852}" destId="{57E11005-8EC4-4FA1-950D-86A70C2A71DE}" srcOrd="0" destOrd="0" presId="urn:microsoft.com/office/officeart/2024/3/layout/hArchList1"/>
    <dgm:cxn modelId="{90BC373A-2E3A-476E-A470-8A065C41C731}" srcId="{0AB95EDE-31F3-4489-8BA9-D417550D13B7}" destId="{F373238F-FD02-4449-8772-22F455D0AE68}" srcOrd="0" destOrd="0" parTransId="{0550D4E2-9320-49C5-8EA6-BA6FA5C24682}" sibTransId="{0F505CE3-0192-4E54-A24E-6635F15F5EC4}"/>
    <dgm:cxn modelId="{EF4E884E-3672-4545-B496-C714AAA6BFB2}" srcId="{6A6822B3-AB63-4885-843A-89A325919DC9}" destId="{ECD935D5-C766-435C-A8F1-359DDC24A9DE}" srcOrd="2" destOrd="0" parTransId="{9B349266-B09D-41DF-BEEC-C0BAA1FCFCE9}" sibTransId="{4E40148E-AA05-45DD-903F-2D5A56984EDF}"/>
    <dgm:cxn modelId="{C1B14D8A-B6CF-4C0D-8636-5A5AECDC8276}" srcId="{32C8308D-754C-4F40-B167-53014005FC10}" destId="{0630A8EF-2F41-470C-B68B-718CC5674852}" srcOrd="0" destOrd="0" parTransId="{28BBB495-69F9-4255-9F2D-E3FEA590A569}" sibTransId="{AA245458-1B65-4C30-91B2-5158AD39089B}"/>
    <dgm:cxn modelId="{DB338896-B166-4CC3-8286-9016A17520A9}" type="presOf" srcId="{ECD935D5-C766-435C-A8F1-359DDC24A9DE}" destId="{D592D650-CAF1-4D4E-B8BE-B09D39113CDD}" srcOrd="0" destOrd="0" presId="urn:microsoft.com/office/officeart/2024/3/layout/hArchList1"/>
    <dgm:cxn modelId="{36D46297-DCB8-4EA2-8B17-6C0729FFAAD9}" type="presOf" srcId="{6A6822B3-AB63-4885-843A-89A325919DC9}" destId="{782608DD-5579-457D-9452-A63F41266995}" srcOrd="0" destOrd="0" presId="urn:microsoft.com/office/officeart/2024/3/layout/hArchList1"/>
    <dgm:cxn modelId="{5277319A-CF0A-43A2-B60E-56E88C1170E2}" type="presOf" srcId="{32C8308D-754C-4F40-B167-53014005FC10}" destId="{003E33A5-5825-402D-A2B5-353B705C6906}" srcOrd="0" destOrd="0" presId="urn:microsoft.com/office/officeart/2024/3/layout/hArchList1"/>
    <dgm:cxn modelId="{7D4B42A8-32B1-40A1-8BCE-C786203073DD}" srcId="{6A6822B3-AB63-4885-843A-89A325919DC9}" destId="{0AB95EDE-31F3-4489-8BA9-D417550D13B7}" srcOrd="0" destOrd="0" parTransId="{437DD515-337B-4955-BC2D-7C6302F82268}" sibTransId="{163E807A-4A69-48E9-BB93-D8A265E91C19}"/>
    <dgm:cxn modelId="{E26ABDB6-D979-4782-B1B5-9CCFE19DEF4C}" type="presOf" srcId="{163E807A-4A69-48E9-BB93-D8A265E91C19}" destId="{B11FF061-A0C3-4A61-8D71-00140084A158}" srcOrd="0" destOrd="0" presId="urn:microsoft.com/office/officeart/2024/3/layout/hArchList1"/>
    <dgm:cxn modelId="{421DDCC2-809C-49C9-A518-9ADF19A5CAA6}" srcId="{ECD935D5-C766-435C-A8F1-359DDC24A9DE}" destId="{03BF02B9-DA86-46C8-80A1-2FA067AA9797}" srcOrd="0" destOrd="0" parTransId="{43EA8D18-9E24-4AFC-AB4A-2C55278C0B98}" sibTransId="{F244A14C-57C8-4EDA-A537-71752AC9EEF8}"/>
    <dgm:cxn modelId="{D1172ED6-53EF-4AE2-8468-2F750A4826E0}" type="presOf" srcId="{0AB95EDE-31F3-4489-8BA9-D417550D13B7}" destId="{B40E8F0D-368E-4BB2-A71D-DBEB366BAC2B}" srcOrd="0" destOrd="0" presId="urn:microsoft.com/office/officeart/2024/3/layout/hArchList1"/>
    <dgm:cxn modelId="{3D6721D9-C926-4BB5-A280-A242807D6B6E}" type="presOf" srcId="{F373238F-FD02-4449-8772-22F455D0AE68}" destId="{9016EED1-CF69-4BAC-9CB0-C65272EDD735}" srcOrd="0" destOrd="0" presId="urn:microsoft.com/office/officeart/2024/3/layout/hArchList1"/>
    <dgm:cxn modelId="{FD73D0E6-DF3A-40FF-8D4F-2167EF87F290}" srcId="{6A6822B3-AB63-4885-843A-89A325919DC9}" destId="{32C8308D-754C-4F40-B167-53014005FC10}" srcOrd="1" destOrd="0" parTransId="{36FD82BC-FC14-4973-9719-181D3A394454}" sibTransId="{81BE9BF0-21CD-4E88-B751-471DBDF51F44}"/>
    <dgm:cxn modelId="{A609F2F7-D0BC-460E-B3AC-B929442881BF}" type="presOf" srcId="{81BE9BF0-21CD-4E88-B751-471DBDF51F44}" destId="{630DBA99-FA28-4413-9196-0F0DEE8A9ABA}" srcOrd="0" destOrd="0" presId="urn:microsoft.com/office/officeart/2024/3/layout/hArchList1"/>
    <dgm:cxn modelId="{DDB96D7A-CC67-4C38-B821-965F9C6C66A7}" type="presParOf" srcId="{782608DD-5579-457D-9452-A63F41266995}" destId="{97C4D179-39BC-408B-B3B4-9A1906B21CD3}" srcOrd="0" destOrd="0" presId="urn:microsoft.com/office/officeart/2024/3/layout/hArchList1"/>
    <dgm:cxn modelId="{B32123E2-9259-4332-944D-61CB20B17BC9}" type="presParOf" srcId="{97C4D179-39BC-408B-B3B4-9A1906B21CD3}" destId="{B40E8F0D-368E-4BB2-A71D-DBEB366BAC2B}" srcOrd="0" destOrd="0" presId="urn:microsoft.com/office/officeart/2024/3/layout/hArchList1"/>
    <dgm:cxn modelId="{D479395C-D4E5-431E-BFCE-E032E9DD9835}" type="presParOf" srcId="{97C4D179-39BC-408B-B3B4-9A1906B21CD3}" destId="{9016EED1-CF69-4BAC-9CB0-C65272EDD735}" srcOrd="1" destOrd="0" presId="urn:microsoft.com/office/officeart/2024/3/layout/hArchList1"/>
    <dgm:cxn modelId="{D9FB125D-8163-4C22-B5A5-7F91A2EFB642}" type="presParOf" srcId="{782608DD-5579-457D-9452-A63F41266995}" destId="{B11FF061-A0C3-4A61-8D71-00140084A158}" srcOrd="1" destOrd="0" presId="urn:microsoft.com/office/officeart/2024/3/layout/hArchList1"/>
    <dgm:cxn modelId="{1D5E63A8-714A-4C4F-9453-26CF3EDF5E8D}" type="presParOf" srcId="{782608DD-5579-457D-9452-A63F41266995}" destId="{134E5C6B-E1A7-4DBC-B356-F5991CF6283E}" srcOrd="2" destOrd="0" presId="urn:microsoft.com/office/officeart/2024/3/layout/hArchList1"/>
    <dgm:cxn modelId="{CA304BB9-BF73-4827-A51C-4D29EE43198D}" type="presParOf" srcId="{134E5C6B-E1A7-4DBC-B356-F5991CF6283E}" destId="{003E33A5-5825-402D-A2B5-353B705C6906}" srcOrd="0" destOrd="0" presId="urn:microsoft.com/office/officeart/2024/3/layout/hArchList1"/>
    <dgm:cxn modelId="{E7DBEEC2-D467-42F5-90BA-7FE5C3356623}" type="presParOf" srcId="{134E5C6B-E1A7-4DBC-B356-F5991CF6283E}" destId="{57E11005-8EC4-4FA1-950D-86A70C2A71DE}" srcOrd="1" destOrd="0" presId="urn:microsoft.com/office/officeart/2024/3/layout/hArchList1"/>
    <dgm:cxn modelId="{685FB822-4355-493A-8B2D-CA49BC163A47}" type="presParOf" srcId="{782608DD-5579-457D-9452-A63F41266995}" destId="{630DBA99-FA28-4413-9196-0F0DEE8A9ABA}" srcOrd="3" destOrd="0" presId="urn:microsoft.com/office/officeart/2024/3/layout/hArchList1"/>
    <dgm:cxn modelId="{1D9B6693-70C2-44E0-915D-39F7F6DCEEC6}" type="presParOf" srcId="{782608DD-5579-457D-9452-A63F41266995}" destId="{A09ECC3C-149A-4424-A5ED-C9FF4AB32D36}" srcOrd="4" destOrd="0" presId="urn:microsoft.com/office/officeart/2024/3/layout/hArchList1"/>
    <dgm:cxn modelId="{0D0BE0B9-3102-4616-AA88-33D19BFD314E}" type="presParOf" srcId="{A09ECC3C-149A-4424-A5ED-C9FF4AB32D36}" destId="{D592D650-CAF1-4D4E-B8BE-B09D39113CDD}" srcOrd="0" destOrd="0" presId="urn:microsoft.com/office/officeart/2024/3/layout/hArchList1"/>
    <dgm:cxn modelId="{DE616C0C-5889-4AF2-9397-AFD926262EE4}" type="presParOf" srcId="{A09ECC3C-149A-4424-A5ED-C9FF4AB32D36}" destId="{C035C8EF-0204-4BF4-88D1-F3C7030AE73D}"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E8F0D-368E-4BB2-A71D-DBEB366BAC2B}">
      <dsp:nvSpPr>
        <dsp:cNvPr id="0" name=""/>
        <dsp:cNvSpPr/>
      </dsp:nvSpPr>
      <dsp:spPr>
        <a:xfrm>
          <a:off x="0" y="0"/>
          <a:ext cx="3377565" cy="35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he-IL" sz="1800" kern="1200"/>
            <a:t>פתרון אנרגיה בר קיימא</a:t>
          </a:r>
          <a:endParaRPr lang="en-US" sz="1800" kern="1200"/>
        </a:p>
      </dsp:txBody>
      <dsp:txXfrm>
        <a:off x="0" y="0"/>
        <a:ext cx="3377565" cy="354544"/>
      </dsp:txXfrm>
    </dsp:sp>
    <dsp:sp modelId="{9016EED1-CF69-4BAC-9CB0-C65272EDD735}">
      <dsp:nvSpPr>
        <dsp:cNvPr id="0" name=""/>
        <dsp:cNvSpPr/>
      </dsp:nvSpPr>
      <dsp:spPr>
        <a:xfrm>
          <a:off x="0" y="354544"/>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he-IL" sz="1400" kern="1200"/>
            <a:t>האנרגיה הסולארית מציעה פתרון בר קיימא ואיכותי לאתגרים של מערכת האנרגיה המודרנית.</a:t>
          </a:r>
          <a:endParaRPr lang="en-US" sz="1400" kern="1200"/>
        </a:p>
      </dsp:txBody>
      <dsp:txXfrm>
        <a:off x="0" y="354544"/>
        <a:ext cx="3377565" cy="2135895"/>
      </dsp:txXfrm>
    </dsp:sp>
    <dsp:sp modelId="{003E33A5-5825-402D-A2B5-353B705C6906}">
      <dsp:nvSpPr>
        <dsp:cNvPr id="0" name=""/>
        <dsp:cNvSpPr/>
      </dsp:nvSpPr>
      <dsp:spPr>
        <a:xfrm>
          <a:off x="3715321" y="0"/>
          <a:ext cx="3377565" cy="35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he-IL" sz="1800" kern="1200"/>
            <a:t>הבנת הטכנולוגיות</a:t>
          </a:r>
          <a:endParaRPr lang="en-US" sz="1800" kern="1200"/>
        </a:p>
      </dsp:txBody>
      <dsp:txXfrm>
        <a:off x="3715321" y="0"/>
        <a:ext cx="3377565" cy="354544"/>
      </dsp:txXfrm>
    </dsp:sp>
    <dsp:sp modelId="{57E11005-8EC4-4FA1-950D-86A70C2A71DE}">
      <dsp:nvSpPr>
        <dsp:cNvPr id="0" name=""/>
        <dsp:cNvSpPr/>
      </dsp:nvSpPr>
      <dsp:spPr>
        <a:xfrm>
          <a:off x="3715321" y="354544"/>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he-IL" sz="1400" kern="1200"/>
            <a:t>הבנת הטכנולוגיות של אנרגיה סולארית יכולה לסייע לנו לנצל בצורה הטובה ביותר את המשאבים הזמינים.</a:t>
          </a:r>
          <a:endParaRPr lang="en-US" sz="1400" kern="1200"/>
        </a:p>
      </dsp:txBody>
      <dsp:txXfrm>
        <a:off x="3715321" y="354544"/>
        <a:ext cx="3377565" cy="2135895"/>
      </dsp:txXfrm>
    </dsp:sp>
    <dsp:sp modelId="{D592D650-CAF1-4D4E-B8BE-B09D39113CDD}">
      <dsp:nvSpPr>
        <dsp:cNvPr id="0" name=""/>
        <dsp:cNvSpPr/>
      </dsp:nvSpPr>
      <dsp:spPr>
        <a:xfrm>
          <a:off x="7430643" y="0"/>
          <a:ext cx="3377565" cy="35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he-IL" sz="1800" kern="1200"/>
            <a:t>שיפור איכות החיים</a:t>
          </a:r>
          <a:endParaRPr lang="en-US" sz="1800" kern="1200"/>
        </a:p>
      </dsp:txBody>
      <dsp:txXfrm>
        <a:off x="7430643" y="0"/>
        <a:ext cx="3377565" cy="354544"/>
      </dsp:txXfrm>
    </dsp:sp>
    <dsp:sp modelId="{C035C8EF-0204-4BF4-88D1-F3C7030AE73D}">
      <dsp:nvSpPr>
        <dsp:cNvPr id="0" name=""/>
        <dsp:cNvSpPr/>
      </dsp:nvSpPr>
      <dsp:spPr>
        <a:xfrm>
          <a:off x="7430643" y="354544"/>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he-IL" sz="1400" kern="1200"/>
            <a:t>באמצעות ניצול נכון של אנרגיה סולארית, אנו יכולים לשפר את איכות חיינו ולצמצם את ההשפעה הסביבתית שלנו.</a:t>
          </a:r>
          <a:endParaRPr lang="en-US" sz="1400" kern="1200"/>
        </a:p>
      </dsp:txBody>
      <dsp:txXfrm>
        <a:off x="7430643" y="354544"/>
        <a:ext cx="3377565" cy="2135895"/>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9ED31-09FF-4E8B-8E73-A6220F68B33A}" type="datetimeFigureOut">
              <a:rPr lang="en-IL" smtClean="0"/>
              <a:t>12/03/2025</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8BB0F-D462-4824-B9E5-406B6522798A}" type="slidenum">
              <a:rPr lang="en-IL" smtClean="0"/>
              <a:t>‹#›</a:t>
            </a:fld>
            <a:endParaRPr lang="en-IL"/>
          </a:p>
        </p:txBody>
      </p:sp>
    </p:spTree>
    <p:extLst>
      <p:ext uri="{BB962C8B-B14F-4D97-AF65-F5344CB8AC3E}">
        <p14:creationId xmlns:p14="http://schemas.microsoft.com/office/powerpoint/2010/main" val="324529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ייתכן שתוכן שנוצר על-ידי בינה מלאכותית לא יהיה נכון.
---
בשנים האחרונות, גידול השימוש בטכנולוגיות סולאריות הפך לנושא מרכזי בעולם האנרגיה. במצגת זו נחקור את הטכנולוגיות לייצור חשמל סולרי, את היתרונות הסביבתיים והכלכליים, וכן את דרכי ההצללה וההגנה מהקרינה.
</a:t>
            </a:r>
          </a:p>
        </p:txBody>
      </p:sp>
      <p:sp>
        <p:nvSpPr>
          <p:cNvPr id="4" name="Slide Number Placeholder 3"/>
          <p:cNvSpPr>
            <a:spLocks noGrp="1"/>
          </p:cNvSpPr>
          <p:nvPr>
            <p:ph type="sldNum" sz="quarter" idx="5"/>
          </p:nvPr>
        </p:nvSpPr>
        <p:spPr/>
        <p:txBody>
          <a:bodyPr/>
          <a:lstStyle/>
          <a:p>
            <a:fld id="{8CFD5C09-0141-482B-A8FF-BEF7F3B95587}" type="slidenum">
              <a:rPr lang="en-IL" smtClean="0"/>
              <a:t>1</a:t>
            </a:fld>
            <a:endParaRPr lang="en-IL"/>
          </a:p>
        </p:txBody>
      </p:sp>
    </p:spTree>
    <p:extLst>
      <p:ext uri="{BB962C8B-B14F-4D97-AF65-F5344CB8AC3E}">
        <p14:creationId xmlns:p14="http://schemas.microsoft.com/office/powerpoint/2010/main" val="1921943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תחזוקה שוטפת היא קריטית לפעולה אופטימלית של המערכת. נלמד על הצעדים הנדרשים כדי לאתר ולתקן תקלות נפוצות, כמו גם על פעולות תחזוקה שוטפות שיכולות להאריך את חיי המערכת.</a:t>
            </a:r>
          </a:p>
        </p:txBody>
      </p:sp>
      <p:sp>
        <p:nvSpPr>
          <p:cNvPr id="4" name="Slide Number Placeholder 3"/>
          <p:cNvSpPr>
            <a:spLocks noGrp="1"/>
          </p:cNvSpPr>
          <p:nvPr>
            <p:ph type="sldNum" sz="quarter" idx="5"/>
          </p:nvPr>
        </p:nvSpPr>
        <p:spPr/>
        <p:txBody>
          <a:bodyPr/>
          <a:lstStyle/>
          <a:p>
            <a:fld id="{8CFD5C09-0141-482B-A8FF-BEF7F3B95587}" type="slidenum">
              <a:rPr lang="en-IL" smtClean="0"/>
              <a:t>10</a:t>
            </a:fld>
            <a:endParaRPr lang="en-IL"/>
          </a:p>
        </p:txBody>
      </p:sp>
    </p:spTree>
    <p:extLst>
      <p:ext uri="{BB962C8B-B14F-4D97-AF65-F5344CB8AC3E}">
        <p14:creationId xmlns:p14="http://schemas.microsoft.com/office/powerpoint/2010/main" val="2106068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הייצור הסולרי לא רק תורם להפחתת עלויות אנרגיה, אלא גם מסייע בהפחתת פליטת גזי חממה. נחקור את היתרונות הסביבתיים, הכלכליים והחברתיים של המעבר לאנרגיה ירוקה.</a:t>
            </a:r>
          </a:p>
        </p:txBody>
      </p:sp>
      <p:sp>
        <p:nvSpPr>
          <p:cNvPr id="4" name="Slide Number Placeholder 3"/>
          <p:cNvSpPr>
            <a:spLocks noGrp="1"/>
          </p:cNvSpPr>
          <p:nvPr>
            <p:ph type="sldNum" sz="quarter" idx="5"/>
          </p:nvPr>
        </p:nvSpPr>
        <p:spPr/>
        <p:txBody>
          <a:bodyPr/>
          <a:lstStyle/>
          <a:p>
            <a:fld id="{8CFD5C09-0141-482B-A8FF-BEF7F3B95587}" type="slidenum">
              <a:rPr lang="en-IL" smtClean="0"/>
              <a:t>11</a:t>
            </a:fld>
            <a:endParaRPr lang="en-IL"/>
          </a:p>
        </p:txBody>
      </p:sp>
    </p:spTree>
    <p:extLst>
      <p:ext uri="{BB962C8B-B14F-4D97-AF65-F5344CB8AC3E}">
        <p14:creationId xmlns:p14="http://schemas.microsoft.com/office/powerpoint/2010/main" val="415022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ייצור חשמל סולרי מפחית את התלות בדלקים פוסיליים, ושחלקם פוגעים באקלים. נבחן את ההשפעה של האנרגיה הסולארית על צמצום גזי החממה והשפעתה על בריאות הסביבה.</a:t>
            </a:r>
          </a:p>
        </p:txBody>
      </p:sp>
      <p:sp>
        <p:nvSpPr>
          <p:cNvPr id="4" name="Slide Number Placeholder 3"/>
          <p:cNvSpPr>
            <a:spLocks noGrp="1"/>
          </p:cNvSpPr>
          <p:nvPr>
            <p:ph type="sldNum" sz="quarter" idx="5"/>
          </p:nvPr>
        </p:nvSpPr>
        <p:spPr/>
        <p:txBody>
          <a:bodyPr/>
          <a:lstStyle/>
          <a:p>
            <a:fld id="{8CFD5C09-0141-482B-A8FF-BEF7F3B95587}" type="slidenum">
              <a:rPr lang="en-IL" smtClean="0"/>
              <a:t>12</a:t>
            </a:fld>
            <a:endParaRPr lang="en-IL"/>
          </a:p>
        </p:txBody>
      </p:sp>
    </p:spTree>
    <p:extLst>
      <p:ext uri="{BB962C8B-B14F-4D97-AF65-F5344CB8AC3E}">
        <p14:creationId xmlns:p14="http://schemas.microsoft.com/office/powerpoint/2010/main" val="393656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מערכות סולריות יכולות להוביל לחיסכון משמעותי בעלויות החשמל. נבין כיצד ההשקעה בהתקנת מערכת סולרית יכולה להחזיר את עצמה תוך זמן קצר, ובכך להפוך אותה לאטרקטיבית כלכלית.</a:t>
            </a:r>
          </a:p>
        </p:txBody>
      </p:sp>
      <p:sp>
        <p:nvSpPr>
          <p:cNvPr id="4" name="Slide Number Placeholder 3"/>
          <p:cNvSpPr>
            <a:spLocks noGrp="1"/>
          </p:cNvSpPr>
          <p:nvPr>
            <p:ph type="sldNum" sz="quarter" idx="5"/>
          </p:nvPr>
        </p:nvSpPr>
        <p:spPr/>
        <p:txBody>
          <a:bodyPr/>
          <a:lstStyle/>
          <a:p>
            <a:fld id="{8CFD5C09-0141-482B-A8FF-BEF7F3B95587}" type="slidenum">
              <a:rPr lang="en-IL" smtClean="0"/>
              <a:t>13</a:t>
            </a:fld>
            <a:endParaRPr lang="en-IL"/>
          </a:p>
        </p:txBody>
      </p:sp>
    </p:spTree>
    <p:extLst>
      <p:ext uri="{BB962C8B-B14F-4D97-AF65-F5344CB8AC3E}">
        <p14:creationId xmlns:p14="http://schemas.microsoft.com/office/powerpoint/2010/main" val="894572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מעבר לאנרגיה סולארית תורם לקיימות ולשמירה על הסביבה. נחקור כיצד ייצור חשמל סולרי תומך במטרות הקיימות הגלובליות וכיצד הוא מקדם טכנולוגיות ירוקות.</a:t>
            </a:r>
          </a:p>
        </p:txBody>
      </p:sp>
      <p:sp>
        <p:nvSpPr>
          <p:cNvPr id="4" name="Slide Number Placeholder 3"/>
          <p:cNvSpPr>
            <a:spLocks noGrp="1"/>
          </p:cNvSpPr>
          <p:nvPr>
            <p:ph type="sldNum" sz="quarter" idx="5"/>
          </p:nvPr>
        </p:nvSpPr>
        <p:spPr/>
        <p:txBody>
          <a:bodyPr/>
          <a:lstStyle/>
          <a:p>
            <a:fld id="{8CFD5C09-0141-482B-A8FF-BEF7F3B95587}" type="slidenum">
              <a:rPr lang="en-IL" smtClean="0"/>
              <a:t>14</a:t>
            </a:fld>
            <a:endParaRPr lang="en-IL"/>
          </a:p>
        </p:txBody>
      </p:sp>
    </p:spTree>
    <p:extLst>
      <p:ext uri="{BB962C8B-B14F-4D97-AF65-F5344CB8AC3E}">
        <p14:creationId xmlns:p14="http://schemas.microsoft.com/office/powerpoint/2010/main" val="675488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הצללה נכונה יכולה למזער את השפעת הקרינה הישירה על המבנה. בשלב זה נעסוק בשיטות שונות להצללה וכיצד ניתן להגן על הבית מהשפעות מזיקות של קרני השמש.</a:t>
            </a:r>
          </a:p>
        </p:txBody>
      </p:sp>
      <p:sp>
        <p:nvSpPr>
          <p:cNvPr id="4" name="Slide Number Placeholder 3"/>
          <p:cNvSpPr>
            <a:spLocks noGrp="1"/>
          </p:cNvSpPr>
          <p:nvPr>
            <p:ph type="sldNum" sz="quarter" idx="5"/>
          </p:nvPr>
        </p:nvSpPr>
        <p:spPr/>
        <p:txBody>
          <a:bodyPr/>
          <a:lstStyle/>
          <a:p>
            <a:fld id="{8CFD5C09-0141-482B-A8FF-BEF7F3B95587}" type="slidenum">
              <a:rPr lang="en-IL" smtClean="0"/>
              <a:t>15</a:t>
            </a:fld>
            <a:endParaRPr lang="en-IL"/>
          </a:p>
        </p:txBody>
      </p:sp>
    </p:spTree>
    <p:extLst>
      <p:ext uri="{BB962C8B-B14F-4D97-AF65-F5344CB8AC3E}">
        <p14:creationId xmlns:p14="http://schemas.microsoft.com/office/powerpoint/2010/main" val="3644895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ישנן שיטות רבות להצללה, כולל שימוש בצמחייה, פאנלים סולריים וטכנולוגיות חדשות. נבחן את היתרונות והחסרונות של כל שיטה ואיך לבחור את המתאימה לבית.</a:t>
            </a:r>
          </a:p>
        </p:txBody>
      </p:sp>
      <p:sp>
        <p:nvSpPr>
          <p:cNvPr id="4" name="Slide Number Placeholder 3"/>
          <p:cNvSpPr>
            <a:spLocks noGrp="1"/>
          </p:cNvSpPr>
          <p:nvPr>
            <p:ph type="sldNum" sz="quarter" idx="5"/>
          </p:nvPr>
        </p:nvSpPr>
        <p:spPr/>
        <p:txBody>
          <a:bodyPr/>
          <a:lstStyle/>
          <a:p>
            <a:fld id="{8CFD5C09-0141-482B-A8FF-BEF7F3B95587}" type="slidenum">
              <a:rPr lang="en-IL" smtClean="0"/>
              <a:t>16</a:t>
            </a:fld>
            <a:endParaRPr lang="en-IL"/>
          </a:p>
        </p:txBody>
      </p:sp>
    </p:spTree>
    <p:extLst>
      <p:ext uri="{BB962C8B-B14F-4D97-AF65-F5344CB8AC3E}">
        <p14:creationId xmlns:p14="http://schemas.microsoft.com/office/powerpoint/2010/main" val="3835096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חומרים וטכנולוגיות מתקדמות יכולים למנוע קרינה ישירה ולהפחית את חום השמש. נחקור את האפשרויות הקיימות, כגון זכוכיות אנטי-UV, ציפויים מיוחדים ופתרונות מתקדמים אחרים.</a:t>
            </a:r>
          </a:p>
        </p:txBody>
      </p:sp>
      <p:sp>
        <p:nvSpPr>
          <p:cNvPr id="4" name="Slide Number Placeholder 3"/>
          <p:cNvSpPr>
            <a:spLocks noGrp="1"/>
          </p:cNvSpPr>
          <p:nvPr>
            <p:ph type="sldNum" sz="quarter" idx="5"/>
          </p:nvPr>
        </p:nvSpPr>
        <p:spPr/>
        <p:txBody>
          <a:bodyPr/>
          <a:lstStyle/>
          <a:p>
            <a:fld id="{8CFD5C09-0141-482B-A8FF-BEF7F3B95587}" type="slidenum">
              <a:rPr lang="en-IL" smtClean="0"/>
              <a:t>17</a:t>
            </a:fld>
            <a:endParaRPr lang="en-IL"/>
          </a:p>
        </p:txBody>
      </p:sp>
    </p:spTree>
    <p:extLst>
      <p:ext uri="{BB962C8B-B14F-4D97-AF65-F5344CB8AC3E}">
        <p14:creationId xmlns:p14="http://schemas.microsoft.com/office/powerpoint/2010/main" val="328430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כדי להבטיח שהמערכות יפעלו ביעילות, יש צורך בהתקנה נכונה ותחזוקה שוטפת. נסקור את הצעדים הנדרשים להתקנה נכונה ואילו פעולות תחזוקה יש לבצע באופן קבוע.</a:t>
            </a:r>
          </a:p>
        </p:txBody>
      </p:sp>
      <p:sp>
        <p:nvSpPr>
          <p:cNvPr id="4" name="Slide Number Placeholder 3"/>
          <p:cNvSpPr>
            <a:spLocks noGrp="1"/>
          </p:cNvSpPr>
          <p:nvPr>
            <p:ph type="sldNum" sz="quarter" idx="5"/>
          </p:nvPr>
        </p:nvSpPr>
        <p:spPr/>
        <p:txBody>
          <a:bodyPr/>
          <a:lstStyle/>
          <a:p>
            <a:fld id="{8CFD5C09-0141-482B-A8FF-BEF7F3B95587}" type="slidenum">
              <a:rPr lang="en-IL" smtClean="0"/>
              <a:t>18</a:t>
            </a:fld>
            <a:endParaRPr lang="en-IL"/>
          </a:p>
        </p:txBody>
      </p:sp>
    </p:spTree>
    <p:extLst>
      <p:ext uri="{BB962C8B-B14F-4D97-AF65-F5344CB8AC3E}">
        <p14:creationId xmlns:p14="http://schemas.microsoft.com/office/powerpoint/2010/main" val="1804487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האנרגיה הסולארית מציעה פתרון יעיל, בר קיימא וכלכלי להתמודדות עם אתגרי האנרגיה המודרניים. על ידי הבנת הטכנולוגיות, היתרונות והדרכים להצללה, אנו יכולים לנצל את השמש כדי לשפר את איכות חיינו.</a:t>
            </a:r>
          </a:p>
        </p:txBody>
      </p:sp>
      <p:sp>
        <p:nvSpPr>
          <p:cNvPr id="4" name="Slide Number Placeholder 3"/>
          <p:cNvSpPr>
            <a:spLocks noGrp="1"/>
          </p:cNvSpPr>
          <p:nvPr>
            <p:ph type="sldNum" sz="quarter" idx="5"/>
          </p:nvPr>
        </p:nvSpPr>
        <p:spPr/>
        <p:txBody>
          <a:bodyPr/>
          <a:lstStyle/>
          <a:p>
            <a:fld id="{8CFD5C09-0141-482B-A8FF-BEF7F3B95587}" type="slidenum">
              <a:rPr lang="en-IL" smtClean="0"/>
              <a:t>19</a:t>
            </a:fld>
            <a:endParaRPr lang="en-IL"/>
          </a:p>
        </p:txBody>
      </p:sp>
    </p:spTree>
    <p:extLst>
      <p:ext uri="{BB962C8B-B14F-4D97-AF65-F5344CB8AC3E}">
        <p14:creationId xmlns:p14="http://schemas.microsoft.com/office/powerpoint/2010/main" val="315726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נתחיל עם טכנולוגיות לייצור חשמל סולרי, כולל ההיסטוריה שלהן וכיצד פועלים תאים פוטו-וולטאיים. לאחר מכן נעסוק בהתקנה ובתחזוקה של מערכות סולריות ביתיות. נמשיך בדיון על היתרונות הסביבתיים והכלכליים של ייצור חשמל סולרי, ולבסוף נסקור שיטות להצללה ולמניעת קרינה ישירה.</a:t>
            </a:r>
          </a:p>
        </p:txBody>
      </p:sp>
      <p:sp>
        <p:nvSpPr>
          <p:cNvPr id="4" name="Slide Number Placeholder 3"/>
          <p:cNvSpPr>
            <a:spLocks noGrp="1"/>
          </p:cNvSpPr>
          <p:nvPr>
            <p:ph type="sldNum" sz="quarter" idx="5"/>
          </p:nvPr>
        </p:nvSpPr>
        <p:spPr/>
        <p:txBody>
          <a:bodyPr/>
          <a:lstStyle/>
          <a:p>
            <a:fld id="{8CFD5C09-0141-482B-A8FF-BEF7F3B95587}" type="slidenum">
              <a:rPr lang="en-IL" smtClean="0"/>
              <a:t>2</a:t>
            </a:fld>
            <a:endParaRPr lang="en-IL"/>
          </a:p>
        </p:txBody>
      </p:sp>
    </p:spTree>
    <p:extLst>
      <p:ext uri="{BB962C8B-B14F-4D97-AF65-F5344CB8AC3E}">
        <p14:creationId xmlns:p14="http://schemas.microsoft.com/office/powerpoint/2010/main" val="85794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הטכנולוגיות לייצור חשמל סולרי הן המפתח להפקת אנרגיה נקייה בת קיימא. נבחן את ההיסטוריה של פאנלים סולריים, וכיצד הם התפתחו למשאבים מדויקים ויעילים. בנוסף, נבין את עקרונות הפעולה של תאים פוטו-וולטאיים והחידושים האחרונים בתחום זה.</a:t>
            </a:r>
          </a:p>
        </p:txBody>
      </p:sp>
      <p:sp>
        <p:nvSpPr>
          <p:cNvPr id="4" name="Slide Number Placeholder 3"/>
          <p:cNvSpPr>
            <a:spLocks noGrp="1"/>
          </p:cNvSpPr>
          <p:nvPr>
            <p:ph type="sldNum" sz="quarter" idx="5"/>
          </p:nvPr>
        </p:nvSpPr>
        <p:spPr/>
        <p:txBody>
          <a:bodyPr/>
          <a:lstStyle/>
          <a:p>
            <a:fld id="{8CFD5C09-0141-482B-A8FF-BEF7F3B95587}" type="slidenum">
              <a:rPr lang="en-IL" smtClean="0"/>
              <a:t>3</a:t>
            </a:fld>
            <a:endParaRPr lang="en-IL"/>
          </a:p>
        </p:txBody>
      </p:sp>
    </p:spTree>
    <p:extLst>
      <p:ext uri="{BB962C8B-B14F-4D97-AF65-F5344CB8AC3E}">
        <p14:creationId xmlns:p14="http://schemas.microsoft.com/office/powerpoint/2010/main" val="97884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פאנלים סולריים קיימים מאז המאה ה-19, אבל התקדמותם הטכנולוגית במהלך השנים האחרונות שינתה את פני האנרגיה המתחדשת. נסקור את נקודות המפתח בהתפתחות פאנלים סולריים וכיצד הם הפכו לנגישים יותר בשוק.</a:t>
            </a:r>
          </a:p>
        </p:txBody>
      </p:sp>
      <p:sp>
        <p:nvSpPr>
          <p:cNvPr id="4" name="Slide Number Placeholder 3"/>
          <p:cNvSpPr>
            <a:spLocks noGrp="1"/>
          </p:cNvSpPr>
          <p:nvPr>
            <p:ph type="sldNum" sz="quarter" idx="5"/>
          </p:nvPr>
        </p:nvSpPr>
        <p:spPr/>
        <p:txBody>
          <a:bodyPr/>
          <a:lstStyle/>
          <a:p>
            <a:fld id="{8CFD5C09-0141-482B-A8FF-BEF7F3B95587}" type="slidenum">
              <a:rPr lang="en-IL" smtClean="0"/>
              <a:t>4</a:t>
            </a:fld>
            <a:endParaRPr lang="en-IL"/>
          </a:p>
        </p:txBody>
      </p:sp>
    </p:spTree>
    <p:extLst>
      <p:ext uri="{BB962C8B-B14F-4D97-AF65-F5344CB8AC3E}">
        <p14:creationId xmlns:p14="http://schemas.microsoft.com/office/powerpoint/2010/main" val="2109868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תאים פוטו-וולטאיים פועלים על בסיס עקרון האפקט הפוטו-וולטאי, שבו אור שמש מומר לאנרגיה חשמלית. נבין את המרכיבים של תא פוטו-וולטאי ואילו תהליכים מתרחשים כאשר אור פוגע בו.</a:t>
            </a:r>
          </a:p>
        </p:txBody>
      </p:sp>
      <p:sp>
        <p:nvSpPr>
          <p:cNvPr id="4" name="Slide Number Placeholder 3"/>
          <p:cNvSpPr>
            <a:spLocks noGrp="1"/>
          </p:cNvSpPr>
          <p:nvPr>
            <p:ph type="sldNum" sz="quarter" idx="5"/>
          </p:nvPr>
        </p:nvSpPr>
        <p:spPr/>
        <p:txBody>
          <a:bodyPr/>
          <a:lstStyle/>
          <a:p>
            <a:fld id="{8CFD5C09-0141-482B-A8FF-BEF7F3B95587}" type="slidenum">
              <a:rPr lang="en-IL" smtClean="0"/>
              <a:t>5</a:t>
            </a:fld>
            <a:endParaRPr lang="en-IL"/>
          </a:p>
        </p:txBody>
      </p:sp>
    </p:spTree>
    <p:extLst>
      <p:ext uri="{BB962C8B-B14F-4D97-AF65-F5344CB8AC3E}">
        <p14:creationId xmlns:p14="http://schemas.microsoft.com/office/powerpoint/2010/main" val="2697760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החדשנות בתחום הסולרי לא מפסיקה להתפתח. נסקור חידושים טכנולוגיים כמו פאנלים גמישים, תאים סולאריים שקופים ושיטות חכמות לאחסון אנרגיה, המאפשרים לנצל את האנרגיה הסולארית בצורה מיטבית.</a:t>
            </a:r>
          </a:p>
        </p:txBody>
      </p:sp>
      <p:sp>
        <p:nvSpPr>
          <p:cNvPr id="4" name="Slide Number Placeholder 3"/>
          <p:cNvSpPr>
            <a:spLocks noGrp="1"/>
          </p:cNvSpPr>
          <p:nvPr>
            <p:ph type="sldNum" sz="quarter" idx="5"/>
          </p:nvPr>
        </p:nvSpPr>
        <p:spPr/>
        <p:txBody>
          <a:bodyPr/>
          <a:lstStyle/>
          <a:p>
            <a:fld id="{8CFD5C09-0141-482B-A8FF-BEF7F3B95587}" type="slidenum">
              <a:rPr lang="en-IL" smtClean="0"/>
              <a:t>6</a:t>
            </a:fld>
            <a:endParaRPr lang="en-IL"/>
          </a:p>
        </p:txBody>
      </p:sp>
    </p:spTree>
    <p:extLst>
      <p:ext uri="{BB962C8B-B14F-4D97-AF65-F5344CB8AC3E}">
        <p14:creationId xmlns:p14="http://schemas.microsoft.com/office/powerpoint/2010/main" val="260460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השלב הבא הוא להבין כיצד להתקין ולתחזק מערכות סולריות בבית. נלמד על התכנון הנדרש לפני ההתקנה, כיצד לבצע את ההתקנה עצמה ואילו תחזוקות דרושות כדי להבטיח שמירה על ביצועי המערכת.</a:t>
            </a:r>
          </a:p>
        </p:txBody>
      </p:sp>
      <p:sp>
        <p:nvSpPr>
          <p:cNvPr id="4" name="Slide Number Placeholder 3"/>
          <p:cNvSpPr>
            <a:spLocks noGrp="1"/>
          </p:cNvSpPr>
          <p:nvPr>
            <p:ph type="sldNum" sz="quarter" idx="5"/>
          </p:nvPr>
        </p:nvSpPr>
        <p:spPr/>
        <p:txBody>
          <a:bodyPr/>
          <a:lstStyle/>
          <a:p>
            <a:fld id="{8CFD5C09-0141-482B-A8FF-BEF7F3B95587}" type="slidenum">
              <a:rPr lang="en-IL" smtClean="0"/>
              <a:t>7</a:t>
            </a:fld>
            <a:endParaRPr lang="en-IL"/>
          </a:p>
        </p:txBody>
      </p:sp>
    </p:spTree>
    <p:extLst>
      <p:ext uri="{BB962C8B-B14F-4D97-AF65-F5344CB8AC3E}">
        <p14:creationId xmlns:p14="http://schemas.microsoft.com/office/powerpoint/2010/main" val="406655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לפני התקנה, יש לבצע תכנון מדויק של המערכת. נבחן את הגורמים שיש לקחת בחשבון, כמו גובה הגג, כיוון החשיפה לשמש ודרישות רישוי, כדי להבטיח התקנה מוצלחת.</a:t>
            </a:r>
          </a:p>
        </p:txBody>
      </p:sp>
      <p:sp>
        <p:nvSpPr>
          <p:cNvPr id="4" name="Slide Number Placeholder 3"/>
          <p:cNvSpPr>
            <a:spLocks noGrp="1"/>
          </p:cNvSpPr>
          <p:nvPr>
            <p:ph type="sldNum" sz="quarter" idx="5"/>
          </p:nvPr>
        </p:nvSpPr>
        <p:spPr/>
        <p:txBody>
          <a:bodyPr/>
          <a:lstStyle/>
          <a:p>
            <a:fld id="{8CFD5C09-0141-482B-A8FF-BEF7F3B95587}" type="slidenum">
              <a:rPr lang="en-IL" smtClean="0"/>
              <a:t>8</a:t>
            </a:fld>
            <a:endParaRPr lang="en-IL"/>
          </a:p>
        </p:txBody>
      </p:sp>
    </p:spTree>
    <p:extLst>
      <p:ext uri="{BB962C8B-B14F-4D97-AF65-F5344CB8AC3E}">
        <p14:creationId xmlns:p14="http://schemas.microsoft.com/office/powerpoint/2010/main" val="306116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התקנת פאנלים סולריים על גג הבית היא תהליך שדורש ידע טכני ומיומנות. נסקור את הצעדים הנדרשים להתקנה נכונה של הפאנלים, כולל בטיחות וסוגי חיבורים.</a:t>
            </a:r>
          </a:p>
        </p:txBody>
      </p:sp>
      <p:sp>
        <p:nvSpPr>
          <p:cNvPr id="4" name="Slide Number Placeholder 3"/>
          <p:cNvSpPr>
            <a:spLocks noGrp="1"/>
          </p:cNvSpPr>
          <p:nvPr>
            <p:ph type="sldNum" sz="quarter" idx="5"/>
          </p:nvPr>
        </p:nvSpPr>
        <p:spPr/>
        <p:txBody>
          <a:bodyPr/>
          <a:lstStyle/>
          <a:p>
            <a:fld id="{8CFD5C09-0141-482B-A8FF-BEF7F3B95587}" type="slidenum">
              <a:rPr lang="en-IL" smtClean="0"/>
              <a:t>9</a:t>
            </a:fld>
            <a:endParaRPr lang="en-IL"/>
          </a:p>
        </p:txBody>
      </p:sp>
    </p:spTree>
    <p:extLst>
      <p:ext uri="{BB962C8B-B14F-4D97-AF65-F5344CB8AC3E}">
        <p14:creationId xmlns:p14="http://schemas.microsoft.com/office/powerpoint/2010/main" val="373935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3/12/2025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7833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3/12/2025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4548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3/12/2025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26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3/12/2025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0050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3/12/2025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4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3/12/2025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962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3/12/2025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130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3/12/2025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6380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3/12/2025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7324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3/12/2025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8307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3/12/2025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3792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3/12/2025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968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C6F47ACC-1F5E-329D-FA2E-C0D5AB3FB499}"/>
              </a:ext>
            </a:extLst>
          </p:cNvPr>
          <p:cNvSpPr>
            <a:spLocks noGrp="1"/>
          </p:cNvSpPr>
          <p:nvPr>
            <p:ph type="ctrTitle"/>
          </p:nvPr>
        </p:nvSpPr>
        <p:spPr>
          <a:xfrm>
            <a:off x="574400" y="997527"/>
            <a:ext cx="4053018" cy="3505057"/>
          </a:xfrm>
        </p:spPr>
        <p:txBody>
          <a:bodyPr anchor="t">
            <a:normAutofit/>
          </a:bodyPr>
          <a:lstStyle/>
          <a:p>
            <a:pPr>
              <a:lnSpc>
                <a:spcPct val="90000"/>
              </a:lnSpc>
            </a:pPr>
            <a:r>
              <a:rPr lang="en-IL" sz="4000"/>
              <a:t>יש חדש מתחת לשמש: התגוננות מקרני השמש וייצור חשמל על גג הבית</a:t>
            </a:r>
          </a:p>
        </p:txBody>
      </p:sp>
      <p:sp>
        <p:nvSpPr>
          <p:cNvPr id="3" name="Subtitle 2">
            <a:extLst>
              <a:ext uri="{FF2B5EF4-FFF2-40B4-BE49-F238E27FC236}">
                <a16:creationId xmlns:a16="http://schemas.microsoft.com/office/drawing/2014/main" id="{E00C20E3-D963-1D15-4F46-A77ED99A6BB5}"/>
              </a:ext>
            </a:extLst>
          </p:cNvPr>
          <p:cNvSpPr>
            <a:spLocks noGrp="1"/>
          </p:cNvSpPr>
          <p:nvPr>
            <p:ph type="subTitle" idx="1"/>
          </p:nvPr>
        </p:nvSpPr>
        <p:spPr>
          <a:xfrm>
            <a:off x="574399" y="4608945"/>
            <a:ext cx="3919961" cy="1334655"/>
          </a:xfrm>
        </p:spPr>
        <p:txBody>
          <a:bodyPr anchor="b">
            <a:normAutofit/>
          </a:bodyPr>
          <a:lstStyle/>
          <a:p>
            <a:r>
              <a:rPr lang="en-IL"/>
              <a:t>חקירת טכנולוגיות סולאריות והגנה מקרני השמש</a:t>
            </a:r>
          </a:p>
        </p:txBody>
      </p:sp>
      <p:pic>
        <p:nvPicPr>
          <p:cNvPr id="4" name="Picture 3" descr="קיר פאנלים סולאריים.">
            <a:extLst>
              <a:ext uri="{FF2B5EF4-FFF2-40B4-BE49-F238E27FC236}">
                <a16:creationId xmlns:a16="http://schemas.microsoft.com/office/drawing/2014/main" id="{8AD2305D-8D17-4861-B898-A035258024BC}"/>
              </a:ext>
            </a:extLst>
          </p:cNvPr>
          <p:cNvPicPr>
            <a:picLocks noChangeAspect="1"/>
          </p:cNvPicPr>
          <p:nvPr/>
        </p:nvPicPr>
        <p:blipFill>
          <a:blip r:embed="rId3"/>
          <a:srcRect l="14707" r="17383" b="-1"/>
          <a:stretch/>
        </p:blipFill>
        <p:spPr>
          <a:xfrm>
            <a:off x="5218980" y="672912"/>
            <a:ext cx="6973019" cy="5596128"/>
          </a:xfrm>
          <a:prstGeom prst="rect">
            <a:avLst/>
          </a:prstGeom>
        </p:spPr>
      </p:pic>
      <p:cxnSp>
        <p:nvCxnSpPr>
          <p:cNvPr id="11" name="Straight Connector 1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15128" y="6274446"/>
            <a:ext cx="697687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12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כלי תיקון רכב וברגים תקריב">
            <a:extLst>
              <a:ext uri="{FF2B5EF4-FFF2-40B4-BE49-F238E27FC236}">
                <a16:creationId xmlns:a16="http://schemas.microsoft.com/office/drawing/2014/main" id="{FC74E530-8021-41C4-A01F-EFEC298C4ED2}"/>
              </a:ext>
            </a:extLst>
          </p:cNvPr>
          <p:cNvPicPr>
            <a:picLocks noGrp="1" noChangeAspect="1"/>
          </p:cNvPicPr>
          <p:nvPr>
            <p:ph sz="half" idx="1"/>
          </p:nvPr>
        </p:nvPicPr>
        <p:blipFill>
          <a:blip r:embed="rId3"/>
          <a:srcRect l="25615" r="19319"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3D256BF-49FC-E2BD-4D7F-27F5DB91CFF5}"/>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תחזוקה וטיפול בתקלות</a:t>
            </a:r>
          </a:p>
        </p:txBody>
      </p:sp>
      <p:sp>
        <p:nvSpPr>
          <p:cNvPr id="4" name="Content Placeholder 3">
            <a:extLst>
              <a:ext uri="{FF2B5EF4-FFF2-40B4-BE49-F238E27FC236}">
                <a16:creationId xmlns:a16="http://schemas.microsoft.com/office/drawing/2014/main" id="{4B0128C0-0E9F-AB87-2102-0E950F7D7CC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he-IL" sz="1400" b="1"/>
              <a:t>חשיבות תחזוקה שוטפת</a:t>
            </a:r>
          </a:p>
          <a:p>
            <a:pPr marL="0" lvl="1" indent="0">
              <a:buNone/>
            </a:pPr>
            <a:r>
              <a:rPr lang="he-IL" sz="1400"/>
              <a:t>תחזוקה שוטפת מבטיחה שהמערכת פועלת בצורה אופטימלית ומפחיתה את הסיכון לתקלות חמורות.</a:t>
            </a:r>
          </a:p>
          <a:p>
            <a:pPr marL="0" indent="0">
              <a:spcBef>
                <a:spcPts val="2500"/>
              </a:spcBef>
              <a:buNone/>
            </a:pPr>
            <a:r>
              <a:rPr lang="he-IL" sz="1400" b="1"/>
              <a:t>איתור תקלות</a:t>
            </a:r>
          </a:p>
          <a:p>
            <a:pPr marL="0" lvl="1" indent="0">
              <a:buNone/>
            </a:pPr>
            <a:r>
              <a:rPr lang="he-IL" sz="1400"/>
              <a:t>נלמד כיצד לאתר תקלות נפוצות במערכת וכיצד לבצע תיקונים מיידיים לשמירה על תפקוד תקין.</a:t>
            </a:r>
          </a:p>
          <a:p>
            <a:pPr marL="0" indent="0">
              <a:spcBef>
                <a:spcPts val="2500"/>
              </a:spcBef>
              <a:buNone/>
            </a:pPr>
            <a:r>
              <a:rPr lang="he-IL" sz="1400" b="1"/>
              <a:t>פעולות תחזוקה שוטפות</a:t>
            </a:r>
          </a:p>
          <a:p>
            <a:pPr marL="0" lvl="1" indent="0">
              <a:buNone/>
            </a:pPr>
            <a:r>
              <a:rPr lang="he-IL" sz="1400"/>
              <a:t>נשים דגש על פעולות תחזוקה שוטפות שיכולות להאריך את חיי המערכת ולשפר את הביצועים שלה.</a:t>
            </a:r>
            <a:endParaRPr lang="en-IL" sz="1400"/>
          </a:p>
        </p:txBody>
      </p:sp>
    </p:spTree>
    <p:extLst>
      <p:ext uri="{BB962C8B-B14F-4D97-AF65-F5344CB8AC3E}">
        <p14:creationId xmlns:p14="http://schemas.microsoft.com/office/powerpoint/2010/main" val="2845457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EDD36C14-7D46-BDA2-0155-00820D462B10}"/>
              </a:ext>
            </a:extLst>
          </p:cNvPr>
          <p:cNvSpPr>
            <a:spLocks noGrp="1"/>
          </p:cNvSpPr>
          <p:nvPr>
            <p:ph type="ctrTitle"/>
          </p:nvPr>
        </p:nvSpPr>
        <p:spPr>
          <a:xfrm>
            <a:off x="559219" y="1115844"/>
            <a:ext cx="7680960" cy="4631911"/>
          </a:xfrm>
        </p:spPr>
        <p:txBody>
          <a:bodyPr anchor="b">
            <a:normAutofit/>
          </a:bodyPr>
          <a:lstStyle/>
          <a:p>
            <a:r>
              <a:rPr lang="en-IL" sz="6500"/>
              <a:t>יתרונות סביבתיים וכלכליים של ייצור חשמל סולרי</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263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פאנלים סולאריים מודרניים בשדה ירוק">
            <a:extLst>
              <a:ext uri="{FF2B5EF4-FFF2-40B4-BE49-F238E27FC236}">
                <a16:creationId xmlns:a16="http://schemas.microsoft.com/office/drawing/2014/main" id="{41548071-15A7-44AF-8911-EE313077B494}"/>
              </a:ext>
            </a:extLst>
          </p:cNvPr>
          <p:cNvPicPr>
            <a:picLocks noGrp="1" noChangeAspect="1"/>
          </p:cNvPicPr>
          <p:nvPr>
            <p:ph sz="half" idx="1"/>
          </p:nvPr>
        </p:nvPicPr>
        <p:blipFill>
          <a:blip r:embed="rId3"/>
          <a:srcRect l="32304" r="12835"/>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6280966-D9E8-1621-7BC4-70DEC0616100}"/>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הפחתת פליטת גזי חממה</a:t>
            </a:r>
          </a:p>
        </p:txBody>
      </p:sp>
      <p:sp>
        <p:nvSpPr>
          <p:cNvPr id="4" name="Content Placeholder 3">
            <a:extLst>
              <a:ext uri="{FF2B5EF4-FFF2-40B4-BE49-F238E27FC236}">
                <a16:creationId xmlns:a16="http://schemas.microsoft.com/office/drawing/2014/main" id="{ED08BD55-782E-4437-58BC-07098341B3D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he-IL" sz="1400" b="1"/>
              <a:t>שימוש באנרגיה סולארית</a:t>
            </a:r>
          </a:p>
          <a:p>
            <a:pPr marL="0" lvl="1" indent="0">
              <a:buNone/>
            </a:pPr>
            <a:r>
              <a:rPr lang="he-IL" sz="1400"/>
              <a:t>אנרגיה סולארית מפחיתה את התלות בדלקים פוסיליים שמשפיעים לרעה על האקלים, ומספקת פתרון בר קיימא.</a:t>
            </a:r>
          </a:p>
          <a:p>
            <a:pPr marL="0" indent="0">
              <a:spcBef>
                <a:spcPts val="2500"/>
              </a:spcBef>
              <a:buNone/>
            </a:pPr>
            <a:r>
              <a:rPr lang="he-IL" sz="1400" b="1"/>
              <a:t>השפעה על גזי חממה</a:t>
            </a:r>
          </a:p>
          <a:p>
            <a:pPr marL="0" lvl="1" indent="0">
              <a:buNone/>
            </a:pPr>
            <a:r>
              <a:rPr lang="he-IL" sz="1400"/>
              <a:t>התקנת מערכות סולאריות מסייעת בהפחתת פליטת גזי חממה, מה שמוביל לשיפור איכות האוויר והסביבה.</a:t>
            </a:r>
          </a:p>
          <a:p>
            <a:pPr marL="0" indent="0">
              <a:spcBef>
                <a:spcPts val="2500"/>
              </a:spcBef>
              <a:buNone/>
            </a:pPr>
            <a:r>
              <a:rPr lang="he-IL" sz="1400" b="1"/>
              <a:t>בריאות הסביבה</a:t>
            </a:r>
          </a:p>
          <a:p>
            <a:pPr marL="0" lvl="1" indent="0">
              <a:buNone/>
            </a:pPr>
            <a:r>
              <a:rPr lang="he-IL" sz="1400"/>
              <a:t>האנרגיה הסולארית תורמת לבריאות הסביבה על ידי הפחתת הזיהום והגנה על משאבי טבע.</a:t>
            </a:r>
            <a:endParaRPr lang="en-IL" sz="1400"/>
          </a:p>
        </p:txBody>
      </p:sp>
    </p:spTree>
    <p:extLst>
      <p:ext uri="{BB962C8B-B14F-4D97-AF65-F5344CB8AC3E}">
        <p14:creationId xmlns:p14="http://schemas.microsoft.com/office/powerpoint/2010/main" val="1212645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טבלת התייעלות אנרגטית">
            <a:extLst>
              <a:ext uri="{FF2B5EF4-FFF2-40B4-BE49-F238E27FC236}">
                <a16:creationId xmlns:a16="http://schemas.microsoft.com/office/drawing/2014/main" id="{D569F11F-D752-4831-921D-A79012225DD2}"/>
              </a:ext>
            </a:extLst>
          </p:cNvPr>
          <p:cNvPicPr>
            <a:picLocks noGrp="1" noChangeAspect="1"/>
          </p:cNvPicPr>
          <p:nvPr>
            <p:ph sz="half" idx="1"/>
          </p:nvPr>
        </p:nvPicPr>
        <p:blipFill>
          <a:blip r:embed="rId3"/>
          <a:srcRect l="32616" r="12318"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561BC4-E25C-915F-C0C3-BD61A17FE577}"/>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חיסכון בעלויות האנרגיה</a:t>
            </a:r>
          </a:p>
        </p:txBody>
      </p:sp>
      <p:sp>
        <p:nvSpPr>
          <p:cNvPr id="4" name="Content Placeholder 3">
            <a:extLst>
              <a:ext uri="{FF2B5EF4-FFF2-40B4-BE49-F238E27FC236}">
                <a16:creationId xmlns:a16="http://schemas.microsoft.com/office/drawing/2014/main" id="{27C119DE-058F-FFBD-2C22-48573546684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he-IL" sz="1400" b="1"/>
              <a:t>חיסכון משמעותי</a:t>
            </a:r>
          </a:p>
          <a:p>
            <a:pPr marL="0" lvl="1" indent="0">
              <a:buNone/>
            </a:pPr>
            <a:r>
              <a:rPr lang="he-IL" sz="1400"/>
              <a:t>מערכות סולריות מציעות חיסכון משמעותי בהוצאות החשמל, מה שמקטין את העלויות החודשיות.</a:t>
            </a:r>
          </a:p>
          <a:p>
            <a:pPr marL="0" indent="0">
              <a:spcBef>
                <a:spcPts val="2500"/>
              </a:spcBef>
              <a:buNone/>
            </a:pPr>
            <a:r>
              <a:rPr lang="he-IL" sz="1400" b="1"/>
              <a:t>החזר השקעה מהיר</a:t>
            </a:r>
          </a:p>
          <a:p>
            <a:pPr marL="0" lvl="1" indent="0">
              <a:buNone/>
            </a:pPr>
            <a:r>
              <a:rPr lang="he-IL" sz="1400"/>
              <a:t>התקנת מערכת סולרית יכולה להחזיר את ההשקעה תוך זמן קצר, מה שמגביר את האטרקטיביות הכלכלית שלה.</a:t>
            </a:r>
          </a:p>
          <a:p>
            <a:pPr marL="0" indent="0">
              <a:spcBef>
                <a:spcPts val="2500"/>
              </a:spcBef>
              <a:buNone/>
            </a:pPr>
            <a:r>
              <a:rPr lang="he-IL" sz="1400" b="1"/>
              <a:t>אנרגיה מתחדשת</a:t>
            </a:r>
          </a:p>
          <a:p>
            <a:pPr marL="0" lvl="1" indent="0">
              <a:buNone/>
            </a:pPr>
            <a:r>
              <a:rPr lang="he-IL" sz="1400"/>
              <a:t>השקעה במערכות סולריות תורמת לקידום אנרגיה מתחדשת ומשפיעה לחיוב על הסביבה.</a:t>
            </a:r>
            <a:endParaRPr lang="en-IL" sz="1400"/>
          </a:p>
        </p:txBody>
      </p:sp>
    </p:spTree>
    <p:extLst>
      <p:ext uri="{BB962C8B-B14F-4D97-AF65-F5344CB8AC3E}">
        <p14:creationId xmlns:p14="http://schemas.microsoft.com/office/powerpoint/2010/main" val="4017145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מושגי קיימות ויעילות אנרגטית לעולם טוב יותר!:::">
            <a:extLst>
              <a:ext uri="{FF2B5EF4-FFF2-40B4-BE49-F238E27FC236}">
                <a16:creationId xmlns:a16="http://schemas.microsoft.com/office/drawing/2014/main" id="{58F18412-C0FB-401A-931F-61B7596F4469}"/>
              </a:ext>
            </a:extLst>
          </p:cNvPr>
          <p:cNvPicPr>
            <a:picLocks noGrp="1" noChangeAspect="1"/>
          </p:cNvPicPr>
          <p:nvPr>
            <p:ph sz="half" idx="1"/>
          </p:nvPr>
        </p:nvPicPr>
        <p:blipFill>
          <a:blip r:embed="rId3"/>
          <a:srcRect l="11975" r="5529"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66699E4-BAB0-18FA-F3FD-8D1F5565A4EF}"/>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תרומה לקיימות ושמירה על הסביבה</a:t>
            </a:r>
          </a:p>
        </p:txBody>
      </p:sp>
      <p:sp>
        <p:nvSpPr>
          <p:cNvPr id="4" name="Content Placeholder 3">
            <a:extLst>
              <a:ext uri="{FF2B5EF4-FFF2-40B4-BE49-F238E27FC236}">
                <a16:creationId xmlns:a16="http://schemas.microsoft.com/office/drawing/2014/main" id="{3FB5BBEE-7486-B2BB-6724-3A5F233D4A5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he-IL" sz="1400" b="1"/>
              <a:t>חשיבות האנרגיה הסולארית</a:t>
            </a:r>
          </a:p>
          <a:p>
            <a:pPr marL="0" lvl="1" indent="0">
              <a:buNone/>
            </a:pPr>
            <a:r>
              <a:rPr lang="he-IL" sz="1400"/>
              <a:t>אנרגיה סולארית מהווה מקור אנרגיה מתחדש המסייע בשמירה על הסביבה ומפחית פליטות מזהמים.</a:t>
            </a:r>
          </a:p>
          <a:p>
            <a:pPr marL="0" indent="0">
              <a:spcBef>
                <a:spcPts val="2500"/>
              </a:spcBef>
              <a:buNone/>
            </a:pPr>
            <a:r>
              <a:rPr lang="he-IL" sz="1400" b="1"/>
              <a:t>תמיכה במטרות קיימות</a:t>
            </a:r>
          </a:p>
          <a:p>
            <a:pPr marL="0" lvl="1" indent="0">
              <a:buNone/>
            </a:pPr>
            <a:r>
              <a:rPr lang="he-IL" sz="1400"/>
              <a:t>ייצור חשמל סולרי תומך במטרות הקיימות הגלובליות ומסייע במעבר לעתיד ירוק יותר.</a:t>
            </a:r>
          </a:p>
          <a:p>
            <a:pPr marL="0" indent="0">
              <a:spcBef>
                <a:spcPts val="2500"/>
              </a:spcBef>
              <a:buNone/>
            </a:pPr>
            <a:r>
              <a:rPr lang="he-IL" sz="1400" b="1"/>
              <a:t>קידום טכנולוגיות ירוקות</a:t>
            </a:r>
          </a:p>
          <a:p>
            <a:pPr marL="0" lvl="1" indent="0">
              <a:buNone/>
            </a:pPr>
            <a:r>
              <a:rPr lang="he-IL" sz="1400"/>
              <a:t>אנרגיה סולארית מקדמת פיתוח טכנולוגיות ירוקות שמשפרות את היעילות האנרגטית שלנו.</a:t>
            </a:r>
            <a:endParaRPr lang="en-IL" sz="1400"/>
          </a:p>
        </p:txBody>
      </p:sp>
    </p:spTree>
    <p:extLst>
      <p:ext uri="{BB962C8B-B14F-4D97-AF65-F5344CB8AC3E}">
        <p14:creationId xmlns:p14="http://schemas.microsoft.com/office/powerpoint/2010/main" val="3117747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6D2B8A7C-F1E5-2025-1598-0475B6E3A305}"/>
              </a:ext>
            </a:extLst>
          </p:cNvPr>
          <p:cNvSpPr>
            <a:spLocks noGrp="1"/>
          </p:cNvSpPr>
          <p:nvPr>
            <p:ph type="ctrTitle"/>
          </p:nvPr>
        </p:nvSpPr>
        <p:spPr>
          <a:xfrm>
            <a:off x="559219" y="1115844"/>
            <a:ext cx="7680960" cy="4631911"/>
          </a:xfrm>
        </p:spPr>
        <p:txBody>
          <a:bodyPr anchor="b">
            <a:normAutofit/>
          </a:bodyPr>
          <a:lstStyle/>
          <a:p>
            <a:r>
              <a:rPr lang="en-IL" sz="6500"/>
              <a:t>הצללה ומניעת קרינה ישירה על המבנה, החלונות והגג</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240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צמח, צל, תאילנד, עלה, אקלים טרופי">
            <a:extLst>
              <a:ext uri="{FF2B5EF4-FFF2-40B4-BE49-F238E27FC236}">
                <a16:creationId xmlns:a16="http://schemas.microsoft.com/office/drawing/2014/main" id="{B20DA0F8-AA07-46E5-A614-779667ABF920}"/>
              </a:ext>
            </a:extLst>
          </p:cNvPr>
          <p:cNvPicPr>
            <a:picLocks noGrp="1" noChangeAspect="1"/>
          </p:cNvPicPr>
          <p:nvPr>
            <p:ph sz="half" idx="1"/>
          </p:nvPr>
        </p:nvPicPr>
        <p:blipFill>
          <a:blip r:embed="rId3"/>
          <a:srcRect l="15048" r="29886"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05BD7D8-E110-C7A2-D255-D923791F22BC}"/>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שיטות שונות להצללה</a:t>
            </a:r>
          </a:p>
        </p:txBody>
      </p:sp>
      <p:sp>
        <p:nvSpPr>
          <p:cNvPr id="4" name="Content Placeholder 3">
            <a:extLst>
              <a:ext uri="{FF2B5EF4-FFF2-40B4-BE49-F238E27FC236}">
                <a16:creationId xmlns:a16="http://schemas.microsoft.com/office/drawing/2014/main" id="{3FA7D330-026A-D6A1-949A-3550ACBB434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he-IL" sz="1400" b="1"/>
              <a:t>שימוש בצמחייה</a:t>
            </a:r>
          </a:p>
          <a:p>
            <a:pPr marL="0" lvl="1" indent="0">
              <a:buNone/>
            </a:pPr>
            <a:r>
              <a:rPr lang="he-IL" sz="1400"/>
              <a:t>הצללה באמצעות צמחייה מספקת יתרונות אסתטיים וטבעיים, אך דורשת תחזוקה ותשומת לב מתמדת.</a:t>
            </a:r>
          </a:p>
          <a:p>
            <a:pPr marL="0" indent="0">
              <a:spcBef>
                <a:spcPts val="2500"/>
              </a:spcBef>
              <a:buNone/>
            </a:pPr>
            <a:r>
              <a:rPr lang="he-IL" sz="1400" b="1"/>
              <a:t>פאנלים סולריים</a:t>
            </a:r>
          </a:p>
          <a:p>
            <a:pPr marL="0" lvl="1" indent="0">
              <a:buNone/>
            </a:pPr>
            <a:r>
              <a:rPr lang="he-IL" sz="1400"/>
              <a:t>פאנלים סולריים מציעים פתרון ידידותי לסביבה, המפחית שימוש באנרגיה, אך עלות ההתקנה עשויה להיות גבוהה.</a:t>
            </a:r>
          </a:p>
          <a:p>
            <a:pPr marL="0" indent="0">
              <a:spcBef>
                <a:spcPts val="2500"/>
              </a:spcBef>
              <a:buNone/>
            </a:pPr>
            <a:r>
              <a:rPr lang="he-IL" sz="1400" b="1"/>
              <a:t>טכנולוגיות חדשות</a:t>
            </a:r>
          </a:p>
          <a:p>
            <a:pPr marL="0" lvl="1" indent="0">
              <a:buNone/>
            </a:pPr>
            <a:r>
              <a:rPr lang="he-IL" sz="1400"/>
              <a:t>טכנולוגיות מתקדמות כמו פרגולות מתכווננות מציעות פתרונות הצללה חדשניים, אך עשויות להיות יקרות יותר מהאפשרויות המסורתיות.</a:t>
            </a:r>
            <a:endParaRPr lang="en-IL" sz="1400"/>
          </a:p>
        </p:txBody>
      </p:sp>
    </p:spTree>
    <p:extLst>
      <p:ext uri="{BB962C8B-B14F-4D97-AF65-F5344CB8AC3E}">
        <p14:creationId xmlns:p14="http://schemas.microsoft.com/office/powerpoint/2010/main" val="713918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נקודת מבט מרחפן על פאנלים סולאריים במדבר">
            <a:extLst>
              <a:ext uri="{FF2B5EF4-FFF2-40B4-BE49-F238E27FC236}">
                <a16:creationId xmlns:a16="http://schemas.microsoft.com/office/drawing/2014/main" id="{675C1538-8CE0-4749-8F11-096EBDEAD91A}"/>
              </a:ext>
            </a:extLst>
          </p:cNvPr>
          <p:cNvPicPr>
            <a:picLocks noGrp="1" noChangeAspect="1"/>
          </p:cNvPicPr>
          <p:nvPr>
            <p:ph sz="half" idx="1"/>
          </p:nvPr>
        </p:nvPicPr>
        <p:blipFill>
          <a:blip r:embed="rId3"/>
          <a:srcRect l="15807" r="22319"/>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FE446A2-1118-2766-D17A-8D234607C783}"/>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חומרים וטכנולוגיות למניעת קרינה ישירה</a:t>
            </a:r>
          </a:p>
        </p:txBody>
      </p:sp>
      <p:sp>
        <p:nvSpPr>
          <p:cNvPr id="4" name="Content Placeholder 3">
            <a:extLst>
              <a:ext uri="{FF2B5EF4-FFF2-40B4-BE49-F238E27FC236}">
                <a16:creationId xmlns:a16="http://schemas.microsoft.com/office/drawing/2014/main" id="{4835645D-7144-27A8-7E83-DC98359F08E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he-IL" sz="1400" b="1"/>
              <a:t>זכוכיות אנטי-</a:t>
            </a:r>
            <a:r>
              <a:rPr lang="de-DE" sz="1400" b="1"/>
              <a:t>UV</a:t>
            </a:r>
          </a:p>
          <a:p>
            <a:pPr marL="0" lvl="1" indent="0">
              <a:buNone/>
            </a:pPr>
            <a:r>
              <a:rPr lang="he-IL" sz="1400"/>
              <a:t>זכוכיות אנטי-</a:t>
            </a:r>
            <a:r>
              <a:rPr lang="de-DE" sz="1400"/>
              <a:t>UV </a:t>
            </a:r>
            <a:r>
              <a:rPr lang="he-IL" sz="1400"/>
              <a:t>מספקות הגנה מפני קרני </a:t>
            </a:r>
            <a:r>
              <a:rPr lang="de-DE" sz="1400"/>
              <a:t>UV </a:t>
            </a:r>
            <a:r>
              <a:rPr lang="he-IL" sz="1400"/>
              <a:t>מזיקים, ומפחיתות את הסיכון לנזקים עוריים.</a:t>
            </a:r>
          </a:p>
          <a:p>
            <a:pPr marL="0" indent="0">
              <a:spcBef>
                <a:spcPts val="2500"/>
              </a:spcBef>
              <a:buNone/>
            </a:pPr>
            <a:r>
              <a:rPr lang="he-IL" sz="1400" b="1"/>
              <a:t>ציפויים מיוחדים</a:t>
            </a:r>
          </a:p>
          <a:p>
            <a:pPr marL="0" lvl="1" indent="0">
              <a:buNone/>
            </a:pPr>
            <a:r>
              <a:rPr lang="he-IL" sz="1400"/>
              <a:t>ציפויים מיוחדים על משטחים יכולים לשפר את הביצועים של חומרים במניעת חום וקרינה.</a:t>
            </a:r>
          </a:p>
          <a:p>
            <a:pPr marL="0" indent="0">
              <a:spcBef>
                <a:spcPts val="2500"/>
              </a:spcBef>
              <a:buNone/>
            </a:pPr>
            <a:r>
              <a:rPr lang="he-IL" sz="1400" b="1"/>
              <a:t>פתרונות מתקדמים</a:t>
            </a:r>
          </a:p>
          <a:p>
            <a:pPr marL="0" lvl="1" indent="0">
              <a:buNone/>
            </a:pPr>
            <a:r>
              <a:rPr lang="he-IL" sz="1400"/>
              <a:t>פתרונות מתקדמים כמו חומרים חכמים יכולים להתאים את עצמם בהתאם לרמות החשיפה לקרינה.</a:t>
            </a:r>
            <a:endParaRPr lang="en-IL" sz="1400"/>
          </a:p>
        </p:txBody>
      </p:sp>
    </p:spTree>
    <p:extLst>
      <p:ext uri="{BB962C8B-B14F-4D97-AF65-F5344CB8AC3E}">
        <p14:creationId xmlns:p14="http://schemas.microsoft.com/office/powerpoint/2010/main" val="4216002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מנוף תעשייתי הנושא מוט ברזל על רקע שמיים כחולים.">
            <a:extLst>
              <a:ext uri="{FF2B5EF4-FFF2-40B4-BE49-F238E27FC236}">
                <a16:creationId xmlns:a16="http://schemas.microsoft.com/office/drawing/2014/main" id="{AA11E444-B7F9-49F0-9B95-4926FA3FE910}"/>
              </a:ext>
            </a:extLst>
          </p:cNvPr>
          <p:cNvPicPr>
            <a:picLocks noGrp="1" noChangeAspect="1"/>
          </p:cNvPicPr>
          <p:nvPr>
            <p:ph sz="half" idx="1"/>
          </p:nvPr>
        </p:nvPicPr>
        <p:blipFill>
          <a:blip r:embed="rId3"/>
          <a:srcRect l="3121" r="5525"/>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2CCF14-E8E0-6D7E-CDD2-C34DDE658863}"/>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3600"/>
              <a:t>התקנה ותחזוקה של מערכות הצללה</a:t>
            </a:r>
          </a:p>
        </p:txBody>
      </p:sp>
      <p:sp>
        <p:nvSpPr>
          <p:cNvPr id="4" name="Content Placeholder 3">
            <a:extLst>
              <a:ext uri="{FF2B5EF4-FFF2-40B4-BE49-F238E27FC236}">
                <a16:creationId xmlns:a16="http://schemas.microsoft.com/office/drawing/2014/main" id="{59BE42F0-91DD-BB9E-31C2-18A1A0F594B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he-IL" sz="1400" b="1"/>
              <a:t>התקנה נכונה</a:t>
            </a:r>
          </a:p>
          <a:p>
            <a:pPr marL="0" lvl="1" indent="0">
              <a:buNone/>
            </a:pPr>
            <a:r>
              <a:rPr lang="he-IL" sz="1400"/>
              <a:t>התקנה נכונה של מערכות הצללה היא קריטית לפעולה יעילה. יש לעקוב אחרי הוראות היצרן ולהשתמש בכלים מתאימים.</a:t>
            </a:r>
          </a:p>
          <a:p>
            <a:pPr marL="0" indent="0">
              <a:spcBef>
                <a:spcPts val="2500"/>
              </a:spcBef>
              <a:buNone/>
            </a:pPr>
            <a:r>
              <a:rPr lang="he-IL" sz="1400" b="1"/>
              <a:t>תחזוקה שוטפת</a:t>
            </a:r>
          </a:p>
          <a:p>
            <a:pPr marL="0" lvl="1" indent="0">
              <a:buNone/>
            </a:pPr>
            <a:r>
              <a:rPr lang="he-IL" sz="1400"/>
              <a:t>תחזוקה שוטפת היא חיונית להבטחת תפקוד תקין של מערכות הצללה. יש לבצע בדיקות תקופתיות ולנקות את המערכות באופן קבוע.</a:t>
            </a:r>
            <a:endParaRPr lang="en-IL" sz="1400"/>
          </a:p>
        </p:txBody>
      </p:sp>
    </p:spTree>
    <p:extLst>
      <p:ext uri="{BB962C8B-B14F-4D97-AF65-F5344CB8AC3E}">
        <p14:creationId xmlns:p14="http://schemas.microsoft.com/office/powerpoint/2010/main" val="3413135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ABBB60-173D-3315-4F47-F9E4F1813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699EE8DE-F391-E923-D27A-B88DFDFCDF6B}"/>
              </a:ext>
            </a:extLst>
          </p:cNvPr>
          <p:cNvSpPr>
            <a:spLocks noGrp="1"/>
          </p:cNvSpPr>
          <p:nvPr>
            <p:ph type="title"/>
          </p:nvPr>
        </p:nvSpPr>
        <p:spPr>
          <a:xfrm>
            <a:off x="640079" y="1572768"/>
            <a:ext cx="8162176" cy="1406993"/>
          </a:xfrm>
        </p:spPr>
        <p:txBody>
          <a:bodyPr anchor="b">
            <a:normAutofit/>
          </a:bodyPr>
          <a:lstStyle/>
          <a:p>
            <a:r>
              <a:rPr lang="en-IL" sz="6000"/>
              <a:t>מסקנה</a:t>
            </a:r>
          </a:p>
        </p:txBody>
      </p:sp>
      <p:graphicFrame>
        <p:nvGraphicFramePr>
          <p:cNvPr id="13" name="Content Placeholder 2">
            <a:extLst>
              <a:ext uri="{FF2B5EF4-FFF2-40B4-BE49-F238E27FC236}">
                <a16:creationId xmlns:a16="http://schemas.microsoft.com/office/drawing/2014/main" id="{3F6D2B32-BA36-8496-8679-AF65CF89B077}"/>
              </a:ext>
            </a:extLst>
          </p:cNvPr>
          <p:cNvGraphicFramePr>
            <a:graphicFrameLocks noGrp="1"/>
          </p:cNvGraphicFramePr>
          <p:nvPr>
            <p:ph idx="1"/>
            <p:extLst>
              <p:ext uri="{D42A27DB-BD31-4B8C-83A1-F6EECF244321}">
                <p14:modId xmlns:p14="http://schemas.microsoft.com/office/powerpoint/2010/main" val="3938858668"/>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0133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תמונת תקריב ללוחות מערך פוטו-וולטאי ב- Raw">
            <a:extLst>
              <a:ext uri="{FF2B5EF4-FFF2-40B4-BE49-F238E27FC236}">
                <a16:creationId xmlns:a16="http://schemas.microsoft.com/office/drawing/2014/main" id="{BB63ED55-91AE-4690-B38E-8CEEEC28216C}"/>
              </a:ext>
            </a:extLst>
          </p:cNvPr>
          <p:cNvPicPr>
            <a:picLocks noGrp="1" noChangeAspect="1"/>
          </p:cNvPicPr>
          <p:nvPr>
            <p:ph sz="half" idx="1"/>
          </p:nvPr>
        </p:nvPicPr>
        <p:blipFill>
          <a:blip r:embed="rId3"/>
          <a:srcRect r="16996"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11D0A4-4851-1A02-97F6-9CE235DD3B05}"/>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600"/>
              <a:t>סקירה של נושאים מרכזיים</a:t>
            </a:r>
          </a:p>
        </p:txBody>
      </p:sp>
      <p:sp>
        <p:nvSpPr>
          <p:cNvPr id="4" name="Content Placeholder 3">
            <a:extLst>
              <a:ext uri="{FF2B5EF4-FFF2-40B4-BE49-F238E27FC236}">
                <a16:creationId xmlns:a16="http://schemas.microsoft.com/office/drawing/2014/main" id="{401A2898-4184-1B33-0C22-9AD3E325BAFC}"/>
              </a:ext>
            </a:extLst>
          </p:cNvPr>
          <p:cNvSpPr>
            <a:spLocks noGrp="1"/>
          </p:cNvSpPr>
          <p:nvPr>
            <p:ph sz="half" idx="2"/>
          </p:nvPr>
        </p:nvSpPr>
        <p:spPr>
          <a:xfrm>
            <a:off x="7269905" y="2176036"/>
            <a:ext cx="4261104" cy="4121887"/>
          </a:xfrm>
        </p:spPr>
        <p:txBody>
          <a:bodyPr vert="horz" lIns="91440" tIns="45720" rIns="91440" bIns="45720" rtlCol="0">
            <a:normAutofit/>
          </a:bodyPr>
          <a:lstStyle/>
          <a:p>
            <a:r>
              <a:rPr lang="en-US"/>
              <a:t>טכנולוגיות לייצור חשמל סולרי</a:t>
            </a:r>
          </a:p>
          <a:p>
            <a:r>
              <a:rPr lang="en-US"/>
              <a:t>התקנה ותחזוקה של מערכות סולריות ביתיות</a:t>
            </a:r>
          </a:p>
          <a:p>
            <a:r>
              <a:rPr lang="en-US"/>
              <a:t>יתרונות סביבתיים וכלכליים של ייצור חשמל סולרי</a:t>
            </a:r>
          </a:p>
          <a:p>
            <a:r>
              <a:rPr lang="en-US"/>
              <a:t>הצללה ומניעת קרינה ישירה על המבנה, החלונות והגג</a:t>
            </a:r>
          </a:p>
        </p:txBody>
      </p:sp>
    </p:spTree>
    <p:extLst>
      <p:ext uri="{BB962C8B-B14F-4D97-AF65-F5344CB8AC3E}">
        <p14:creationId xmlns:p14="http://schemas.microsoft.com/office/powerpoint/2010/main" val="503895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3F49C718-8E82-D323-F25A-96F6A79870BE}"/>
              </a:ext>
            </a:extLst>
          </p:cNvPr>
          <p:cNvSpPr>
            <a:spLocks noGrp="1"/>
          </p:cNvSpPr>
          <p:nvPr>
            <p:ph type="ctrTitle"/>
          </p:nvPr>
        </p:nvSpPr>
        <p:spPr>
          <a:xfrm>
            <a:off x="559219" y="1115844"/>
            <a:ext cx="7680960" cy="4631911"/>
          </a:xfrm>
        </p:spPr>
        <p:txBody>
          <a:bodyPr anchor="b">
            <a:normAutofit/>
          </a:bodyPr>
          <a:lstStyle/>
          <a:p>
            <a:r>
              <a:rPr lang="en-IL" sz="6500"/>
              <a:t>טכנולוגיות לייצור חשמל סולרי</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726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קבוצה של דגלים בינלאומיים בשורה">
            <a:extLst>
              <a:ext uri="{FF2B5EF4-FFF2-40B4-BE49-F238E27FC236}">
                <a16:creationId xmlns:a16="http://schemas.microsoft.com/office/drawing/2014/main" id="{C9E8BE12-07F6-48C1-B141-4CC96179CA15}"/>
              </a:ext>
            </a:extLst>
          </p:cNvPr>
          <p:cNvPicPr>
            <a:picLocks noGrp="1" noChangeAspect="1"/>
          </p:cNvPicPr>
          <p:nvPr>
            <p:ph sz="half" idx="1"/>
          </p:nvPr>
        </p:nvPicPr>
        <p:blipFill>
          <a:blip r:embed="rId3"/>
          <a:srcRect l="15057" r="29876"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68FA30E-4C15-C3C7-8214-0B0358695640}"/>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היסטוריה של פאנלים סולריים</a:t>
            </a:r>
          </a:p>
        </p:txBody>
      </p:sp>
      <p:sp>
        <p:nvSpPr>
          <p:cNvPr id="4" name="Content Placeholder 3">
            <a:extLst>
              <a:ext uri="{FF2B5EF4-FFF2-40B4-BE49-F238E27FC236}">
                <a16:creationId xmlns:a16="http://schemas.microsoft.com/office/drawing/2014/main" id="{9711CA7A-7083-9AD0-328E-2AF77D6489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he-IL" sz="1400" b="1"/>
              <a:t>ההמצאה במאה ה-19</a:t>
            </a:r>
          </a:p>
          <a:p>
            <a:pPr marL="0" lvl="1" indent="0">
              <a:buNone/>
            </a:pPr>
            <a:r>
              <a:rPr lang="he-IL" sz="1400"/>
              <a:t>פאנלים סולריים פותחו לראשונה במאה ה-19, ושימשו כבסיס להבנת אנרגיה סולארית.</a:t>
            </a:r>
          </a:p>
          <a:p>
            <a:pPr marL="0" indent="0">
              <a:spcBef>
                <a:spcPts val="2500"/>
              </a:spcBef>
              <a:buNone/>
            </a:pPr>
            <a:r>
              <a:rPr lang="he-IL" sz="1400" b="1"/>
              <a:t>טכנולוגיות מתקדמות</a:t>
            </a:r>
          </a:p>
          <a:p>
            <a:pPr marL="0" lvl="1" indent="0">
              <a:buNone/>
            </a:pPr>
            <a:r>
              <a:rPr lang="he-IL" sz="1400"/>
              <a:t>ההתקדמות הטכנולוגית בשנים האחרונות שיפרה את היעילות של פאנלים סולריים, מה שהוביל לעלייה בשימושם.</a:t>
            </a:r>
          </a:p>
          <a:p>
            <a:pPr marL="0" indent="0">
              <a:spcBef>
                <a:spcPts val="2500"/>
              </a:spcBef>
              <a:buNone/>
            </a:pPr>
            <a:r>
              <a:rPr lang="he-IL" sz="1400" b="1"/>
              <a:t>נגישות בשוק</a:t>
            </a:r>
          </a:p>
          <a:p>
            <a:pPr marL="0" lvl="1" indent="0">
              <a:buNone/>
            </a:pPr>
            <a:r>
              <a:rPr lang="he-IL" sz="1400"/>
              <a:t>עם הזמן, פאנלים סולריים הפכו לנגישים יותר בשוק, דבר המאפשר יותר אנשים לנצל אנרגיה מתחדשת.</a:t>
            </a:r>
            <a:endParaRPr lang="en-IL" sz="1400"/>
          </a:p>
        </p:txBody>
      </p:sp>
    </p:spTree>
    <p:extLst>
      <p:ext uri="{BB962C8B-B14F-4D97-AF65-F5344CB8AC3E}">
        <p14:creationId xmlns:p14="http://schemas.microsoft.com/office/powerpoint/2010/main" val="382763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תפיסת אנרגיה חלופית">
            <a:extLst>
              <a:ext uri="{FF2B5EF4-FFF2-40B4-BE49-F238E27FC236}">
                <a16:creationId xmlns:a16="http://schemas.microsoft.com/office/drawing/2014/main" id="{2210A9CB-0D04-4555-A87E-F82242E82CCD}"/>
              </a:ext>
            </a:extLst>
          </p:cNvPr>
          <p:cNvPicPr>
            <a:picLocks noGrp="1" noChangeAspect="1"/>
          </p:cNvPicPr>
          <p:nvPr>
            <p:ph sz="half" idx="1"/>
          </p:nvPr>
        </p:nvPicPr>
        <p:blipFill>
          <a:blip r:embed="rId3"/>
          <a:srcRect l="19765" r="22487"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8BF355-8BFA-D584-B548-378DE2D5E3D1}"/>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כיצד פועל תא פוטו-וולטאי</a:t>
            </a:r>
          </a:p>
        </p:txBody>
      </p:sp>
      <p:sp>
        <p:nvSpPr>
          <p:cNvPr id="4" name="Content Placeholder 3">
            <a:extLst>
              <a:ext uri="{FF2B5EF4-FFF2-40B4-BE49-F238E27FC236}">
                <a16:creationId xmlns:a16="http://schemas.microsoft.com/office/drawing/2014/main" id="{E12C37ED-E7E9-A7D4-4C27-1290EFB3FE9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he-IL" sz="1400" b="1"/>
              <a:t>עקרון האפקט הפוטו-וולטאי</a:t>
            </a:r>
          </a:p>
          <a:p>
            <a:pPr marL="0" lvl="1" indent="0">
              <a:buNone/>
            </a:pPr>
            <a:r>
              <a:rPr lang="he-IL" sz="1400"/>
              <a:t>האפקט הפוטו-וולטאי מתאר את התהליך שבו אור שמש מומר לאנרגיה חשמלית בתא הפוטו-וולטאי.</a:t>
            </a:r>
          </a:p>
          <a:p>
            <a:pPr marL="0" indent="0">
              <a:spcBef>
                <a:spcPts val="2500"/>
              </a:spcBef>
              <a:buNone/>
            </a:pPr>
            <a:r>
              <a:rPr lang="he-IL" sz="1400" b="1"/>
              <a:t>מרכיבי תא פוטו-וולטאי</a:t>
            </a:r>
          </a:p>
          <a:p>
            <a:pPr marL="0" lvl="1" indent="0">
              <a:buNone/>
            </a:pPr>
            <a:r>
              <a:rPr lang="he-IL" sz="1400"/>
              <a:t>תא פוטו-וולטאי מורכב מחומרים חצי-מוליכים, כגון סיליקון, המאפשרים את המרת האור לאנרגיה.</a:t>
            </a:r>
          </a:p>
          <a:p>
            <a:pPr marL="0" indent="0">
              <a:spcBef>
                <a:spcPts val="2500"/>
              </a:spcBef>
              <a:buNone/>
            </a:pPr>
            <a:r>
              <a:rPr lang="he-IL" sz="1400" b="1"/>
              <a:t>תהליך הפקת החשמל</a:t>
            </a:r>
          </a:p>
          <a:p>
            <a:pPr marL="0" lvl="1" indent="0">
              <a:buNone/>
            </a:pPr>
            <a:r>
              <a:rPr lang="he-IL" sz="1400"/>
              <a:t>כאשר אור פוגע בתא, הוא מפעיל אלקטרונים, מה שמוביל לייצור זרם חשמלי.</a:t>
            </a:r>
            <a:endParaRPr lang="en-IL" sz="1400"/>
          </a:p>
        </p:txBody>
      </p:sp>
    </p:spTree>
    <p:extLst>
      <p:ext uri="{BB962C8B-B14F-4D97-AF65-F5344CB8AC3E}">
        <p14:creationId xmlns:p14="http://schemas.microsoft.com/office/powerpoint/2010/main" val="3836008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נקודת מבט מרחפן על פאנלים סולאריים">
            <a:extLst>
              <a:ext uri="{FF2B5EF4-FFF2-40B4-BE49-F238E27FC236}">
                <a16:creationId xmlns:a16="http://schemas.microsoft.com/office/drawing/2014/main" id="{D81D3800-9A84-4AE4-B7EA-38082CAE6EF3}"/>
              </a:ext>
            </a:extLst>
          </p:cNvPr>
          <p:cNvPicPr>
            <a:picLocks noGrp="1" noChangeAspect="1"/>
          </p:cNvPicPr>
          <p:nvPr>
            <p:ph sz="half" idx="1"/>
          </p:nvPr>
        </p:nvPicPr>
        <p:blipFill>
          <a:blip r:embed="rId3"/>
          <a:srcRect l="37084" r="8055"/>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9273443-0344-2942-0B5D-D1E5CEB219EA}"/>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חידושים בטכנולוגיה הסולרית</a:t>
            </a:r>
          </a:p>
        </p:txBody>
      </p:sp>
      <p:sp>
        <p:nvSpPr>
          <p:cNvPr id="4" name="Content Placeholder 3">
            <a:extLst>
              <a:ext uri="{FF2B5EF4-FFF2-40B4-BE49-F238E27FC236}">
                <a16:creationId xmlns:a16="http://schemas.microsoft.com/office/drawing/2014/main" id="{E8DD1038-9F41-815B-C14F-3617B7762CD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he-IL" sz="1400" b="1"/>
              <a:t>פאנלים סולאריים גמישים</a:t>
            </a:r>
          </a:p>
          <a:p>
            <a:pPr marL="0" lvl="1" indent="0">
              <a:buNone/>
            </a:pPr>
            <a:r>
              <a:rPr lang="he-IL" sz="1400"/>
              <a:t>פאנלים גמישים מציעים גמישות רבה יותר בהתקנה ובשימוש, הם יכולים להתאים למגוון משטחים.</a:t>
            </a:r>
          </a:p>
          <a:p>
            <a:pPr marL="0" indent="0">
              <a:spcBef>
                <a:spcPts val="2500"/>
              </a:spcBef>
              <a:buNone/>
            </a:pPr>
            <a:r>
              <a:rPr lang="he-IL" sz="1400" b="1"/>
              <a:t>תאים סולאריים שקופים</a:t>
            </a:r>
          </a:p>
          <a:p>
            <a:pPr marL="0" lvl="1" indent="0">
              <a:buNone/>
            </a:pPr>
            <a:r>
              <a:rPr lang="he-IL" sz="1400"/>
              <a:t>תאים סולאריים שקופים מאפשרים לנצל את האנרגיה הסולארית תוך שמירה על אור טבעי במבנים.</a:t>
            </a:r>
          </a:p>
          <a:p>
            <a:pPr marL="0" indent="0">
              <a:spcBef>
                <a:spcPts val="2500"/>
              </a:spcBef>
              <a:buNone/>
            </a:pPr>
            <a:r>
              <a:rPr lang="he-IL" sz="1400" b="1"/>
              <a:t>שיטות לאחסון אנרגיה</a:t>
            </a:r>
          </a:p>
          <a:p>
            <a:pPr marL="0" lvl="1" indent="0">
              <a:buNone/>
            </a:pPr>
            <a:r>
              <a:rPr lang="he-IL" sz="1400"/>
              <a:t>שיטות חכמות לאחסון אנרגיה מאפשרות ניצול מיטבי של אנרגיה סולארית, גם בשעות שאין שמש.</a:t>
            </a:r>
            <a:endParaRPr lang="en-IL" sz="1400"/>
          </a:p>
        </p:txBody>
      </p:sp>
    </p:spTree>
    <p:extLst>
      <p:ext uri="{BB962C8B-B14F-4D97-AF65-F5344CB8AC3E}">
        <p14:creationId xmlns:p14="http://schemas.microsoft.com/office/powerpoint/2010/main" val="906678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9E4BBFAC-5137-4AFF-B4D5-C5A8FEC39CC1}"/>
              </a:ext>
            </a:extLst>
          </p:cNvPr>
          <p:cNvSpPr>
            <a:spLocks noGrp="1"/>
          </p:cNvSpPr>
          <p:nvPr>
            <p:ph type="ctrTitle"/>
          </p:nvPr>
        </p:nvSpPr>
        <p:spPr>
          <a:xfrm>
            <a:off x="559219" y="1115844"/>
            <a:ext cx="7680960" cy="4631911"/>
          </a:xfrm>
        </p:spPr>
        <p:txBody>
          <a:bodyPr anchor="b">
            <a:normAutofit/>
          </a:bodyPr>
          <a:lstStyle/>
          <a:p>
            <a:r>
              <a:rPr lang="en-IL" sz="6500"/>
              <a:t>התקנה ותחזוקה של מערכות סולריות ביתיות</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408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Content Placeholder 4" descr="גלילי שרטוטים">
            <a:extLst>
              <a:ext uri="{FF2B5EF4-FFF2-40B4-BE49-F238E27FC236}">
                <a16:creationId xmlns:a16="http://schemas.microsoft.com/office/drawing/2014/main" id="{6E205B7B-98AF-47EE-97F0-95538B9317C7}"/>
              </a:ext>
            </a:extLst>
          </p:cNvPr>
          <p:cNvPicPr>
            <a:picLocks noGrp="1" noChangeAspect="1"/>
          </p:cNvPicPr>
          <p:nvPr>
            <p:ph sz="half" idx="1"/>
          </p:nvPr>
        </p:nvPicPr>
        <p:blipFill>
          <a:blip r:embed="rId3"/>
          <a:srcRect l="10498" r="1"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07A074E-CDE0-D822-22CD-7E057223BD00}"/>
              </a:ext>
            </a:extLst>
          </p:cNvPr>
          <p:cNvSpPr>
            <a:spLocks noGrp="1"/>
          </p:cNvSpPr>
          <p:nvPr>
            <p:ph type="title"/>
          </p:nvPr>
        </p:nvSpPr>
        <p:spPr>
          <a:xfrm>
            <a:off x="640080" y="914401"/>
            <a:ext cx="4306824" cy="1477817"/>
          </a:xfrm>
        </p:spPr>
        <p:txBody>
          <a:bodyPr vert="horz" lIns="91440" tIns="45720" rIns="91440" bIns="45720" rtlCol="0" anchor="t">
            <a:normAutofit/>
          </a:bodyPr>
          <a:lstStyle/>
          <a:p>
            <a:r>
              <a:rPr lang="en-US"/>
              <a:t>תכנון והכנה להתקנה</a:t>
            </a:r>
          </a:p>
        </p:txBody>
      </p:sp>
      <p:sp>
        <p:nvSpPr>
          <p:cNvPr id="4" name="Content Placeholder 3">
            <a:extLst>
              <a:ext uri="{FF2B5EF4-FFF2-40B4-BE49-F238E27FC236}">
                <a16:creationId xmlns:a16="http://schemas.microsoft.com/office/drawing/2014/main" id="{16A3A52F-FB23-90F0-E1B6-C915CDF93AF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he-IL" sz="1400" b="1"/>
              <a:t>תכנון מדויק</a:t>
            </a:r>
          </a:p>
          <a:p>
            <a:pPr marL="0" lvl="1" indent="0">
              <a:buNone/>
            </a:pPr>
            <a:r>
              <a:rPr lang="he-IL" sz="1400"/>
              <a:t>תכנון מדויק הוא שלב קריטי להצלחת ההתקנה. יש לשרטט תוכניות שמתאימות לדרישות ולמגבלות הספציפיות.</a:t>
            </a:r>
          </a:p>
          <a:p>
            <a:pPr marL="0" indent="0">
              <a:spcBef>
                <a:spcPts val="2500"/>
              </a:spcBef>
              <a:buNone/>
            </a:pPr>
            <a:r>
              <a:rPr lang="he-IL" sz="1400" b="1"/>
              <a:t>גובה הגג</a:t>
            </a:r>
          </a:p>
          <a:p>
            <a:pPr marL="0" lvl="1" indent="0">
              <a:buNone/>
            </a:pPr>
            <a:r>
              <a:rPr lang="he-IL" sz="1400"/>
              <a:t>גובה הגג משפיע על תהליך ההתקנה. יש לקחת בחשבון את הגובה כדי להבטיח שהמערכת תותקן בצורה בטוחה ויעילה.</a:t>
            </a:r>
          </a:p>
          <a:p>
            <a:pPr marL="0" indent="0">
              <a:spcBef>
                <a:spcPts val="2500"/>
              </a:spcBef>
              <a:buNone/>
            </a:pPr>
            <a:r>
              <a:rPr lang="he-IL" sz="1400" b="1"/>
              <a:t>חשיפה לשמש</a:t>
            </a:r>
          </a:p>
          <a:p>
            <a:pPr marL="0" lvl="1" indent="0">
              <a:buNone/>
            </a:pPr>
            <a:r>
              <a:rPr lang="he-IL" sz="1400"/>
              <a:t>כיוון החשיפה לשמש חשוב לתפקוד המערכת. יש לתכנן את ההתקנה כך שתהיה מיקום אופטימלי לעבודה.</a:t>
            </a:r>
          </a:p>
          <a:p>
            <a:pPr marL="0" indent="0">
              <a:spcBef>
                <a:spcPts val="2500"/>
              </a:spcBef>
              <a:buNone/>
            </a:pPr>
            <a:r>
              <a:rPr lang="he-IL" sz="1400" b="1"/>
              <a:t>דרישות רישוי</a:t>
            </a:r>
          </a:p>
          <a:p>
            <a:pPr marL="0" lvl="1" indent="0">
              <a:buNone/>
            </a:pPr>
            <a:r>
              <a:rPr lang="he-IL" sz="1400"/>
              <a:t>יש לבדוק את דרישות הרישוי לפני ההתקנה, כדי להבטיח שהמערכת עומדת בכל התקנות המקומיות.</a:t>
            </a:r>
            <a:endParaRPr lang="en-IL" sz="1400"/>
          </a:p>
        </p:txBody>
      </p:sp>
    </p:spTree>
    <p:extLst>
      <p:ext uri="{BB962C8B-B14F-4D97-AF65-F5344CB8AC3E}">
        <p14:creationId xmlns:p14="http://schemas.microsoft.com/office/powerpoint/2010/main" val="3896813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תמונה של אדם עובד בחווה פוטו-וולטאית ענקית (ISO 100). כל התמונות שלי עובדו ב-16 ביטים והועברו עד 8 לפני ההעלאה.">
            <a:extLst>
              <a:ext uri="{FF2B5EF4-FFF2-40B4-BE49-F238E27FC236}">
                <a16:creationId xmlns:a16="http://schemas.microsoft.com/office/drawing/2014/main" id="{D0185509-F17E-48AF-B8AB-C465C52B2A68}"/>
              </a:ext>
            </a:extLst>
          </p:cNvPr>
          <p:cNvPicPr>
            <a:picLocks noGrp="1" noChangeAspect="1"/>
          </p:cNvPicPr>
          <p:nvPr>
            <p:ph sz="half" idx="1"/>
          </p:nvPr>
        </p:nvPicPr>
        <p:blipFill>
          <a:blip r:embed="rId3"/>
          <a:srcRect l="24079" r="20855"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A0ABD76-5F36-3753-F802-4FB656CD96FB}"/>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התקנה על גג הבית</a:t>
            </a:r>
          </a:p>
        </p:txBody>
      </p:sp>
      <p:sp>
        <p:nvSpPr>
          <p:cNvPr id="4" name="Content Placeholder 3">
            <a:extLst>
              <a:ext uri="{FF2B5EF4-FFF2-40B4-BE49-F238E27FC236}">
                <a16:creationId xmlns:a16="http://schemas.microsoft.com/office/drawing/2014/main" id="{D96C0DD1-C663-8378-ADBD-639FE044764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he-IL" sz="1400" b="1"/>
              <a:t>תהליך ההתקנה</a:t>
            </a:r>
          </a:p>
          <a:p>
            <a:pPr marL="0" lvl="1" indent="0">
              <a:buNone/>
            </a:pPr>
            <a:r>
              <a:rPr lang="he-IL" sz="1400"/>
              <a:t>התקנת פאנלים סולריים כוללת מספר שלבים חשובים, מארגון הציוד ועד לבדיקת המערכת לאחר ההתקנה.</a:t>
            </a:r>
          </a:p>
          <a:p>
            <a:pPr marL="0" indent="0">
              <a:spcBef>
                <a:spcPts val="2500"/>
              </a:spcBef>
              <a:buNone/>
            </a:pPr>
            <a:r>
              <a:rPr lang="he-IL" sz="1400" b="1"/>
              <a:t>בטיחות בהתקנה</a:t>
            </a:r>
          </a:p>
          <a:p>
            <a:pPr marL="0" lvl="1" indent="0">
              <a:buNone/>
            </a:pPr>
            <a:r>
              <a:rPr lang="he-IL" sz="1400"/>
              <a:t>בטיחות היא חשובה מאוד בזמן ההתקנה. יש להשתמש בציוד מגן ולעקוב אחרי כל ההנחיות לשמירה על בטיחות העובדים.</a:t>
            </a:r>
          </a:p>
          <a:p>
            <a:pPr marL="0" indent="0">
              <a:spcBef>
                <a:spcPts val="2500"/>
              </a:spcBef>
              <a:buNone/>
            </a:pPr>
            <a:r>
              <a:rPr lang="he-IL" sz="1400" b="1"/>
              <a:t>סוגי חיבורים</a:t>
            </a:r>
          </a:p>
          <a:p>
            <a:pPr marL="0" lvl="1" indent="0">
              <a:buNone/>
            </a:pPr>
            <a:r>
              <a:rPr lang="he-IL" sz="1400"/>
              <a:t>ישנם סוגים שונים של חיבורים לפאנלים סולריים, חשוב להבין איזה סוג חיבור מתאים לכל מערכת.</a:t>
            </a:r>
            <a:endParaRPr lang="en-IL" sz="1400"/>
          </a:p>
        </p:txBody>
      </p:sp>
    </p:spTree>
    <p:extLst>
      <p:ext uri="{BB962C8B-B14F-4D97-AF65-F5344CB8AC3E}">
        <p14:creationId xmlns:p14="http://schemas.microsoft.com/office/powerpoint/2010/main" val="2861704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1460</Words>
  <Application>Microsoft Office PowerPoint</Application>
  <PresentationFormat>Widescreen</PresentationFormat>
  <Paragraphs>140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Grandview Display</vt:lpstr>
      <vt:lpstr>DashVTI</vt:lpstr>
      <vt:lpstr>יש חדש מתחת לשמש: התגוננות מקרני השמש וייצור חשמל על גג הבית</vt:lpstr>
      <vt:lpstr>סקירה של נושאים מרכזיים</vt:lpstr>
      <vt:lpstr>טכנולוגיות לייצור חשמל סולרי</vt:lpstr>
      <vt:lpstr>היסטוריה של פאנלים סולריים</vt:lpstr>
      <vt:lpstr>כיצד פועל תא פוטו-וולטאי</vt:lpstr>
      <vt:lpstr>חידושים בטכנולוגיה הסולרית</vt:lpstr>
      <vt:lpstr>התקנה ותחזוקה של מערכות סולריות ביתיות</vt:lpstr>
      <vt:lpstr>תכנון והכנה להתקנה</vt:lpstr>
      <vt:lpstr>התקנה על גג הבית</vt:lpstr>
      <vt:lpstr>תחזוקה וטיפול בתקלות</vt:lpstr>
      <vt:lpstr>יתרונות סביבתיים וכלכליים של ייצור חשמל סולרי</vt:lpstr>
      <vt:lpstr>הפחתת פליטת גזי חממה</vt:lpstr>
      <vt:lpstr>חיסכון בעלויות האנרגיה</vt:lpstr>
      <vt:lpstr>תרומה לקיימות ושמירה על הסביבה</vt:lpstr>
      <vt:lpstr>הצללה ומניעת קרינה ישירה על המבנה, החלונות והגג</vt:lpstr>
      <vt:lpstr>שיטות שונות להצללה</vt:lpstr>
      <vt:lpstr>חומרים וטכנולוגיות למניעת קרינה ישירה</vt:lpstr>
      <vt:lpstr>התקנה ותחזוקה של מערכות הצללה</vt:lpstr>
      <vt:lpstr>מסקנה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smadar keren</dc:creator>
  <cp:lastModifiedBy>smadar keren</cp:lastModifiedBy>
  <cp:revision>1</cp:revision>
  <dcterms:created xsi:type="dcterms:W3CDTF">2025-03-12T11:57:05Z</dcterms:created>
  <dcterms:modified xsi:type="dcterms:W3CDTF">2025-03-12T12:00:23Z</dcterms:modified>
</cp:coreProperties>
</file>