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61" r:id="rId2"/>
    <p:sldId id="7138" r:id="rId3"/>
    <p:sldId id="7139" r:id="rId4"/>
    <p:sldId id="7137" r:id="rId5"/>
    <p:sldId id="515" r:id="rId6"/>
    <p:sldId id="2562" r:id="rId7"/>
    <p:sldId id="2563" r:id="rId8"/>
    <p:sldId id="2564" r:id="rId9"/>
    <p:sldId id="2565" r:id="rId10"/>
    <p:sldId id="3522" r:id="rId11"/>
    <p:sldId id="7133" r:id="rId12"/>
    <p:sldId id="7134" r:id="rId13"/>
    <p:sldId id="2566" r:id="rId14"/>
    <p:sldId id="7135" r:id="rId15"/>
    <p:sldId id="2567" r:id="rId16"/>
    <p:sldId id="2568" r:id="rId17"/>
    <p:sldId id="2569" r:id="rId18"/>
    <p:sldId id="2570" r:id="rId19"/>
    <p:sldId id="2571" r:id="rId20"/>
    <p:sldId id="2572" r:id="rId21"/>
    <p:sldId id="2573" r:id="rId22"/>
    <p:sldId id="2574" r:id="rId23"/>
    <p:sldId id="2575" r:id="rId24"/>
    <p:sldId id="2576" r:id="rId25"/>
    <p:sldId id="2577" r:id="rId26"/>
    <p:sldId id="2578" r:id="rId27"/>
    <p:sldId id="2579" r:id="rId28"/>
    <p:sldId id="1239" r:id="rId29"/>
    <p:sldId id="3501" r:id="rId30"/>
    <p:sldId id="1240" r:id="rId31"/>
    <p:sldId id="1241" r:id="rId32"/>
    <p:sldId id="3502" r:id="rId33"/>
    <p:sldId id="3503" r:id="rId34"/>
    <p:sldId id="3504" r:id="rId35"/>
    <p:sldId id="3505" r:id="rId36"/>
    <p:sldId id="3506" r:id="rId37"/>
    <p:sldId id="3507" r:id="rId38"/>
    <p:sldId id="3508" r:id="rId39"/>
    <p:sldId id="3509" r:id="rId40"/>
    <p:sldId id="3510" r:id="rId41"/>
    <p:sldId id="3511" r:id="rId42"/>
    <p:sldId id="3512" r:id="rId43"/>
    <p:sldId id="3513" r:id="rId44"/>
    <p:sldId id="3514" r:id="rId45"/>
    <p:sldId id="3515" r:id="rId46"/>
    <p:sldId id="1256" r:id="rId47"/>
    <p:sldId id="3516" r:id="rId48"/>
    <p:sldId id="3689" r:id="rId49"/>
    <p:sldId id="3688" r:id="rId50"/>
    <p:sldId id="7129" r:id="rId51"/>
    <p:sldId id="7130" r:id="rId52"/>
    <p:sldId id="7131" r:id="rId53"/>
    <p:sldId id="3703" r:id="rId54"/>
    <p:sldId id="7136" r:id="rId55"/>
    <p:sldId id="345" r:id="rId56"/>
    <p:sldId id="3707" r:id="rId57"/>
    <p:sldId id="7128" r:id="rId58"/>
    <p:sldId id="3701" r:id="rId59"/>
    <p:sldId id="3700" r:id="rId60"/>
    <p:sldId id="7132" r:id="rId61"/>
    <p:sldId id="1045" r:id="rId62"/>
    <p:sldId id="1048" r:id="rId63"/>
    <p:sldId id="3685" r:id="rId64"/>
    <p:sldId id="1079" r:id="rId65"/>
    <p:sldId id="1049" r:id="rId66"/>
    <p:sldId id="1091" r:id="rId67"/>
    <p:sldId id="1075" r:id="rId68"/>
    <p:sldId id="1076" r:id="rId69"/>
    <p:sldId id="1064" r:id="rId70"/>
    <p:sldId id="1077" r:id="rId71"/>
    <p:sldId id="486" r:id="rId72"/>
    <p:sldId id="1080" r:id="rId73"/>
    <p:sldId id="1081" r:id="rId74"/>
    <p:sldId id="3520" r:id="rId75"/>
    <p:sldId id="3521" r:id="rId76"/>
    <p:sldId id="1082" r:id="rId77"/>
    <p:sldId id="3687" r:id="rId78"/>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ויהי אור: תאורה יעילה וחסכונית" id="{A058AF55-9D8A-4ABF-96E2-2CBF5E6D4E68}">
          <p14:sldIdLst>
            <p14:sldId id="2561"/>
            <p14:sldId id="7138"/>
            <p14:sldId id="7139"/>
            <p14:sldId id="7137"/>
            <p14:sldId id="515"/>
            <p14:sldId id="2562"/>
          </p14:sldIdLst>
        </p14:section>
        <p14:section name="תאורה חכמה וחיסכון בחשמל" id="{2A7CF8CC-A077-492F-B81E-143A7EDFA633}">
          <p14:sldIdLst>
            <p14:sldId id="2563"/>
            <p14:sldId id="2564"/>
            <p14:sldId id="2565"/>
            <p14:sldId id="3522"/>
            <p14:sldId id="7133"/>
            <p14:sldId id="7134"/>
            <p14:sldId id="2566"/>
          </p14:sldIdLst>
        </p14:section>
        <p14:section name="תאורה טבעית ושימוש מושכל בתאורה מלאכותית" id="{32FBF541-9DC6-4333-A6A6-056B8CEE2349}">
          <p14:sldIdLst>
            <p14:sldId id="7135"/>
            <p14:sldId id="2567"/>
            <p14:sldId id="2568"/>
            <p14:sldId id="2569"/>
            <p14:sldId id="2570"/>
          </p14:sldIdLst>
        </p14:section>
        <p14:section name="טיפים וכלים לחיסכון בצריכת תאורה בבית" id="{B4FB227C-FF0C-40BA-973E-14A4B86880C7}">
          <p14:sldIdLst>
            <p14:sldId id="2571"/>
            <p14:sldId id="2572"/>
            <p14:sldId id="2573"/>
            <p14:sldId id="2574"/>
          </p14:sldIdLst>
        </p14:section>
        <p14:section name="התנסות באפליקציות ובכלים דיגיטליים רלוונטיים" id="{B7F2127C-AB24-42DF-8DBC-ECF75652D3C0}">
          <p14:sldIdLst>
            <p14:sldId id="2575"/>
            <p14:sldId id="2576"/>
            <p14:sldId id="2577"/>
            <p14:sldId id="2578"/>
          </p14:sldIdLst>
        </p14:section>
        <p14:section name="מסקנה" id="{BF02C651-1094-457F-A973-0116A2265016}">
          <p14:sldIdLst>
            <p14:sldId id="2579"/>
            <p14:sldId id="1239"/>
            <p14:sldId id="3501"/>
            <p14:sldId id="1240"/>
            <p14:sldId id="1241"/>
            <p14:sldId id="3502"/>
            <p14:sldId id="3503"/>
            <p14:sldId id="3504"/>
            <p14:sldId id="3505"/>
            <p14:sldId id="3506"/>
            <p14:sldId id="3507"/>
            <p14:sldId id="3508"/>
            <p14:sldId id="3509"/>
            <p14:sldId id="3510"/>
            <p14:sldId id="3511"/>
            <p14:sldId id="3512"/>
            <p14:sldId id="3513"/>
            <p14:sldId id="3514"/>
            <p14:sldId id="3515"/>
            <p14:sldId id="1256"/>
            <p14:sldId id="3516"/>
            <p14:sldId id="3689"/>
            <p14:sldId id="3688"/>
            <p14:sldId id="7129"/>
            <p14:sldId id="7130"/>
            <p14:sldId id="7131"/>
            <p14:sldId id="3703"/>
            <p14:sldId id="7136"/>
            <p14:sldId id="345"/>
            <p14:sldId id="3707"/>
            <p14:sldId id="7128"/>
            <p14:sldId id="3701"/>
            <p14:sldId id="3700"/>
            <p14:sldId id="7132"/>
            <p14:sldId id="1045"/>
            <p14:sldId id="1048"/>
            <p14:sldId id="3685"/>
            <p14:sldId id="1079"/>
            <p14:sldId id="1049"/>
            <p14:sldId id="1091"/>
            <p14:sldId id="1075"/>
            <p14:sldId id="1076"/>
            <p14:sldId id="1064"/>
            <p14:sldId id="1077"/>
            <p14:sldId id="486"/>
            <p14:sldId id="1080"/>
            <p14:sldId id="1081"/>
            <p14:sldId id="3520"/>
            <p14:sldId id="3521"/>
            <p14:sldId id="1082"/>
            <p14:sldId id="36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ome\Dropbox\2019\CLIMA%20MED\&#1510;&#1512;&#1497;&#1499;&#1492;%20&#1500;&#1508;&#1497;%20&#1497;&#1513;&#1493;&#1489;&#1497;&#15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7931969070389"/>
          <c:y val="5.7052751143978536E-2"/>
          <c:w val="0.87866813892646867"/>
          <c:h val="0.90904199612361425"/>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1-CDC4-41F4-9156-44B4FE3308D4}"/>
              </c:ext>
            </c:extLst>
          </c:dPt>
          <c:dPt>
            <c:idx val="1"/>
            <c:invertIfNegative val="0"/>
            <c:bubble3D val="0"/>
            <c:extLst>
              <c:ext xmlns:c16="http://schemas.microsoft.com/office/drawing/2014/chart" uri="{C3380CC4-5D6E-409C-BE32-E72D297353CC}">
                <c16:uniqueId val="{00000003-CDC4-41F4-9156-44B4FE3308D4}"/>
              </c:ext>
            </c:extLst>
          </c:dPt>
          <c:dPt>
            <c:idx val="2"/>
            <c:invertIfNegative val="0"/>
            <c:bubble3D val="0"/>
            <c:extLst>
              <c:ext xmlns:c16="http://schemas.microsoft.com/office/drawing/2014/chart" uri="{C3380CC4-5D6E-409C-BE32-E72D297353CC}">
                <c16:uniqueId val="{00000005-CDC4-41F4-9156-44B4FE3308D4}"/>
              </c:ext>
            </c:extLst>
          </c:dPt>
          <c:dPt>
            <c:idx val="3"/>
            <c:invertIfNegative val="0"/>
            <c:bubble3D val="0"/>
            <c:extLst>
              <c:ext xmlns:c16="http://schemas.microsoft.com/office/drawing/2014/chart" uri="{C3380CC4-5D6E-409C-BE32-E72D297353CC}">
                <c16:uniqueId val="{00000007-CDC4-41F4-9156-44B4FE3308D4}"/>
              </c:ext>
            </c:extLst>
          </c:dPt>
          <c:dPt>
            <c:idx val="4"/>
            <c:invertIfNegative val="0"/>
            <c:bubble3D val="0"/>
            <c:extLst>
              <c:ext xmlns:c16="http://schemas.microsoft.com/office/drawing/2014/chart" uri="{C3380CC4-5D6E-409C-BE32-E72D297353CC}">
                <c16:uniqueId val="{00000009-CDC4-41F4-9156-44B4FE3308D4}"/>
              </c:ext>
            </c:extLst>
          </c:dPt>
          <c:dPt>
            <c:idx val="5"/>
            <c:invertIfNegative val="0"/>
            <c:bubble3D val="0"/>
            <c:extLst>
              <c:ext xmlns:c16="http://schemas.microsoft.com/office/drawing/2014/chart" uri="{C3380CC4-5D6E-409C-BE32-E72D297353CC}">
                <c16:uniqueId val="{0000000B-CDC4-41F4-9156-44B4FE3308D4}"/>
              </c:ext>
            </c:extLst>
          </c:dPt>
          <c:dPt>
            <c:idx val="6"/>
            <c:invertIfNegative val="0"/>
            <c:bubble3D val="0"/>
            <c:extLst>
              <c:ext xmlns:c16="http://schemas.microsoft.com/office/drawing/2014/chart" uri="{C3380CC4-5D6E-409C-BE32-E72D297353CC}">
                <c16:uniqueId val="{0000000D-CDC4-41F4-9156-44B4FE3308D4}"/>
              </c:ext>
            </c:extLst>
          </c:dPt>
          <c:dPt>
            <c:idx val="7"/>
            <c:invertIfNegative val="0"/>
            <c:bubble3D val="0"/>
            <c:extLst>
              <c:ext xmlns:c16="http://schemas.microsoft.com/office/drawing/2014/chart" uri="{C3380CC4-5D6E-409C-BE32-E72D297353CC}">
                <c16:uniqueId val="{0000000F-CDC4-41F4-9156-44B4FE3308D4}"/>
              </c:ext>
            </c:extLst>
          </c:dPt>
          <c:dPt>
            <c:idx val="8"/>
            <c:invertIfNegative val="0"/>
            <c:bubble3D val="0"/>
            <c:extLst>
              <c:ext xmlns:c16="http://schemas.microsoft.com/office/drawing/2014/chart" uri="{C3380CC4-5D6E-409C-BE32-E72D297353CC}">
                <c16:uniqueId val="{00000011-CDC4-41F4-9156-44B4FE3308D4}"/>
              </c:ext>
            </c:extLst>
          </c:dPt>
          <c:dPt>
            <c:idx val="9"/>
            <c:invertIfNegative val="0"/>
            <c:bubble3D val="0"/>
            <c:extLst>
              <c:ext xmlns:c16="http://schemas.microsoft.com/office/drawing/2014/chart" uri="{C3380CC4-5D6E-409C-BE32-E72D297353CC}">
                <c16:uniqueId val="{00000013-CDC4-41F4-9156-44B4FE3308D4}"/>
              </c:ext>
            </c:extLst>
          </c:dPt>
          <c:dLbls>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I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Sheet1!$B$2:$B$11</c:f>
              <c:strCache>
                <c:ptCount val="10"/>
                <c:pt idx="0">
                  <c:v>אלעד</c:v>
                </c:pt>
                <c:pt idx="1">
                  <c:v>נתיבות</c:v>
                </c:pt>
                <c:pt idx="2">
                  <c:v>בני ברק</c:v>
                </c:pt>
                <c:pt idx="3">
                  <c:v>ערד</c:v>
                </c:pt>
                <c:pt idx="4">
                  <c:v>טייבה</c:v>
                </c:pt>
                <c:pt idx="5">
                  <c:v>נשר</c:v>
                </c:pt>
                <c:pt idx="6">
                  <c:v>יקנעם עילית</c:v>
                </c:pt>
                <c:pt idx="7">
                  <c:v>כפר יאסיף</c:v>
                </c:pt>
                <c:pt idx="8">
                  <c:v>דאלית אל-כרמל</c:v>
                </c:pt>
                <c:pt idx="9">
                  <c:v>קרית טבעון</c:v>
                </c:pt>
              </c:strCache>
            </c:strRef>
          </c:cat>
          <c:val>
            <c:numRef>
              <c:f>Sheet1!$C$2:$C$11</c:f>
              <c:numCache>
                <c:formatCode>_(* #,##0_);_(* \(#,##0\);_(* "-"??_);_(@_)</c:formatCode>
                <c:ptCount val="10"/>
                <c:pt idx="0">
                  <c:v>1631.8816839583333</c:v>
                </c:pt>
                <c:pt idx="1">
                  <c:v>1829.8764327777778</c:v>
                </c:pt>
                <c:pt idx="2">
                  <c:v>1866.5111305</c:v>
                </c:pt>
                <c:pt idx="3">
                  <c:v>1967.7194023076922</c:v>
                </c:pt>
                <c:pt idx="4">
                  <c:v>2080.903306744186</c:v>
                </c:pt>
                <c:pt idx="5">
                  <c:v>2422.5398104166666</c:v>
                </c:pt>
                <c:pt idx="6">
                  <c:v>2496.8406495652171</c:v>
                </c:pt>
                <c:pt idx="7">
                  <c:v>2651.885871</c:v>
                </c:pt>
                <c:pt idx="8">
                  <c:v>2762.1276491428571</c:v>
                </c:pt>
                <c:pt idx="9">
                  <c:v>2803.1691983333335</c:v>
                </c:pt>
              </c:numCache>
            </c:numRef>
          </c:val>
          <c:extLst>
            <c:ext xmlns:c16="http://schemas.microsoft.com/office/drawing/2014/chart" uri="{C3380CC4-5D6E-409C-BE32-E72D297353CC}">
              <c16:uniqueId val="{00000014-CDC4-41F4-9156-44B4FE3308D4}"/>
            </c:ext>
          </c:extLst>
        </c:ser>
        <c:dLbls>
          <c:dLblPos val="inEnd"/>
          <c:showLegendKey val="0"/>
          <c:showVal val="1"/>
          <c:showCatName val="0"/>
          <c:showSerName val="0"/>
          <c:showPercent val="0"/>
          <c:showBubbleSize val="0"/>
        </c:dLbls>
        <c:gapWidth val="150"/>
        <c:overlap val="14"/>
        <c:axId val="344363144"/>
        <c:axId val="344365496"/>
      </c:barChart>
      <c:catAx>
        <c:axId val="3443631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IL"/>
          </a:p>
        </c:txPr>
        <c:crossAx val="344365496"/>
        <c:crosses val="autoZero"/>
        <c:auto val="1"/>
        <c:lblAlgn val="ctr"/>
        <c:lblOffset val="100"/>
        <c:noMultiLvlLbl val="0"/>
      </c:catAx>
      <c:valAx>
        <c:axId val="344365496"/>
        <c:scaling>
          <c:orientation val="minMax"/>
          <c:min val="1500"/>
        </c:scaling>
        <c:delete val="0"/>
        <c:axPos val="r"/>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IL"/>
          </a:p>
        </c:txPr>
        <c:crossAx val="344363144"/>
        <c:crosses val="max"/>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800"/>
      </a:pPr>
      <a:endParaRPr lang="en-I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CAA909-90E0-4BA7-9B03-120E5603ECB6}"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7BB97654-69E6-47B9-B89D-DFBB5DC68F63}">
      <dgm:prSet custT="1"/>
      <dgm:spPr/>
      <dgm:t>
        <a:bodyPr/>
        <a:lstStyle/>
        <a:p>
          <a:pPr rtl="1">
            <a:lnSpc>
              <a:spcPct val="100000"/>
            </a:lnSpc>
            <a:defRPr b="1"/>
          </a:pPr>
          <a:r>
            <a:rPr lang="he-IL" sz="3600"/>
            <a:t>חיסכון בחשמל</a:t>
          </a:r>
          <a:endParaRPr lang="en-US" sz="3600"/>
        </a:p>
      </dgm:t>
    </dgm:pt>
    <dgm:pt modelId="{10736E7E-7072-4647-947F-02DBDC14D4D9}" type="parTrans" cxnId="{8BE47A38-7C63-4173-AC35-1BB0066BE440}">
      <dgm:prSet/>
      <dgm:spPr/>
      <dgm:t>
        <a:bodyPr/>
        <a:lstStyle/>
        <a:p>
          <a:pPr rtl="1"/>
          <a:endParaRPr lang="en-US" sz="3600"/>
        </a:p>
      </dgm:t>
    </dgm:pt>
    <dgm:pt modelId="{122F6413-23DD-4A0D-BDB0-87D9F18FE2C2}" type="sibTrans" cxnId="{8BE47A38-7C63-4173-AC35-1BB0066BE440}">
      <dgm:prSet/>
      <dgm:spPr/>
      <dgm:t>
        <a:bodyPr/>
        <a:lstStyle/>
        <a:p>
          <a:pPr rtl="1">
            <a:lnSpc>
              <a:spcPct val="100000"/>
            </a:lnSpc>
            <a:defRPr b="1"/>
          </a:pPr>
          <a:endParaRPr lang="en-US" sz="3600"/>
        </a:p>
      </dgm:t>
    </dgm:pt>
    <dgm:pt modelId="{03EBF51E-6D9E-406F-8211-310B682708D4}">
      <dgm:prSet custT="1"/>
      <dgm:spPr/>
      <dgm:t>
        <a:bodyPr/>
        <a:lstStyle/>
        <a:p>
          <a:pPr rtl="1">
            <a:lnSpc>
              <a:spcPct val="100000"/>
            </a:lnSpc>
          </a:pPr>
          <a:r>
            <a:rPr lang="he-IL" sz="2800"/>
            <a:t>השקעה בתאורה חכמה יכולה להביא לחיסכון משמעותי בחשמל, ולהפחית עלויות לאורך זמן.</a:t>
          </a:r>
          <a:endParaRPr lang="en-US" sz="2800"/>
        </a:p>
      </dgm:t>
    </dgm:pt>
    <dgm:pt modelId="{AD333AAA-CBF1-4A6C-9E32-DF23425F3B13}" type="parTrans" cxnId="{AEFD853A-E44D-4165-814E-7A2646C1C37D}">
      <dgm:prSet/>
      <dgm:spPr/>
      <dgm:t>
        <a:bodyPr/>
        <a:lstStyle/>
        <a:p>
          <a:pPr rtl="1"/>
          <a:endParaRPr lang="en-US" sz="3600"/>
        </a:p>
      </dgm:t>
    </dgm:pt>
    <dgm:pt modelId="{4CD2093F-78D1-4F2A-86BA-2C6BF54FEE88}" type="sibTrans" cxnId="{AEFD853A-E44D-4165-814E-7A2646C1C37D}">
      <dgm:prSet/>
      <dgm:spPr/>
      <dgm:t>
        <a:bodyPr/>
        <a:lstStyle/>
        <a:p>
          <a:pPr rtl="1"/>
          <a:endParaRPr lang="en-US" sz="3600"/>
        </a:p>
      </dgm:t>
    </dgm:pt>
    <dgm:pt modelId="{ACBF6660-20F8-45E2-BA60-CD61455FCD97}">
      <dgm:prSet custT="1"/>
      <dgm:spPr/>
      <dgm:t>
        <a:bodyPr/>
        <a:lstStyle/>
        <a:p>
          <a:pPr rtl="1">
            <a:lnSpc>
              <a:spcPct val="100000"/>
            </a:lnSpc>
            <a:defRPr b="1"/>
          </a:pPr>
          <a:r>
            <a:rPr lang="he-IL" sz="3600"/>
            <a:t>שיפור איכות החיים</a:t>
          </a:r>
          <a:endParaRPr lang="en-US" sz="3600"/>
        </a:p>
      </dgm:t>
    </dgm:pt>
    <dgm:pt modelId="{76EA5CCC-4775-4DEB-B236-1D4674D2B42C}" type="parTrans" cxnId="{51C7BB98-0F9B-48B0-8E4A-D0ED198DC1B4}">
      <dgm:prSet/>
      <dgm:spPr/>
      <dgm:t>
        <a:bodyPr/>
        <a:lstStyle/>
        <a:p>
          <a:pPr rtl="1"/>
          <a:endParaRPr lang="en-US" sz="3600"/>
        </a:p>
      </dgm:t>
    </dgm:pt>
    <dgm:pt modelId="{46BC5F66-E7C9-4CA2-9E24-E1FB969F9C40}" type="sibTrans" cxnId="{51C7BB98-0F9B-48B0-8E4A-D0ED198DC1B4}">
      <dgm:prSet/>
      <dgm:spPr/>
      <dgm:t>
        <a:bodyPr/>
        <a:lstStyle/>
        <a:p>
          <a:pPr rtl="1">
            <a:lnSpc>
              <a:spcPct val="100000"/>
            </a:lnSpc>
            <a:defRPr b="1"/>
          </a:pPr>
          <a:endParaRPr lang="en-US" sz="3600"/>
        </a:p>
      </dgm:t>
    </dgm:pt>
    <dgm:pt modelId="{AD3E053B-EC4B-400C-91A1-19F5761BDA39}">
      <dgm:prSet custT="1"/>
      <dgm:spPr/>
      <dgm:t>
        <a:bodyPr/>
        <a:lstStyle/>
        <a:p>
          <a:pPr rtl="1">
            <a:lnSpc>
              <a:spcPct val="100000"/>
            </a:lnSpc>
          </a:pPr>
          <a:r>
            <a:rPr lang="he-IL" sz="2800" dirty="0"/>
            <a:t>תאורה טבעית וחכמה משפרת את איכות החיים, תוך יצירת אווירה נוחה וידידותית יותר.</a:t>
          </a:r>
          <a:endParaRPr lang="en-US" sz="2800" dirty="0"/>
        </a:p>
      </dgm:t>
    </dgm:pt>
    <dgm:pt modelId="{6E43ED5F-5263-49B7-84BF-0163398E0C21}" type="parTrans" cxnId="{DF94C37A-DCE8-4194-9A0C-F29B4783964E}">
      <dgm:prSet/>
      <dgm:spPr/>
      <dgm:t>
        <a:bodyPr/>
        <a:lstStyle/>
        <a:p>
          <a:pPr rtl="1"/>
          <a:endParaRPr lang="en-US" sz="3600"/>
        </a:p>
      </dgm:t>
    </dgm:pt>
    <dgm:pt modelId="{C74ABD54-4174-417D-BC57-516F9DD348E3}" type="sibTrans" cxnId="{DF94C37A-DCE8-4194-9A0C-F29B4783964E}">
      <dgm:prSet/>
      <dgm:spPr/>
      <dgm:t>
        <a:bodyPr/>
        <a:lstStyle/>
        <a:p>
          <a:pPr rtl="1"/>
          <a:endParaRPr lang="en-US" sz="3600"/>
        </a:p>
      </dgm:t>
    </dgm:pt>
    <dgm:pt modelId="{06814B73-2EB8-489A-A9BC-A196D7B9EEDD}">
      <dgm:prSet custT="1"/>
      <dgm:spPr/>
      <dgm:t>
        <a:bodyPr/>
        <a:lstStyle/>
        <a:p>
          <a:pPr rtl="1">
            <a:lnSpc>
              <a:spcPct val="100000"/>
            </a:lnSpc>
            <a:defRPr b="1"/>
          </a:pPr>
          <a:r>
            <a:rPr lang="he-IL" sz="3600"/>
            <a:t>תכנון ותחזוקה</a:t>
          </a:r>
          <a:endParaRPr lang="en-US" sz="3600"/>
        </a:p>
      </dgm:t>
    </dgm:pt>
    <dgm:pt modelId="{D9398C60-4217-461E-ACC7-2532045D7B43}" type="parTrans" cxnId="{69A05029-9C12-4F73-B5AE-57EEB63139FF}">
      <dgm:prSet/>
      <dgm:spPr/>
      <dgm:t>
        <a:bodyPr/>
        <a:lstStyle/>
        <a:p>
          <a:pPr rtl="1"/>
          <a:endParaRPr lang="en-US" sz="3600"/>
        </a:p>
      </dgm:t>
    </dgm:pt>
    <dgm:pt modelId="{582E1331-CDE5-46C6-B034-1F3AF5C01AA1}" type="sibTrans" cxnId="{69A05029-9C12-4F73-B5AE-57EEB63139FF}">
      <dgm:prSet/>
      <dgm:spPr/>
      <dgm:t>
        <a:bodyPr/>
        <a:lstStyle/>
        <a:p>
          <a:pPr rtl="1"/>
          <a:endParaRPr lang="en-US" sz="3600"/>
        </a:p>
      </dgm:t>
    </dgm:pt>
    <dgm:pt modelId="{8F8D76F1-2A5A-404D-87C4-813497497061}">
      <dgm:prSet custT="1"/>
      <dgm:spPr/>
      <dgm:t>
        <a:bodyPr/>
        <a:lstStyle/>
        <a:p>
          <a:pPr rtl="1">
            <a:lnSpc>
              <a:spcPct val="100000"/>
            </a:lnSpc>
          </a:pPr>
          <a:r>
            <a:rPr lang="he-IL" sz="2800"/>
            <a:t>תכנון נכון ותחזוקה שוטפת של מערכות תאורה מבטיחים שהן יפעלו ביעילות לאורך זמן.</a:t>
          </a:r>
          <a:endParaRPr lang="en-US" sz="2800"/>
        </a:p>
      </dgm:t>
    </dgm:pt>
    <dgm:pt modelId="{118C52FD-8E24-4F0B-8356-9B51779DFC28}" type="parTrans" cxnId="{03F3EF78-C511-4DAC-998D-BB877A2058DF}">
      <dgm:prSet/>
      <dgm:spPr/>
      <dgm:t>
        <a:bodyPr/>
        <a:lstStyle/>
        <a:p>
          <a:pPr rtl="1"/>
          <a:endParaRPr lang="en-US" sz="3600"/>
        </a:p>
      </dgm:t>
    </dgm:pt>
    <dgm:pt modelId="{089444C4-D35F-41AB-94AB-A5680C3BB873}" type="sibTrans" cxnId="{03F3EF78-C511-4DAC-998D-BB877A2058DF}">
      <dgm:prSet/>
      <dgm:spPr/>
      <dgm:t>
        <a:bodyPr/>
        <a:lstStyle/>
        <a:p>
          <a:pPr rtl="1"/>
          <a:endParaRPr lang="en-US" sz="3600"/>
        </a:p>
      </dgm:t>
    </dgm:pt>
    <dgm:pt modelId="{B5C5B8EB-060A-49D7-AF12-96517124F8B7}" type="pres">
      <dgm:prSet presAssocID="{20CAA909-90E0-4BA7-9B03-120E5603ECB6}" presName="Name0" presStyleCnt="0">
        <dgm:presLayoutVars>
          <dgm:dir/>
          <dgm:resizeHandles val="exact"/>
        </dgm:presLayoutVars>
      </dgm:prSet>
      <dgm:spPr/>
    </dgm:pt>
    <dgm:pt modelId="{D4E77741-AF31-4BE4-B08F-6359FF642F61}" type="pres">
      <dgm:prSet presAssocID="{7BB97654-69E6-47B9-B89D-DFBB5DC68F63}" presName="compNode" presStyleCnt="0"/>
      <dgm:spPr/>
    </dgm:pt>
    <dgm:pt modelId="{3AF5FFF0-1A4C-44C2-AA57-DE04D329D084}" type="pres">
      <dgm:prSet presAssocID="{7BB97654-69E6-47B9-B89D-DFBB5DC68F63}" presName="pictRect" presStyleLbl="revTx" presStyleIdx="0" presStyleCnt="6">
        <dgm:presLayoutVars>
          <dgm:chMax val="0"/>
          <dgm:bulletEnabled/>
        </dgm:presLayoutVars>
      </dgm:prSet>
      <dgm:spPr/>
    </dgm:pt>
    <dgm:pt modelId="{72954B40-9F9A-4991-A0D6-E37BDD8301E0}" type="pres">
      <dgm:prSet presAssocID="{7BB97654-69E6-47B9-B89D-DFBB5DC68F63}" presName="textRect" presStyleLbl="revTx" presStyleIdx="1" presStyleCnt="6">
        <dgm:presLayoutVars>
          <dgm:bulletEnabled/>
        </dgm:presLayoutVars>
      </dgm:prSet>
      <dgm:spPr/>
    </dgm:pt>
    <dgm:pt modelId="{93452DF7-E034-47FA-B06B-64CC1B8831D5}" type="pres">
      <dgm:prSet presAssocID="{122F6413-23DD-4A0D-BDB0-87D9F18FE2C2}" presName="sibTrans" presStyleLbl="sibTrans2D1" presStyleIdx="0" presStyleCnt="0"/>
      <dgm:spPr/>
    </dgm:pt>
    <dgm:pt modelId="{D329062C-B0D4-4253-86EA-16666ADC09E3}" type="pres">
      <dgm:prSet presAssocID="{ACBF6660-20F8-45E2-BA60-CD61455FCD97}" presName="compNode" presStyleCnt="0"/>
      <dgm:spPr/>
    </dgm:pt>
    <dgm:pt modelId="{8143D836-5E28-421D-A85E-51CCC7B4BFFE}" type="pres">
      <dgm:prSet presAssocID="{ACBF6660-20F8-45E2-BA60-CD61455FCD97}" presName="pictRect" presStyleLbl="revTx" presStyleIdx="2" presStyleCnt="6">
        <dgm:presLayoutVars>
          <dgm:chMax val="0"/>
          <dgm:bulletEnabled/>
        </dgm:presLayoutVars>
      </dgm:prSet>
      <dgm:spPr/>
    </dgm:pt>
    <dgm:pt modelId="{EC357AA7-BFF0-40B4-8B84-917576B01963}" type="pres">
      <dgm:prSet presAssocID="{ACBF6660-20F8-45E2-BA60-CD61455FCD97}" presName="textRect" presStyleLbl="revTx" presStyleIdx="3" presStyleCnt="6">
        <dgm:presLayoutVars>
          <dgm:bulletEnabled/>
        </dgm:presLayoutVars>
      </dgm:prSet>
      <dgm:spPr/>
    </dgm:pt>
    <dgm:pt modelId="{E046629D-E22D-4680-A631-7F92A87B4A8A}" type="pres">
      <dgm:prSet presAssocID="{46BC5F66-E7C9-4CA2-9E24-E1FB969F9C40}" presName="sibTrans" presStyleLbl="sibTrans2D1" presStyleIdx="0" presStyleCnt="0"/>
      <dgm:spPr/>
    </dgm:pt>
    <dgm:pt modelId="{D6E425AF-6956-4F6E-9586-8B33E0BF6D70}" type="pres">
      <dgm:prSet presAssocID="{06814B73-2EB8-489A-A9BC-A196D7B9EEDD}" presName="compNode" presStyleCnt="0"/>
      <dgm:spPr/>
    </dgm:pt>
    <dgm:pt modelId="{BF7ADCFB-7401-4DCE-A622-97B953194F72}" type="pres">
      <dgm:prSet presAssocID="{06814B73-2EB8-489A-A9BC-A196D7B9EEDD}" presName="pictRect" presStyleLbl="revTx" presStyleIdx="4" presStyleCnt="6">
        <dgm:presLayoutVars>
          <dgm:chMax val="0"/>
          <dgm:bulletEnabled/>
        </dgm:presLayoutVars>
      </dgm:prSet>
      <dgm:spPr/>
    </dgm:pt>
    <dgm:pt modelId="{BF312A91-31EF-400B-81EE-D0CCED1838D4}" type="pres">
      <dgm:prSet presAssocID="{06814B73-2EB8-489A-A9BC-A196D7B9EEDD}" presName="textRect" presStyleLbl="revTx" presStyleIdx="5" presStyleCnt="6">
        <dgm:presLayoutVars>
          <dgm:bulletEnabled/>
        </dgm:presLayoutVars>
      </dgm:prSet>
      <dgm:spPr/>
    </dgm:pt>
  </dgm:ptLst>
  <dgm:cxnLst>
    <dgm:cxn modelId="{89CD9A11-D616-4606-8F0F-2B72C81160A4}" type="presOf" srcId="{06814B73-2EB8-489A-A9BC-A196D7B9EEDD}" destId="{BF7ADCFB-7401-4DCE-A622-97B953194F72}" srcOrd="0" destOrd="0" presId="urn:microsoft.com/office/officeart/2024/3/layout/hArchList1"/>
    <dgm:cxn modelId="{1741DC19-908E-4EAA-894F-CA37AF63C945}" type="presOf" srcId="{20CAA909-90E0-4BA7-9B03-120E5603ECB6}" destId="{B5C5B8EB-060A-49D7-AF12-96517124F8B7}" srcOrd="0" destOrd="0" presId="urn:microsoft.com/office/officeart/2024/3/layout/hArchList1"/>
    <dgm:cxn modelId="{69A05029-9C12-4F73-B5AE-57EEB63139FF}" srcId="{20CAA909-90E0-4BA7-9B03-120E5603ECB6}" destId="{06814B73-2EB8-489A-A9BC-A196D7B9EEDD}" srcOrd="2" destOrd="0" parTransId="{D9398C60-4217-461E-ACC7-2532045D7B43}" sibTransId="{582E1331-CDE5-46C6-B034-1F3AF5C01AA1}"/>
    <dgm:cxn modelId="{F7906F35-559E-42E6-9A92-A239848C227E}" type="presOf" srcId="{AD3E053B-EC4B-400C-91A1-19F5761BDA39}" destId="{EC357AA7-BFF0-40B4-8B84-917576B01963}" srcOrd="0" destOrd="0" presId="urn:microsoft.com/office/officeart/2024/3/layout/hArchList1"/>
    <dgm:cxn modelId="{8BE47A38-7C63-4173-AC35-1BB0066BE440}" srcId="{20CAA909-90E0-4BA7-9B03-120E5603ECB6}" destId="{7BB97654-69E6-47B9-B89D-DFBB5DC68F63}" srcOrd="0" destOrd="0" parTransId="{10736E7E-7072-4647-947F-02DBDC14D4D9}" sibTransId="{122F6413-23DD-4A0D-BDB0-87D9F18FE2C2}"/>
    <dgm:cxn modelId="{AEFD853A-E44D-4165-814E-7A2646C1C37D}" srcId="{7BB97654-69E6-47B9-B89D-DFBB5DC68F63}" destId="{03EBF51E-6D9E-406F-8211-310B682708D4}" srcOrd="0" destOrd="0" parTransId="{AD333AAA-CBF1-4A6C-9E32-DF23425F3B13}" sibTransId="{4CD2093F-78D1-4F2A-86BA-2C6BF54FEE88}"/>
    <dgm:cxn modelId="{B000AC40-BE7C-49EF-A7BE-57ACCC70EBB8}" type="presOf" srcId="{46BC5F66-E7C9-4CA2-9E24-E1FB969F9C40}" destId="{E046629D-E22D-4680-A631-7F92A87B4A8A}" srcOrd="0" destOrd="0" presId="urn:microsoft.com/office/officeart/2024/3/layout/hArchList1"/>
    <dgm:cxn modelId="{128ECA5D-0BAB-4F57-9A27-74D33963664B}" type="presOf" srcId="{ACBF6660-20F8-45E2-BA60-CD61455FCD97}" destId="{8143D836-5E28-421D-A85E-51CCC7B4BFFE}" srcOrd="0" destOrd="0" presId="urn:microsoft.com/office/officeart/2024/3/layout/hArchList1"/>
    <dgm:cxn modelId="{03F3EF78-C511-4DAC-998D-BB877A2058DF}" srcId="{06814B73-2EB8-489A-A9BC-A196D7B9EEDD}" destId="{8F8D76F1-2A5A-404D-87C4-813497497061}" srcOrd="0" destOrd="0" parTransId="{118C52FD-8E24-4F0B-8356-9B51779DFC28}" sibTransId="{089444C4-D35F-41AB-94AB-A5680C3BB873}"/>
    <dgm:cxn modelId="{DF94C37A-DCE8-4194-9A0C-F29B4783964E}" srcId="{ACBF6660-20F8-45E2-BA60-CD61455FCD97}" destId="{AD3E053B-EC4B-400C-91A1-19F5761BDA39}" srcOrd="0" destOrd="0" parTransId="{6E43ED5F-5263-49B7-84BF-0163398E0C21}" sibTransId="{C74ABD54-4174-417D-BC57-516F9DD348E3}"/>
    <dgm:cxn modelId="{65F80984-832E-422C-83C7-2313770EFEC6}" type="presOf" srcId="{8F8D76F1-2A5A-404D-87C4-813497497061}" destId="{BF312A91-31EF-400B-81EE-D0CCED1838D4}" srcOrd="0" destOrd="0" presId="urn:microsoft.com/office/officeart/2024/3/layout/hArchList1"/>
    <dgm:cxn modelId="{51C7BB98-0F9B-48B0-8E4A-D0ED198DC1B4}" srcId="{20CAA909-90E0-4BA7-9B03-120E5603ECB6}" destId="{ACBF6660-20F8-45E2-BA60-CD61455FCD97}" srcOrd="1" destOrd="0" parTransId="{76EA5CCC-4775-4DEB-B236-1D4674D2B42C}" sibTransId="{46BC5F66-E7C9-4CA2-9E24-E1FB969F9C40}"/>
    <dgm:cxn modelId="{DC88FBAB-DD8A-48C8-AA31-559FB719FE05}" type="presOf" srcId="{03EBF51E-6D9E-406F-8211-310B682708D4}" destId="{72954B40-9F9A-4991-A0D6-E37BDD8301E0}" srcOrd="0" destOrd="0" presId="urn:microsoft.com/office/officeart/2024/3/layout/hArchList1"/>
    <dgm:cxn modelId="{34159ECC-A4D3-4172-8084-85592800C07F}" type="presOf" srcId="{7BB97654-69E6-47B9-B89D-DFBB5DC68F63}" destId="{3AF5FFF0-1A4C-44C2-AA57-DE04D329D084}" srcOrd="0" destOrd="0" presId="urn:microsoft.com/office/officeart/2024/3/layout/hArchList1"/>
    <dgm:cxn modelId="{5F355AE3-457A-40F1-B848-438774280738}" type="presOf" srcId="{122F6413-23DD-4A0D-BDB0-87D9F18FE2C2}" destId="{93452DF7-E034-47FA-B06B-64CC1B8831D5}" srcOrd="0" destOrd="0" presId="urn:microsoft.com/office/officeart/2024/3/layout/hArchList1"/>
    <dgm:cxn modelId="{A5D36A65-3B9E-48D5-8B62-7A9F8B6B282D}" type="presParOf" srcId="{B5C5B8EB-060A-49D7-AF12-96517124F8B7}" destId="{D4E77741-AF31-4BE4-B08F-6359FF642F61}" srcOrd="0" destOrd="0" presId="urn:microsoft.com/office/officeart/2024/3/layout/hArchList1"/>
    <dgm:cxn modelId="{6C71F200-F102-42ED-8BB0-D1DB6AD2071E}" type="presParOf" srcId="{D4E77741-AF31-4BE4-B08F-6359FF642F61}" destId="{3AF5FFF0-1A4C-44C2-AA57-DE04D329D084}" srcOrd="0" destOrd="0" presId="urn:microsoft.com/office/officeart/2024/3/layout/hArchList1"/>
    <dgm:cxn modelId="{5A37309E-CB63-42C8-8CD3-7EDFFE22307A}" type="presParOf" srcId="{D4E77741-AF31-4BE4-B08F-6359FF642F61}" destId="{72954B40-9F9A-4991-A0D6-E37BDD8301E0}" srcOrd="1" destOrd="0" presId="urn:microsoft.com/office/officeart/2024/3/layout/hArchList1"/>
    <dgm:cxn modelId="{94E833FE-113C-433A-8061-3351210C3C36}" type="presParOf" srcId="{B5C5B8EB-060A-49D7-AF12-96517124F8B7}" destId="{93452DF7-E034-47FA-B06B-64CC1B8831D5}" srcOrd="1" destOrd="0" presId="urn:microsoft.com/office/officeart/2024/3/layout/hArchList1"/>
    <dgm:cxn modelId="{2187055A-D186-4913-A4D4-60941B658318}" type="presParOf" srcId="{B5C5B8EB-060A-49D7-AF12-96517124F8B7}" destId="{D329062C-B0D4-4253-86EA-16666ADC09E3}" srcOrd="2" destOrd="0" presId="urn:microsoft.com/office/officeart/2024/3/layout/hArchList1"/>
    <dgm:cxn modelId="{235A20C2-ED75-487D-8EB1-552BA086E989}" type="presParOf" srcId="{D329062C-B0D4-4253-86EA-16666ADC09E3}" destId="{8143D836-5E28-421D-A85E-51CCC7B4BFFE}" srcOrd="0" destOrd="0" presId="urn:microsoft.com/office/officeart/2024/3/layout/hArchList1"/>
    <dgm:cxn modelId="{4EC11BDB-39C8-4A57-90FC-82FEF3A649D1}" type="presParOf" srcId="{D329062C-B0D4-4253-86EA-16666ADC09E3}" destId="{EC357AA7-BFF0-40B4-8B84-917576B01963}" srcOrd="1" destOrd="0" presId="urn:microsoft.com/office/officeart/2024/3/layout/hArchList1"/>
    <dgm:cxn modelId="{5B5A55C8-0DB3-4220-B319-3EC14C3837C5}" type="presParOf" srcId="{B5C5B8EB-060A-49D7-AF12-96517124F8B7}" destId="{E046629D-E22D-4680-A631-7F92A87B4A8A}" srcOrd="3" destOrd="0" presId="urn:microsoft.com/office/officeart/2024/3/layout/hArchList1"/>
    <dgm:cxn modelId="{2F626E41-7BDE-4D2E-9603-8C34B27955D6}" type="presParOf" srcId="{B5C5B8EB-060A-49D7-AF12-96517124F8B7}" destId="{D6E425AF-6956-4F6E-9586-8B33E0BF6D70}" srcOrd="4" destOrd="0" presId="urn:microsoft.com/office/officeart/2024/3/layout/hArchList1"/>
    <dgm:cxn modelId="{4C333F98-BB52-4126-A5C3-BFDB31346240}" type="presParOf" srcId="{D6E425AF-6956-4F6E-9586-8B33E0BF6D70}" destId="{BF7ADCFB-7401-4DCE-A622-97B953194F72}" srcOrd="0" destOrd="0" presId="urn:microsoft.com/office/officeart/2024/3/layout/hArchList1"/>
    <dgm:cxn modelId="{845B8ED1-3C0F-4FC6-AA11-2A9942987816}" type="presParOf" srcId="{D6E425AF-6956-4F6E-9586-8B33E0BF6D70}" destId="{BF312A91-31EF-400B-81EE-D0CCED1838D4}"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F5FFF0-1A4C-44C2-AA57-DE04D329D084}">
      <dsp:nvSpPr>
        <dsp:cNvPr id="0" name=""/>
        <dsp:cNvSpPr/>
      </dsp:nvSpPr>
      <dsp:spPr>
        <a:xfrm>
          <a:off x="0" y="0"/>
          <a:ext cx="3403282" cy="1195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5720" rIns="45720" bIns="45720" numCol="1" spcCol="1270" anchor="t" anchorCtr="0">
          <a:noAutofit/>
        </a:bodyPr>
        <a:lstStyle/>
        <a:p>
          <a:pPr marL="0" lvl="0" indent="0" algn="r" defTabSz="1600200" rtl="1">
            <a:lnSpc>
              <a:spcPct val="100000"/>
            </a:lnSpc>
            <a:spcBef>
              <a:spcPct val="0"/>
            </a:spcBef>
            <a:spcAft>
              <a:spcPct val="35000"/>
            </a:spcAft>
            <a:buNone/>
            <a:defRPr b="1"/>
          </a:pPr>
          <a:r>
            <a:rPr lang="he-IL" sz="3600" kern="1200"/>
            <a:t>חיסכון בחשמל</a:t>
          </a:r>
          <a:endParaRPr lang="en-US" sz="3600" kern="1200"/>
        </a:p>
      </dsp:txBody>
      <dsp:txXfrm>
        <a:off x="0" y="0"/>
        <a:ext cx="3403282" cy="1195080"/>
      </dsp:txXfrm>
    </dsp:sp>
    <dsp:sp modelId="{72954B40-9F9A-4991-A0D6-E37BDD8301E0}">
      <dsp:nvSpPr>
        <dsp:cNvPr id="0" name=""/>
        <dsp:cNvSpPr/>
      </dsp:nvSpPr>
      <dsp:spPr>
        <a:xfrm>
          <a:off x="0" y="1195080"/>
          <a:ext cx="3403282" cy="309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5560" rIns="35560" bIns="35560" numCol="1" spcCol="1270" anchor="t" anchorCtr="0">
          <a:noAutofit/>
        </a:bodyPr>
        <a:lstStyle/>
        <a:p>
          <a:pPr marL="0" lvl="0" indent="0" algn="r" defTabSz="1244600" rtl="1">
            <a:lnSpc>
              <a:spcPct val="100000"/>
            </a:lnSpc>
            <a:spcBef>
              <a:spcPct val="0"/>
            </a:spcBef>
            <a:spcAft>
              <a:spcPct val="35000"/>
            </a:spcAft>
            <a:buNone/>
          </a:pPr>
          <a:r>
            <a:rPr lang="he-IL" sz="2800" kern="1200"/>
            <a:t>השקעה בתאורה חכמה יכולה להביא לחיסכון משמעותי בחשמל, ולהפחית עלויות לאורך זמן.</a:t>
          </a:r>
          <a:endParaRPr lang="en-US" sz="2800" kern="1200"/>
        </a:p>
      </dsp:txBody>
      <dsp:txXfrm>
        <a:off x="0" y="1195080"/>
        <a:ext cx="3403282" cy="3090614"/>
      </dsp:txXfrm>
    </dsp:sp>
    <dsp:sp modelId="{8143D836-5E28-421D-A85E-51CCC7B4BFFE}">
      <dsp:nvSpPr>
        <dsp:cNvPr id="0" name=""/>
        <dsp:cNvSpPr/>
      </dsp:nvSpPr>
      <dsp:spPr>
        <a:xfrm>
          <a:off x="3743610" y="0"/>
          <a:ext cx="3403282" cy="1195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5720" rIns="45720" bIns="45720" numCol="1" spcCol="1270" anchor="t" anchorCtr="0">
          <a:noAutofit/>
        </a:bodyPr>
        <a:lstStyle/>
        <a:p>
          <a:pPr marL="0" lvl="0" indent="0" algn="r" defTabSz="1600200" rtl="1">
            <a:lnSpc>
              <a:spcPct val="100000"/>
            </a:lnSpc>
            <a:spcBef>
              <a:spcPct val="0"/>
            </a:spcBef>
            <a:spcAft>
              <a:spcPct val="35000"/>
            </a:spcAft>
            <a:buNone/>
            <a:defRPr b="1"/>
          </a:pPr>
          <a:r>
            <a:rPr lang="he-IL" sz="3600" kern="1200"/>
            <a:t>שיפור איכות החיים</a:t>
          </a:r>
          <a:endParaRPr lang="en-US" sz="3600" kern="1200"/>
        </a:p>
      </dsp:txBody>
      <dsp:txXfrm>
        <a:off x="3743610" y="0"/>
        <a:ext cx="3403282" cy="1195080"/>
      </dsp:txXfrm>
    </dsp:sp>
    <dsp:sp modelId="{EC357AA7-BFF0-40B4-8B84-917576B01963}">
      <dsp:nvSpPr>
        <dsp:cNvPr id="0" name=""/>
        <dsp:cNvSpPr/>
      </dsp:nvSpPr>
      <dsp:spPr>
        <a:xfrm>
          <a:off x="3743610" y="1195080"/>
          <a:ext cx="3403282" cy="309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5560" rIns="35560" bIns="35560" numCol="1" spcCol="1270" anchor="t" anchorCtr="0">
          <a:noAutofit/>
        </a:bodyPr>
        <a:lstStyle/>
        <a:p>
          <a:pPr marL="0" lvl="0" indent="0" algn="r" defTabSz="1244600" rtl="1">
            <a:lnSpc>
              <a:spcPct val="100000"/>
            </a:lnSpc>
            <a:spcBef>
              <a:spcPct val="0"/>
            </a:spcBef>
            <a:spcAft>
              <a:spcPct val="35000"/>
            </a:spcAft>
            <a:buNone/>
          </a:pPr>
          <a:r>
            <a:rPr lang="he-IL" sz="2800" kern="1200" dirty="0"/>
            <a:t>תאורה טבעית וחכמה משפרת את איכות החיים, תוך יצירת אווירה נוחה וידידותית יותר.</a:t>
          </a:r>
          <a:endParaRPr lang="en-US" sz="2800" kern="1200" dirty="0"/>
        </a:p>
      </dsp:txBody>
      <dsp:txXfrm>
        <a:off x="3743610" y="1195080"/>
        <a:ext cx="3403282" cy="3090614"/>
      </dsp:txXfrm>
    </dsp:sp>
    <dsp:sp modelId="{BF7ADCFB-7401-4DCE-A622-97B953194F72}">
      <dsp:nvSpPr>
        <dsp:cNvPr id="0" name=""/>
        <dsp:cNvSpPr/>
      </dsp:nvSpPr>
      <dsp:spPr>
        <a:xfrm>
          <a:off x="7487221" y="0"/>
          <a:ext cx="3403282" cy="1195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45720" rIns="45720" bIns="45720" numCol="1" spcCol="1270" anchor="t" anchorCtr="0">
          <a:noAutofit/>
        </a:bodyPr>
        <a:lstStyle/>
        <a:p>
          <a:pPr marL="0" lvl="0" indent="0" algn="r" defTabSz="1600200" rtl="1">
            <a:lnSpc>
              <a:spcPct val="100000"/>
            </a:lnSpc>
            <a:spcBef>
              <a:spcPct val="0"/>
            </a:spcBef>
            <a:spcAft>
              <a:spcPct val="35000"/>
            </a:spcAft>
            <a:buNone/>
            <a:defRPr b="1"/>
          </a:pPr>
          <a:r>
            <a:rPr lang="he-IL" sz="3600" kern="1200"/>
            <a:t>תכנון ותחזוקה</a:t>
          </a:r>
          <a:endParaRPr lang="en-US" sz="3600" kern="1200"/>
        </a:p>
      </dsp:txBody>
      <dsp:txXfrm>
        <a:off x="7487221" y="0"/>
        <a:ext cx="3403282" cy="1195080"/>
      </dsp:txXfrm>
    </dsp:sp>
    <dsp:sp modelId="{BF312A91-31EF-400B-81EE-D0CCED1838D4}">
      <dsp:nvSpPr>
        <dsp:cNvPr id="0" name=""/>
        <dsp:cNvSpPr/>
      </dsp:nvSpPr>
      <dsp:spPr>
        <a:xfrm>
          <a:off x="7487221" y="1195080"/>
          <a:ext cx="3403282" cy="3090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35560" rIns="35560" bIns="35560" numCol="1" spcCol="1270" anchor="t" anchorCtr="0">
          <a:noAutofit/>
        </a:bodyPr>
        <a:lstStyle/>
        <a:p>
          <a:pPr marL="0" lvl="0" indent="0" algn="r" defTabSz="1244600" rtl="1">
            <a:lnSpc>
              <a:spcPct val="100000"/>
            </a:lnSpc>
            <a:spcBef>
              <a:spcPct val="0"/>
            </a:spcBef>
            <a:spcAft>
              <a:spcPct val="35000"/>
            </a:spcAft>
            <a:buNone/>
          </a:pPr>
          <a:r>
            <a:rPr lang="he-IL" sz="2800" kern="1200"/>
            <a:t>תכנון נכון ותחזוקה שוטפת של מערכות תאורה מבטיחים שהן יפעלו ביעילות לאורך זמן.</a:t>
          </a:r>
          <a:endParaRPr lang="en-US" sz="2800" kern="1200"/>
        </a:p>
      </dsp:txBody>
      <dsp:txXfrm>
        <a:off x="7487221" y="1195080"/>
        <a:ext cx="3403282" cy="3090614"/>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0.09444</cdr:x>
      <cdr:y>0.82697</cdr:y>
    </cdr:from>
    <cdr:to>
      <cdr:x>0.96346</cdr:x>
      <cdr:y>1</cdr:y>
    </cdr:to>
    <cdr:sp macro="" textlink="">
      <cdr:nvSpPr>
        <cdr:cNvPr id="2" name="TextBox 1"/>
        <cdr:cNvSpPr txBox="1"/>
      </cdr:nvSpPr>
      <cdr:spPr>
        <a:xfrm xmlns:a="http://schemas.openxmlformats.org/drawingml/2006/main">
          <a:off x="1118842" y="4537205"/>
          <a:ext cx="10294883" cy="949349"/>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endParaRPr lang="he-IL" sz="1100" dirty="0"/>
        </a:p>
      </cdr:txBody>
    </cdr:sp>
  </cdr:relSizeAnchor>
  <cdr:relSizeAnchor xmlns:cdr="http://schemas.openxmlformats.org/drawingml/2006/chartDrawing">
    <cdr:from>
      <cdr:x>0.12583</cdr:x>
      <cdr:y>0.87403</cdr:y>
    </cdr:from>
    <cdr:to>
      <cdr:x>0.17729</cdr:x>
      <cdr:y>0.97125</cdr:y>
    </cdr:to>
    <cdr:sp macro="" textlink="">
      <cdr:nvSpPr>
        <cdr:cNvPr id="5" name="TextBox 4">
          <a:extLst xmlns:a="http://schemas.openxmlformats.org/drawingml/2006/main">
            <a:ext uri="{FF2B5EF4-FFF2-40B4-BE49-F238E27FC236}">
              <a16:creationId xmlns:a16="http://schemas.microsoft.com/office/drawing/2014/main" id="{DB88891F-685C-4131-AC6F-9C79648A69B3}"/>
            </a:ext>
          </a:extLst>
        </cdr:cNvPr>
        <cdr:cNvSpPr txBox="1"/>
      </cdr:nvSpPr>
      <cdr:spPr>
        <a:xfrm xmlns:a="http://schemas.openxmlformats.org/drawingml/2006/main">
          <a:off x="1490709" y="4795422"/>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bg1"/>
              </a:solidFill>
            </a:rPr>
            <a:t>A</a:t>
          </a:r>
          <a:endParaRPr lang="he-IL" sz="3200" dirty="0">
            <a:solidFill>
              <a:schemeClr val="bg1"/>
            </a:solidFill>
          </a:endParaRPr>
        </a:p>
      </cdr:txBody>
    </cdr:sp>
  </cdr:relSizeAnchor>
  <cdr:relSizeAnchor xmlns:cdr="http://schemas.openxmlformats.org/drawingml/2006/chartDrawing">
    <cdr:from>
      <cdr:x>0.21588</cdr:x>
      <cdr:y>0.87498</cdr:y>
    </cdr:from>
    <cdr:to>
      <cdr:x>0.26734</cdr:x>
      <cdr:y>0.97219</cdr:y>
    </cdr:to>
    <cdr:sp macro="" textlink="">
      <cdr:nvSpPr>
        <cdr:cNvPr id="6" name="TextBox 5">
          <a:extLst xmlns:a="http://schemas.openxmlformats.org/drawingml/2006/main">
            <a:ext uri="{FF2B5EF4-FFF2-40B4-BE49-F238E27FC236}">
              <a16:creationId xmlns:a16="http://schemas.microsoft.com/office/drawing/2014/main" id="{BCBA5454-D074-4B61-A2EB-B8868A1685D2}"/>
            </a:ext>
          </a:extLst>
        </cdr:cNvPr>
        <cdr:cNvSpPr txBox="1"/>
      </cdr:nvSpPr>
      <cdr:spPr>
        <a:xfrm xmlns:a="http://schemas.openxmlformats.org/drawingml/2006/main">
          <a:off x="25575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bg1"/>
              </a:solidFill>
            </a:rPr>
            <a:t>B</a:t>
          </a:r>
          <a:endParaRPr lang="he-IL" sz="3200" dirty="0">
            <a:solidFill>
              <a:schemeClr val="bg1"/>
            </a:solidFill>
          </a:endParaRPr>
        </a:p>
      </cdr:txBody>
    </cdr:sp>
  </cdr:relSizeAnchor>
  <cdr:relSizeAnchor xmlns:cdr="http://schemas.openxmlformats.org/drawingml/2006/chartDrawing">
    <cdr:from>
      <cdr:x>0.38955</cdr:x>
      <cdr:y>0.86109</cdr:y>
    </cdr:from>
    <cdr:to>
      <cdr:x>0.44101</cdr:x>
      <cdr:y>0.95831</cdr:y>
    </cdr:to>
    <cdr:sp macro="" textlink="">
      <cdr:nvSpPr>
        <cdr:cNvPr id="7" name="TextBox 6">
          <a:extLst xmlns:a="http://schemas.openxmlformats.org/drawingml/2006/main">
            <a:ext uri="{FF2B5EF4-FFF2-40B4-BE49-F238E27FC236}">
              <a16:creationId xmlns:a16="http://schemas.microsoft.com/office/drawing/2014/main" id="{7946B270-09C5-4FC8-9A92-234B76998574}"/>
            </a:ext>
          </a:extLst>
        </cdr:cNvPr>
        <cdr:cNvSpPr txBox="1"/>
      </cdr:nvSpPr>
      <cdr:spPr>
        <a:xfrm xmlns:a="http://schemas.openxmlformats.org/drawingml/2006/main">
          <a:off x="4614909" y="47244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C</a:t>
          </a:r>
          <a:endParaRPr lang="he-IL" sz="3200" dirty="0">
            <a:solidFill>
              <a:schemeClr val="tx1"/>
            </a:solidFill>
          </a:endParaRPr>
        </a:p>
      </cdr:txBody>
    </cdr:sp>
  </cdr:relSizeAnchor>
  <cdr:relSizeAnchor xmlns:cdr="http://schemas.openxmlformats.org/drawingml/2006/chartDrawing">
    <cdr:from>
      <cdr:x>0.56322</cdr:x>
      <cdr:y>0.87498</cdr:y>
    </cdr:from>
    <cdr:to>
      <cdr:x>0.61468</cdr:x>
      <cdr:y>0.97219</cdr:y>
    </cdr:to>
    <cdr:sp macro="" textlink="">
      <cdr:nvSpPr>
        <cdr:cNvPr id="8" name="TextBox 7">
          <a:extLst xmlns:a="http://schemas.openxmlformats.org/drawingml/2006/main">
            <a:ext uri="{FF2B5EF4-FFF2-40B4-BE49-F238E27FC236}">
              <a16:creationId xmlns:a16="http://schemas.microsoft.com/office/drawing/2014/main" id="{4B12FEB5-6D30-45EE-A6CF-78F73ADECCAC}"/>
            </a:ext>
          </a:extLst>
        </cdr:cNvPr>
        <cdr:cNvSpPr txBox="1"/>
      </cdr:nvSpPr>
      <cdr:spPr>
        <a:xfrm xmlns:a="http://schemas.openxmlformats.org/drawingml/2006/main">
          <a:off x="66723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D</a:t>
          </a:r>
          <a:endParaRPr lang="he-IL" sz="3200" dirty="0">
            <a:solidFill>
              <a:schemeClr val="tx1"/>
            </a:solidFill>
          </a:endParaRPr>
        </a:p>
      </cdr:txBody>
    </cdr:sp>
  </cdr:relSizeAnchor>
  <cdr:relSizeAnchor xmlns:cdr="http://schemas.openxmlformats.org/drawingml/2006/chartDrawing">
    <cdr:from>
      <cdr:x>0.74333</cdr:x>
      <cdr:y>0.87498</cdr:y>
    </cdr:from>
    <cdr:to>
      <cdr:x>0.79478</cdr:x>
      <cdr:y>0.97219</cdr:y>
    </cdr:to>
    <cdr:sp macro="" textlink="">
      <cdr:nvSpPr>
        <cdr:cNvPr id="9" name="TextBox 8">
          <a:extLst xmlns:a="http://schemas.openxmlformats.org/drawingml/2006/main">
            <a:ext uri="{FF2B5EF4-FFF2-40B4-BE49-F238E27FC236}">
              <a16:creationId xmlns:a16="http://schemas.microsoft.com/office/drawing/2014/main" id="{060337D6-1536-49C3-A345-30849E75780D}"/>
            </a:ext>
          </a:extLst>
        </cdr:cNvPr>
        <cdr:cNvSpPr txBox="1"/>
      </cdr:nvSpPr>
      <cdr:spPr>
        <a:xfrm xmlns:a="http://schemas.openxmlformats.org/drawingml/2006/main">
          <a:off x="88059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E</a:t>
          </a:r>
          <a:endParaRPr lang="he-IL" sz="3200" dirty="0">
            <a:solidFill>
              <a:schemeClr val="tx1"/>
            </a:solidFill>
          </a:endParaRPr>
        </a:p>
      </cdr:txBody>
    </cdr:sp>
  </cdr:relSizeAnchor>
  <cdr:relSizeAnchor xmlns:cdr="http://schemas.openxmlformats.org/drawingml/2006/chartDrawing">
    <cdr:from>
      <cdr:x>0.82694</cdr:x>
      <cdr:y>0.87498</cdr:y>
    </cdr:from>
    <cdr:to>
      <cdr:x>0.8784</cdr:x>
      <cdr:y>0.97219</cdr:y>
    </cdr:to>
    <cdr:sp macro="" textlink="">
      <cdr:nvSpPr>
        <cdr:cNvPr id="10" name="TextBox 9">
          <a:extLst xmlns:a="http://schemas.openxmlformats.org/drawingml/2006/main">
            <a:ext uri="{FF2B5EF4-FFF2-40B4-BE49-F238E27FC236}">
              <a16:creationId xmlns:a16="http://schemas.microsoft.com/office/drawing/2014/main" id="{30D8DB89-1C8A-42DC-A50C-602EF4D7DF2A}"/>
            </a:ext>
          </a:extLst>
        </cdr:cNvPr>
        <cdr:cNvSpPr txBox="1"/>
      </cdr:nvSpPr>
      <cdr:spPr>
        <a:xfrm xmlns:a="http://schemas.openxmlformats.org/drawingml/2006/main">
          <a:off x="979650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F</a:t>
          </a:r>
          <a:endParaRPr lang="he-IL" sz="3200" dirty="0">
            <a:solidFill>
              <a:schemeClr val="tx1"/>
            </a:solidFill>
          </a:endParaRPr>
        </a:p>
      </cdr:txBody>
    </cdr:sp>
  </cdr:relSizeAnchor>
  <cdr:relSizeAnchor xmlns:cdr="http://schemas.openxmlformats.org/drawingml/2006/chartDrawing">
    <cdr:from>
      <cdr:x>0.91978</cdr:x>
      <cdr:y>0.87498</cdr:y>
    </cdr:from>
    <cdr:to>
      <cdr:x>0.97124</cdr:x>
      <cdr:y>0.97219</cdr:y>
    </cdr:to>
    <cdr:sp macro="" textlink="">
      <cdr:nvSpPr>
        <cdr:cNvPr id="11" name="TextBox 10">
          <a:extLst xmlns:a="http://schemas.openxmlformats.org/drawingml/2006/main">
            <a:ext uri="{FF2B5EF4-FFF2-40B4-BE49-F238E27FC236}">
              <a16:creationId xmlns:a16="http://schemas.microsoft.com/office/drawing/2014/main" id="{2C102008-7C9B-4AB2-9746-25D13765A4C7}"/>
            </a:ext>
          </a:extLst>
        </cdr:cNvPr>
        <cdr:cNvSpPr txBox="1"/>
      </cdr:nvSpPr>
      <cdr:spPr>
        <a:xfrm xmlns:a="http://schemas.openxmlformats.org/drawingml/2006/main">
          <a:off x="10896279" y="4800600"/>
          <a:ext cx="609600" cy="533400"/>
        </a:xfrm>
        <a:prstGeom xmlns:a="http://schemas.openxmlformats.org/drawingml/2006/main" prst="rect">
          <a:avLst/>
        </a:prstGeom>
      </cdr:spPr>
      <cdr:txBody>
        <a:bodyPr xmlns:a="http://schemas.openxmlformats.org/drawingml/2006/main" vertOverflow="clip" wrap="square" rtlCol="1"/>
        <a:lstStyle xmlns:a="http://schemas.openxmlformats.org/drawingml/2006/main"/>
        <a:p xmlns:a="http://schemas.openxmlformats.org/drawingml/2006/main">
          <a:r>
            <a:rPr lang="en-US" sz="3200" dirty="0">
              <a:solidFill>
                <a:schemeClr val="tx1"/>
              </a:solidFill>
            </a:rPr>
            <a:t>G</a:t>
          </a:r>
          <a:endParaRPr lang="he-IL" sz="32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C0E14-CCB8-4A9F-94FF-3AD1DDF4E591}" type="datetimeFigureOut">
              <a:rPr lang="en-IL" smtClean="0"/>
              <a:t>08/04/2025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6755A-7C7A-4D60-ACE2-E6675B9E61AA}" type="slidenum">
              <a:rPr lang="en-IL" smtClean="0"/>
              <a:t>‹#›</a:t>
            </a:fld>
            <a:endParaRPr lang="en-IL"/>
          </a:p>
        </p:txBody>
      </p:sp>
    </p:spTree>
    <p:extLst>
      <p:ext uri="{BB962C8B-B14F-4D97-AF65-F5344CB8AC3E}">
        <p14:creationId xmlns:p14="http://schemas.microsoft.com/office/powerpoint/2010/main" val="94016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ייתכן שתוכן שנוצר על-ידי בינה מלאכותית לא יהיה נכון.
---
המצגת שלנו עוסקת בתאורה יעילה וחסכונית, נושא חשוב לכל בית שמבקש לשמור על צריכת חשמל נמוכה. נבדוק כיצד תאורה חכמה ותאורה טבעית יכולים לסייע לנו לחסוך כסף, תוך כדי שמירה על איכות הסביבה.
</a:t>
            </a:r>
          </a:p>
        </p:txBody>
      </p:sp>
      <p:sp>
        <p:nvSpPr>
          <p:cNvPr id="4" name="Slide Number Placeholder 3"/>
          <p:cNvSpPr>
            <a:spLocks noGrp="1"/>
          </p:cNvSpPr>
          <p:nvPr>
            <p:ph type="sldNum" sz="quarter" idx="5"/>
          </p:nvPr>
        </p:nvSpPr>
        <p:spPr/>
        <p:txBody>
          <a:bodyPr/>
          <a:lstStyle/>
          <a:p>
            <a:fld id="{F187F833-714B-49D4-A53A-8978C399F7FC}" type="slidenum">
              <a:rPr lang="en-IL" smtClean="0"/>
              <a:t>1</a:t>
            </a:fld>
            <a:endParaRPr lang="en-IL"/>
          </a:p>
        </p:txBody>
      </p:sp>
    </p:spTree>
    <p:extLst>
      <p:ext uri="{BB962C8B-B14F-4D97-AF65-F5344CB8AC3E}">
        <p14:creationId xmlns:p14="http://schemas.microsoft.com/office/powerpoint/2010/main" val="3326578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תכנון נכון של תאורה בבית מסייע ליצור אווירה שמתאימה לצרכים האישיים. נסקור את השיטות לתכנון תאורה, כולל בחירת מקומות למתגי תאורה ולפיצול מעגלים, כדי להבטיח חיסכון ואיכות חיים.</a:t>
            </a:r>
          </a:p>
        </p:txBody>
      </p:sp>
      <p:sp>
        <p:nvSpPr>
          <p:cNvPr id="4" name="Slide Number Placeholder 3"/>
          <p:cNvSpPr>
            <a:spLocks noGrp="1"/>
          </p:cNvSpPr>
          <p:nvPr>
            <p:ph type="sldNum" sz="quarter" idx="5"/>
          </p:nvPr>
        </p:nvSpPr>
        <p:spPr/>
        <p:txBody>
          <a:bodyPr/>
          <a:lstStyle/>
          <a:p>
            <a:fld id="{F187F833-714B-49D4-A53A-8978C399F7FC}" type="slidenum">
              <a:rPr lang="en-IL" smtClean="0"/>
              <a:t>18</a:t>
            </a:fld>
            <a:endParaRPr lang="en-IL"/>
          </a:p>
        </p:txBody>
      </p:sp>
    </p:spTree>
    <p:extLst>
      <p:ext uri="{BB962C8B-B14F-4D97-AF65-F5344CB8AC3E}">
        <p14:creationId xmlns:p14="http://schemas.microsoft.com/office/powerpoint/2010/main" val="265309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כדי לחסוך בצריכת החשמל בבית, חשוב לדעת כיצד ליישם טיפים פשוטים ויעילים. נבחן טיפים לחיסכון בתאורה, כלים למדידת צריכת חשמל וחשיבות התחזוקה השוטפת של מערכות התאורה.</a:t>
            </a:r>
          </a:p>
        </p:txBody>
      </p:sp>
      <p:sp>
        <p:nvSpPr>
          <p:cNvPr id="4" name="Slide Number Placeholder 3"/>
          <p:cNvSpPr>
            <a:spLocks noGrp="1"/>
          </p:cNvSpPr>
          <p:nvPr>
            <p:ph type="sldNum" sz="quarter" idx="5"/>
          </p:nvPr>
        </p:nvSpPr>
        <p:spPr/>
        <p:txBody>
          <a:bodyPr/>
          <a:lstStyle/>
          <a:p>
            <a:fld id="{F187F833-714B-49D4-A53A-8978C399F7FC}" type="slidenum">
              <a:rPr lang="en-IL" smtClean="0"/>
              <a:t>19</a:t>
            </a:fld>
            <a:endParaRPr lang="en-IL"/>
          </a:p>
        </p:txBody>
      </p:sp>
    </p:spTree>
    <p:extLst>
      <p:ext uri="{BB962C8B-B14F-4D97-AF65-F5344CB8AC3E}">
        <p14:creationId xmlns:p14="http://schemas.microsoft.com/office/powerpoint/2010/main" val="99532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שימוש בטיפים פשוטים יכול לחסוך הרבה כסף לאורך זמן. בין היתרונות יש להשתמש בנורות חסכניות, לנצל את התאורה הטבעית ככל האפשר ולכבות את האורות בחדרים ריקים.</a:t>
            </a:r>
          </a:p>
        </p:txBody>
      </p:sp>
      <p:sp>
        <p:nvSpPr>
          <p:cNvPr id="4" name="Slide Number Placeholder 3"/>
          <p:cNvSpPr>
            <a:spLocks noGrp="1"/>
          </p:cNvSpPr>
          <p:nvPr>
            <p:ph type="sldNum" sz="quarter" idx="5"/>
          </p:nvPr>
        </p:nvSpPr>
        <p:spPr/>
        <p:txBody>
          <a:bodyPr/>
          <a:lstStyle/>
          <a:p>
            <a:fld id="{F187F833-714B-49D4-A53A-8978C399F7FC}" type="slidenum">
              <a:rPr lang="en-IL" smtClean="0"/>
              <a:t>20</a:t>
            </a:fld>
            <a:endParaRPr lang="en-IL"/>
          </a:p>
        </p:txBody>
      </p:sp>
    </p:spTree>
    <p:extLst>
      <p:ext uri="{BB962C8B-B14F-4D97-AF65-F5344CB8AC3E}">
        <p14:creationId xmlns:p14="http://schemas.microsoft.com/office/powerpoint/2010/main" val="2790396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כלים דיגיטליים יכולים לסייע לנו למדוד את צריכת החשמל של מערכות התאורה בבית. נסקור את הכלים השונים הקיימים ואיך הם יכולים לעזור לנו לייעל את השימוש בחשמל ולחסוך כסף.</a:t>
            </a:r>
          </a:p>
        </p:txBody>
      </p:sp>
      <p:sp>
        <p:nvSpPr>
          <p:cNvPr id="4" name="Slide Number Placeholder 3"/>
          <p:cNvSpPr>
            <a:spLocks noGrp="1"/>
          </p:cNvSpPr>
          <p:nvPr>
            <p:ph type="sldNum" sz="quarter" idx="5"/>
          </p:nvPr>
        </p:nvSpPr>
        <p:spPr/>
        <p:txBody>
          <a:bodyPr/>
          <a:lstStyle/>
          <a:p>
            <a:fld id="{F187F833-714B-49D4-A53A-8978C399F7FC}" type="slidenum">
              <a:rPr lang="en-IL" smtClean="0"/>
              <a:t>21</a:t>
            </a:fld>
            <a:endParaRPr lang="en-IL"/>
          </a:p>
        </p:txBody>
      </p:sp>
    </p:spTree>
    <p:extLst>
      <p:ext uri="{BB962C8B-B14F-4D97-AF65-F5344CB8AC3E}">
        <p14:creationId xmlns:p14="http://schemas.microsoft.com/office/powerpoint/2010/main" val="147948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תחזוקה נכונה של מערכות התאורה היא קריטית. נלמד על חשיבות הניהול השוטף, כגון החלפת נורות פגומות, ניקוי מנורות וציוד, וכיצד כל אלה משפיעים על הצריכה הכללית.</a:t>
            </a:r>
          </a:p>
        </p:txBody>
      </p:sp>
      <p:sp>
        <p:nvSpPr>
          <p:cNvPr id="4" name="Slide Number Placeholder 3"/>
          <p:cNvSpPr>
            <a:spLocks noGrp="1"/>
          </p:cNvSpPr>
          <p:nvPr>
            <p:ph type="sldNum" sz="quarter" idx="5"/>
          </p:nvPr>
        </p:nvSpPr>
        <p:spPr/>
        <p:txBody>
          <a:bodyPr/>
          <a:lstStyle/>
          <a:p>
            <a:fld id="{F187F833-714B-49D4-A53A-8978C399F7FC}" type="slidenum">
              <a:rPr lang="en-IL" smtClean="0"/>
              <a:t>22</a:t>
            </a:fld>
            <a:endParaRPr lang="en-IL"/>
          </a:p>
        </p:txBody>
      </p:sp>
    </p:spTree>
    <p:extLst>
      <p:ext uri="{BB962C8B-B14F-4D97-AF65-F5344CB8AC3E}">
        <p14:creationId xmlns:p14="http://schemas.microsoft.com/office/powerpoint/2010/main" val="91379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בזמן הנוכחי, טכנולוגיות חכמות משתלבות יותר ויותר בתכנון תאורה. נבחן אפליקציות וכלים דיגיטליים שיכולים לסייע לנו לנהל טוב יותר את התאורה בבית ולשפר את ההתנסות הכללית.</a:t>
            </a:r>
          </a:p>
        </p:txBody>
      </p:sp>
      <p:sp>
        <p:nvSpPr>
          <p:cNvPr id="4" name="Slide Number Placeholder 3"/>
          <p:cNvSpPr>
            <a:spLocks noGrp="1"/>
          </p:cNvSpPr>
          <p:nvPr>
            <p:ph type="sldNum" sz="quarter" idx="5"/>
          </p:nvPr>
        </p:nvSpPr>
        <p:spPr/>
        <p:txBody>
          <a:bodyPr/>
          <a:lstStyle/>
          <a:p>
            <a:fld id="{F187F833-714B-49D4-A53A-8978C399F7FC}" type="slidenum">
              <a:rPr lang="en-IL" smtClean="0"/>
              <a:t>23</a:t>
            </a:fld>
            <a:endParaRPr lang="en-IL"/>
          </a:p>
        </p:txBody>
      </p:sp>
    </p:spTree>
    <p:extLst>
      <p:ext uri="{BB962C8B-B14F-4D97-AF65-F5344CB8AC3E}">
        <p14:creationId xmlns:p14="http://schemas.microsoft.com/office/powerpoint/2010/main" val="137658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אפליקציות לניהול תאורה מאפשרות שליטה מרחוק על המערכות בבית. נסקור את האפליקציות הקיימות וכיצד הן יכולות לשפר את נוחות השימוש ולחסוך בחשמל.</a:t>
            </a:r>
          </a:p>
        </p:txBody>
      </p:sp>
      <p:sp>
        <p:nvSpPr>
          <p:cNvPr id="4" name="Slide Number Placeholder 3"/>
          <p:cNvSpPr>
            <a:spLocks noGrp="1"/>
          </p:cNvSpPr>
          <p:nvPr>
            <p:ph type="sldNum" sz="quarter" idx="5"/>
          </p:nvPr>
        </p:nvSpPr>
        <p:spPr/>
        <p:txBody>
          <a:bodyPr/>
          <a:lstStyle/>
          <a:p>
            <a:fld id="{F187F833-714B-49D4-A53A-8978C399F7FC}" type="slidenum">
              <a:rPr lang="en-IL" smtClean="0"/>
              <a:t>24</a:t>
            </a:fld>
            <a:endParaRPr lang="en-IL"/>
          </a:p>
        </p:txBody>
      </p:sp>
    </p:spTree>
    <p:extLst>
      <p:ext uri="{BB962C8B-B14F-4D97-AF65-F5344CB8AC3E}">
        <p14:creationId xmlns:p14="http://schemas.microsoft.com/office/powerpoint/2010/main" val="3548498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כלים דיגיטליים למדידת צריכת חשמל יכולים לסייע לנו להבין את ההוצאות שלנו. נבחן את הכלים השונים ומהם המידע שהם מספקים, שיכול לעזור לנו לייעל את השימוש.</a:t>
            </a:r>
          </a:p>
        </p:txBody>
      </p:sp>
      <p:sp>
        <p:nvSpPr>
          <p:cNvPr id="4" name="Slide Number Placeholder 3"/>
          <p:cNvSpPr>
            <a:spLocks noGrp="1"/>
          </p:cNvSpPr>
          <p:nvPr>
            <p:ph type="sldNum" sz="quarter" idx="5"/>
          </p:nvPr>
        </p:nvSpPr>
        <p:spPr/>
        <p:txBody>
          <a:bodyPr/>
          <a:lstStyle/>
          <a:p>
            <a:fld id="{F187F833-714B-49D4-A53A-8978C399F7FC}" type="slidenum">
              <a:rPr lang="en-IL" smtClean="0"/>
              <a:t>25</a:t>
            </a:fld>
            <a:endParaRPr lang="en-IL"/>
          </a:p>
        </p:txBody>
      </p:sp>
    </p:spTree>
    <p:extLst>
      <p:ext uri="{BB962C8B-B14F-4D97-AF65-F5344CB8AC3E}">
        <p14:creationId xmlns:p14="http://schemas.microsoft.com/office/powerpoint/2010/main" val="1574810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שילוב טכנולוגיות חכמות בבית יכול לשדרג את חוויית התאורה שלנו. נדון בטכנולוגיות חכמות שונות שניתן לשלב, כמו חיישני תנועה ומערכות אוטומטיות, וכיצד הם תורמים לחיסכון ולנוחות.</a:t>
            </a:r>
          </a:p>
        </p:txBody>
      </p:sp>
      <p:sp>
        <p:nvSpPr>
          <p:cNvPr id="4" name="Slide Number Placeholder 3"/>
          <p:cNvSpPr>
            <a:spLocks noGrp="1"/>
          </p:cNvSpPr>
          <p:nvPr>
            <p:ph type="sldNum" sz="quarter" idx="5"/>
          </p:nvPr>
        </p:nvSpPr>
        <p:spPr/>
        <p:txBody>
          <a:bodyPr/>
          <a:lstStyle/>
          <a:p>
            <a:fld id="{F187F833-714B-49D4-A53A-8978C399F7FC}" type="slidenum">
              <a:rPr lang="en-IL" smtClean="0"/>
              <a:t>26</a:t>
            </a:fld>
            <a:endParaRPr lang="en-IL"/>
          </a:p>
        </p:txBody>
      </p:sp>
    </p:spTree>
    <p:extLst>
      <p:ext uri="{BB962C8B-B14F-4D97-AF65-F5344CB8AC3E}">
        <p14:creationId xmlns:p14="http://schemas.microsoft.com/office/powerpoint/2010/main" val="293221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לסיכום, השקעה בתאורה חכמה וטבעית יכולה להביא לחיסכון משמעותי בחשמל ולשיפור איכות החיים. בעזרת טכנולוגיות חדשות, תכנון נכון ותחזוקה שוטפת, ניתן ליהנות מתאורה יעילה שמתאימה לכל צרכינו.</a:t>
            </a:r>
          </a:p>
        </p:txBody>
      </p:sp>
      <p:sp>
        <p:nvSpPr>
          <p:cNvPr id="4" name="Slide Number Placeholder 3"/>
          <p:cNvSpPr>
            <a:spLocks noGrp="1"/>
          </p:cNvSpPr>
          <p:nvPr>
            <p:ph type="sldNum" sz="quarter" idx="5"/>
          </p:nvPr>
        </p:nvSpPr>
        <p:spPr/>
        <p:txBody>
          <a:bodyPr/>
          <a:lstStyle/>
          <a:p>
            <a:fld id="{F187F833-714B-49D4-A53A-8978C399F7FC}" type="slidenum">
              <a:rPr lang="en-IL" smtClean="0"/>
              <a:t>27</a:t>
            </a:fld>
            <a:endParaRPr lang="en-IL"/>
          </a:p>
        </p:txBody>
      </p:sp>
    </p:spTree>
    <p:extLst>
      <p:ext uri="{BB962C8B-B14F-4D97-AF65-F5344CB8AC3E}">
        <p14:creationId xmlns:p14="http://schemas.microsoft.com/office/powerpoint/2010/main" val="3903154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במצגת זו נסקור מספר נושאים מרכזיים הקשורים לתאורה. נתחיל בתאורה חכמה וחיסכון בחשמל, נמשיך לדבר על תאורה טבעית ושימוש מושכל במלאכותית, נעבור על טיפים וכלים לחיסכון בצריכת תאורה בבית, ולבסוף נבחן אפליקציות וכלים דיגיטליים רלוונטיים.</a:t>
            </a:r>
          </a:p>
        </p:txBody>
      </p:sp>
      <p:sp>
        <p:nvSpPr>
          <p:cNvPr id="4" name="Slide Number Placeholder 3"/>
          <p:cNvSpPr>
            <a:spLocks noGrp="1"/>
          </p:cNvSpPr>
          <p:nvPr>
            <p:ph type="sldNum" sz="quarter" idx="5"/>
          </p:nvPr>
        </p:nvSpPr>
        <p:spPr/>
        <p:txBody>
          <a:bodyPr/>
          <a:lstStyle/>
          <a:p>
            <a:fld id="{F187F833-714B-49D4-A53A-8978C399F7FC}" type="slidenum">
              <a:rPr lang="en-IL" smtClean="0"/>
              <a:t>6</a:t>
            </a:fld>
            <a:endParaRPr lang="en-IL"/>
          </a:p>
        </p:txBody>
      </p:sp>
    </p:spTree>
    <p:extLst>
      <p:ext uri="{BB962C8B-B14F-4D97-AF65-F5344CB8AC3E}">
        <p14:creationId xmlns:p14="http://schemas.microsoft.com/office/powerpoint/2010/main" val="2801618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b514c5ce7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b514c5ce7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5789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b514c5ce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b514c5ce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677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b514c5c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b514c5c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356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b514c5ce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b514c5ce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126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b514c5ce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b514c5ce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146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b514c5ce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b514c5ce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1798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b514c5ce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b514c5c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251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b514c5ce7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5b514c5ce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2119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b514c5ce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b514c5ce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989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b514c5ce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b514c5ce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331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תאורה חכמה מציעה פתרונות מתקדמים לחיסכון בחשמל. נבחן כיצד נוכל להתארגן לקראת האביב על ידי התאמת התאורה בבית, החלפת נורות למנורות לד, והבנת היתרונות והחסכונות בכך. כמו כן, נדון בפיצול מעגלי תאורה בבית כדי לייעל את השימוש.</a:t>
            </a:r>
          </a:p>
        </p:txBody>
      </p:sp>
      <p:sp>
        <p:nvSpPr>
          <p:cNvPr id="4" name="Slide Number Placeholder 3"/>
          <p:cNvSpPr>
            <a:spLocks noGrp="1"/>
          </p:cNvSpPr>
          <p:nvPr>
            <p:ph type="sldNum" sz="quarter" idx="5"/>
          </p:nvPr>
        </p:nvSpPr>
        <p:spPr/>
        <p:txBody>
          <a:bodyPr/>
          <a:lstStyle/>
          <a:p>
            <a:fld id="{F187F833-714B-49D4-A53A-8978C399F7FC}" type="slidenum">
              <a:rPr lang="en-IL" smtClean="0"/>
              <a:t>7</a:t>
            </a:fld>
            <a:endParaRPr lang="en-IL"/>
          </a:p>
        </p:txBody>
      </p:sp>
    </p:spTree>
    <p:extLst>
      <p:ext uri="{BB962C8B-B14F-4D97-AF65-F5344CB8AC3E}">
        <p14:creationId xmlns:p14="http://schemas.microsoft.com/office/powerpoint/2010/main" val="1799556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b514c5ce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b514c5c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53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b514c5ce7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b514c5ce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880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b514c5ce7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b514c5ce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202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b514c5ce7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b514c5ce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5928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5b514c5ce7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b514c5ce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1586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b514c5ce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5b514c5ce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495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5b514c5ce7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5b514c5ce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en" sz="1200" b="1">
                <a:solidFill>
                  <a:schemeClr val="dk1"/>
                </a:solidFill>
                <a:latin typeface="Rubik"/>
                <a:ea typeface="Rubik"/>
                <a:cs typeface="Rubik"/>
                <a:sym typeface="Rubik"/>
              </a:rPr>
              <a:t>בחלק ממקומות העבודה קיימת תאורה כפולה מהנדרש. </a:t>
            </a:r>
            <a:r>
              <a:rPr lang="en" sz="1200">
                <a:solidFill>
                  <a:schemeClr val="dk1"/>
                </a:solidFill>
                <a:latin typeface="Rubik"/>
                <a:ea typeface="Rubik"/>
                <a:cs typeface="Rubik"/>
                <a:sym typeface="Rubik"/>
              </a:rPr>
              <a:t>בכל שדרוג של התאורה מחליפים גוף תאורה ישן ולא יעיל בגוף תאורה חדש ומאוד יעיל אך מספק פי 2 יותר תאורה מהנדרש.</a:t>
            </a:r>
            <a:endParaRPr sz="1200" b="1">
              <a:solidFill>
                <a:schemeClr val="dk1"/>
              </a:solidFill>
              <a:latin typeface="Rubik"/>
              <a:ea typeface="Rubik"/>
              <a:cs typeface="Rubik"/>
              <a:sym typeface="Rubik"/>
            </a:endParaRPr>
          </a:p>
          <a:p>
            <a:pPr marL="0" lvl="0" indent="0" algn="r" rtl="1">
              <a:lnSpc>
                <a:spcPct val="150000"/>
              </a:lnSpc>
              <a:spcBef>
                <a:spcPts val="0"/>
              </a:spcBef>
              <a:spcAft>
                <a:spcPts val="0"/>
              </a:spcAft>
              <a:buNone/>
            </a:pPr>
            <a:r>
              <a:rPr lang="en" sz="1200" b="1">
                <a:solidFill>
                  <a:schemeClr val="dk1"/>
                </a:solidFill>
                <a:latin typeface="Rubik"/>
                <a:ea typeface="Rubik"/>
                <a:cs typeface="Rubik"/>
                <a:sym typeface="Rubik"/>
              </a:rPr>
              <a:t>העבירו את התאורה בסביבת העבודה למינימום האפשרי! </a:t>
            </a:r>
            <a:r>
              <a:rPr lang="en" sz="1200">
                <a:solidFill>
                  <a:schemeClr val="dk1"/>
                </a:solidFill>
                <a:latin typeface="Rubik"/>
                <a:ea typeface="Rubik"/>
                <a:cs typeface="Rubik"/>
                <a:sym typeface="Rubik"/>
              </a:rPr>
              <a:t>תקנות התאורה מחייבות תאורת מינימום במקום העבודה. אין התייחסות בתקנות לשעות העבודה השונות או לתאורת מקסימום מותרת.</a:t>
            </a:r>
            <a:endParaRPr sz="1200">
              <a:solidFill>
                <a:schemeClr val="dk1"/>
              </a:solidFill>
              <a:latin typeface="Rubik"/>
              <a:ea typeface="Rubik"/>
              <a:cs typeface="Rubik"/>
              <a:sym typeface="Rubik"/>
            </a:endParaRPr>
          </a:p>
          <a:p>
            <a:pPr marL="0" lvl="0" indent="0" algn="r" rtl="1">
              <a:lnSpc>
                <a:spcPct val="150000"/>
              </a:lnSpc>
              <a:spcBef>
                <a:spcPts val="0"/>
              </a:spcBef>
              <a:spcAft>
                <a:spcPts val="0"/>
              </a:spcAft>
              <a:buNone/>
            </a:pPr>
            <a:r>
              <a:rPr lang="en" sz="1200" b="1">
                <a:solidFill>
                  <a:schemeClr val="dk1"/>
                </a:solidFill>
                <a:latin typeface="Rubik"/>
                <a:ea typeface="Rubik"/>
                <a:cs typeface="Rubik"/>
                <a:sym typeface="Rubik"/>
              </a:rPr>
              <a:t>בעודף תאורה האישון מצטמצם ואנחנו כבר לא יכולים להבחין בפרטים. </a:t>
            </a:r>
            <a:endParaRPr sz="1200"/>
          </a:p>
        </p:txBody>
      </p:sp>
    </p:spTree>
    <p:extLst>
      <p:ext uri="{BB962C8B-B14F-4D97-AF65-F5344CB8AC3E}">
        <p14:creationId xmlns:p14="http://schemas.microsoft.com/office/powerpoint/2010/main" val="3131477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97335636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97335636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39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b514c5ce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b514c5ce7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בלי תירוצים!</a:t>
            </a:r>
            <a:r>
              <a:rPr lang="en" sz="1200" dirty="0">
                <a:solidFill>
                  <a:schemeClr val="dk1"/>
                </a:solidFill>
                <a:latin typeface="Rubik"/>
                <a:ea typeface="Rubik"/>
                <a:cs typeface="Rubik"/>
                <a:sym typeface="Rubik"/>
              </a:rPr>
              <a:t> – תשובות של מתכננים, בעלי מקצוע, ספקי ציוד ואנשי תפעול צריכות לכבד את שני הצדדים. התייעצו עם מספר מומחים אם אומרים לכם ש"אי אפשר"</a:t>
            </a:r>
            <a:endParaRPr sz="1200"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ללמוד לראות ולהקשיב</a:t>
            </a:r>
            <a:r>
              <a:rPr lang="en" sz="1200" dirty="0">
                <a:solidFill>
                  <a:schemeClr val="dk1"/>
                </a:solidFill>
                <a:latin typeface="Rubik"/>
                <a:ea typeface="Rubik"/>
                <a:cs typeface="Rubik"/>
                <a:sym typeface="Rubik"/>
              </a:rPr>
              <a:t> – רוב הפתרונות נמצאים בסביבתנו הקרובה. הקשיבו לעובדים ולמנהלים: עודף התאורה גורם לנו לבעיית קשב וריכוז.</a:t>
            </a:r>
            <a:endParaRPr sz="1200"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להפעיל רק את מה שבאמת צריך</a:t>
            </a:r>
            <a:r>
              <a:rPr lang="en" sz="1200" dirty="0">
                <a:solidFill>
                  <a:schemeClr val="dk1"/>
                </a:solidFill>
                <a:latin typeface="Rubik"/>
                <a:ea typeface="Rubik"/>
                <a:cs typeface="Rubik"/>
                <a:sym typeface="Rubik"/>
              </a:rPr>
              <a:t> – כל מה שפועל צורך אנרגיה , תחזוקה ומהווה סכנה לשריפה בעיקר כאשר מופעל לאורך ימים ללא כל נוכחות.</a:t>
            </a:r>
            <a:endParaRPr sz="1200"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כבו את התאורה ביציאה מהחדר! </a:t>
            </a:r>
            <a:endParaRPr sz="1200" b="1" dirty="0">
              <a:solidFill>
                <a:schemeClr val="dk1"/>
              </a:solidFill>
              <a:latin typeface="Rubik"/>
              <a:ea typeface="Rubik"/>
              <a:cs typeface="Rubik"/>
              <a:sym typeface="Rubik"/>
            </a:endParaRPr>
          </a:p>
          <a:p>
            <a:pPr marL="685800" lvl="0" indent="-304800" algn="r" rtl="1">
              <a:lnSpc>
                <a:spcPct val="150000"/>
              </a:lnSpc>
              <a:spcBef>
                <a:spcPts val="0"/>
              </a:spcBef>
              <a:spcAft>
                <a:spcPts val="0"/>
              </a:spcAft>
              <a:buClr>
                <a:schemeClr val="dk1"/>
              </a:buClr>
              <a:buSzPts val="1200"/>
              <a:buFont typeface="Rubik"/>
              <a:buAutoNum type="arabicPeriod"/>
            </a:pPr>
            <a:r>
              <a:rPr lang="en" sz="1200" b="1" dirty="0">
                <a:solidFill>
                  <a:schemeClr val="dk1"/>
                </a:solidFill>
                <a:latin typeface="Rubik"/>
                <a:ea typeface="Rubik"/>
                <a:cs typeface="Rubik"/>
                <a:sym typeface="Rubik"/>
              </a:rPr>
              <a:t>Good night = Good light </a:t>
            </a:r>
            <a:r>
              <a:rPr lang="en" sz="1200" dirty="0">
                <a:solidFill>
                  <a:schemeClr val="dk1"/>
                </a:solidFill>
                <a:latin typeface="Rubik"/>
                <a:ea typeface="Rubik"/>
                <a:cs typeface="Rubik"/>
                <a:sym typeface="Rubik"/>
              </a:rPr>
              <a:t>לכבות את תאורת הסלון בבית עד שנרגיש שהלילה ירד. כך נשמור על בריאות בני הבית ונשפר את החוסן שלנו להתמודד עם אתגרי העתיד. על הדרך נחזיר לכולנו את שמי הלילה שנגזלו על ידי התאורה המלאכותית</a:t>
            </a:r>
            <a:endParaRPr sz="1200" dirty="0"/>
          </a:p>
        </p:txBody>
      </p:sp>
    </p:spTree>
    <p:extLst>
      <p:ext uri="{BB962C8B-B14F-4D97-AF65-F5344CB8AC3E}">
        <p14:creationId xmlns:p14="http://schemas.microsoft.com/office/powerpoint/2010/main" val="263127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האביב הוא זמן מצוין לבחון את מערכות התאורה בבית. זה הזמן לבצע רכישות חכמות ולשדרג את התאורה למודרנית יותר, שתשפר את האווירה ותסייע בחיסכון בחשמל. חשוב להתארגן ולהחליף נורות ישנות בנורות חסכוניות.</a:t>
            </a:r>
          </a:p>
        </p:txBody>
      </p:sp>
      <p:sp>
        <p:nvSpPr>
          <p:cNvPr id="4" name="Slide Number Placeholder 3"/>
          <p:cNvSpPr>
            <a:spLocks noGrp="1"/>
          </p:cNvSpPr>
          <p:nvPr>
            <p:ph type="sldNum" sz="quarter" idx="5"/>
          </p:nvPr>
        </p:nvSpPr>
        <p:spPr/>
        <p:txBody>
          <a:bodyPr/>
          <a:lstStyle/>
          <a:p>
            <a:fld id="{F187F833-714B-49D4-A53A-8978C399F7FC}" type="slidenum">
              <a:rPr lang="en-IL" smtClean="0"/>
              <a:t>8</a:t>
            </a:fld>
            <a:endParaRPr lang="en-IL"/>
          </a:p>
        </p:txBody>
      </p:sp>
    </p:spTree>
    <p:extLst>
      <p:ext uri="{BB962C8B-B14F-4D97-AF65-F5344CB8AC3E}">
        <p14:creationId xmlns:p14="http://schemas.microsoft.com/office/powerpoint/2010/main" val="347208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נורות LED מציעות מגוון יתרונות, כולל חיסכון משמעותי בחשמל, אורך חיים ארוך יותר ושיפור האיכות הסביבתית. נבחן את סוגי הנורות השונים הקיימים בשוק, את יתרונותיהם וכיצד הם תורמים לחיסכון בצריכה.</a:t>
            </a:r>
          </a:p>
        </p:txBody>
      </p:sp>
      <p:sp>
        <p:nvSpPr>
          <p:cNvPr id="4" name="Slide Number Placeholder 3"/>
          <p:cNvSpPr>
            <a:spLocks noGrp="1"/>
          </p:cNvSpPr>
          <p:nvPr>
            <p:ph type="sldNum" sz="quarter" idx="5"/>
          </p:nvPr>
        </p:nvSpPr>
        <p:spPr/>
        <p:txBody>
          <a:bodyPr/>
          <a:lstStyle/>
          <a:p>
            <a:fld id="{F187F833-714B-49D4-A53A-8978C399F7FC}" type="slidenum">
              <a:rPr lang="en-IL" smtClean="0"/>
              <a:t>9</a:t>
            </a:fld>
            <a:endParaRPr lang="en-IL"/>
          </a:p>
        </p:txBody>
      </p:sp>
    </p:spTree>
    <p:extLst>
      <p:ext uri="{BB962C8B-B14F-4D97-AF65-F5344CB8AC3E}">
        <p14:creationId xmlns:p14="http://schemas.microsoft.com/office/powerpoint/2010/main" val="389816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פיצול מעגלי תאורה בבית מאפשר שליטה טובה יותר על האור בכל חדר. נדון כיצד ניתן ליצור מעגלים שונים כדי לנצל את התאורה בצורה יעילה, ובכך לחסוך בחשמל ולהתאים את התאורה לצרכים שונים.</a:t>
            </a:r>
          </a:p>
        </p:txBody>
      </p:sp>
      <p:sp>
        <p:nvSpPr>
          <p:cNvPr id="4" name="Slide Number Placeholder 3"/>
          <p:cNvSpPr>
            <a:spLocks noGrp="1"/>
          </p:cNvSpPr>
          <p:nvPr>
            <p:ph type="sldNum" sz="quarter" idx="5"/>
          </p:nvPr>
        </p:nvSpPr>
        <p:spPr/>
        <p:txBody>
          <a:bodyPr/>
          <a:lstStyle/>
          <a:p>
            <a:fld id="{F187F833-714B-49D4-A53A-8978C399F7FC}" type="slidenum">
              <a:rPr lang="en-IL" smtClean="0"/>
              <a:t>13</a:t>
            </a:fld>
            <a:endParaRPr lang="en-IL"/>
          </a:p>
        </p:txBody>
      </p:sp>
    </p:spTree>
    <p:extLst>
      <p:ext uri="{BB962C8B-B14F-4D97-AF65-F5344CB8AC3E}">
        <p14:creationId xmlns:p14="http://schemas.microsoft.com/office/powerpoint/2010/main" val="89380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תאורה טבעית היא משאב יקר ערך, והבנת השפעתה על חיינו חשובה. נלמד על יתרונותיה וכיצד ניתן לשלב אותה עם תאורה מלאכותית, כדי ליצור סביבה נעימה ונוחה בבית.</a:t>
            </a:r>
          </a:p>
        </p:txBody>
      </p:sp>
      <p:sp>
        <p:nvSpPr>
          <p:cNvPr id="4" name="Slide Number Placeholder 3"/>
          <p:cNvSpPr>
            <a:spLocks noGrp="1"/>
          </p:cNvSpPr>
          <p:nvPr>
            <p:ph type="sldNum" sz="quarter" idx="5"/>
          </p:nvPr>
        </p:nvSpPr>
        <p:spPr/>
        <p:txBody>
          <a:bodyPr/>
          <a:lstStyle/>
          <a:p>
            <a:fld id="{F187F833-714B-49D4-A53A-8978C399F7FC}" type="slidenum">
              <a:rPr lang="en-IL" smtClean="0"/>
              <a:t>15</a:t>
            </a:fld>
            <a:endParaRPr lang="en-IL"/>
          </a:p>
        </p:txBody>
      </p:sp>
    </p:spTree>
    <p:extLst>
      <p:ext uri="{BB962C8B-B14F-4D97-AF65-F5344CB8AC3E}">
        <p14:creationId xmlns:p14="http://schemas.microsoft.com/office/powerpoint/2010/main" val="1968310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תאורה טבעית מפחיתה את הצורך בתאורה מלאכותית ומספקת יתרונות בריאותיים ופסיכולוגיים. נבחן כיצד ניתן לנצל את האור הטבעי בצורה הטובה ביותר, לדוגמה באמצעות חלונות גדולים, מראות ושימוש בצבעים בהירים.</a:t>
            </a:r>
          </a:p>
        </p:txBody>
      </p:sp>
      <p:sp>
        <p:nvSpPr>
          <p:cNvPr id="4" name="Slide Number Placeholder 3"/>
          <p:cNvSpPr>
            <a:spLocks noGrp="1"/>
          </p:cNvSpPr>
          <p:nvPr>
            <p:ph type="sldNum" sz="quarter" idx="5"/>
          </p:nvPr>
        </p:nvSpPr>
        <p:spPr/>
        <p:txBody>
          <a:bodyPr/>
          <a:lstStyle/>
          <a:p>
            <a:fld id="{F187F833-714B-49D4-A53A-8978C399F7FC}" type="slidenum">
              <a:rPr lang="en-IL" smtClean="0"/>
              <a:t>16</a:t>
            </a:fld>
            <a:endParaRPr lang="en-IL"/>
          </a:p>
        </p:txBody>
      </p:sp>
    </p:spTree>
    <p:extLst>
      <p:ext uri="{BB962C8B-B14F-4D97-AF65-F5344CB8AC3E}">
        <p14:creationId xmlns:p14="http://schemas.microsoft.com/office/powerpoint/2010/main" val="2597514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a:t>שילוב נכון בין תאורה טבעית למלאכותית יכול לשדרג כל חלל בבית. נדון בדרכים לשלב בין שני סוגי התאורה הללו, תוך שמירה על נוחות ואווירה נעימה במהלך כל שעות היממה.</a:t>
            </a:r>
          </a:p>
        </p:txBody>
      </p:sp>
      <p:sp>
        <p:nvSpPr>
          <p:cNvPr id="4" name="Slide Number Placeholder 3"/>
          <p:cNvSpPr>
            <a:spLocks noGrp="1"/>
          </p:cNvSpPr>
          <p:nvPr>
            <p:ph type="sldNum" sz="quarter" idx="5"/>
          </p:nvPr>
        </p:nvSpPr>
        <p:spPr/>
        <p:txBody>
          <a:bodyPr/>
          <a:lstStyle/>
          <a:p>
            <a:fld id="{F187F833-714B-49D4-A53A-8978C399F7FC}" type="slidenum">
              <a:rPr lang="en-IL" smtClean="0"/>
              <a:t>17</a:t>
            </a:fld>
            <a:endParaRPr lang="en-IL"/>
          </a:p>
        </p:txBody>
      </p:sp>
    </p:spTree>
    <p:extLst>
      <p:ext uri="{BB962C8B-B14F-4D97-AF65-F5344CB8AC3E}">
        <p14:creationId xmlns:p14="http://schemas.microsoft.com/office/powerpoint/2010/main" val="59462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4/8/2025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4711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4/8/2025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6333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4/8/2025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57000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ign Off">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7395" y="2935116"/>
            <a:ext cx="11748684" cy="865483"/>
          </a:xfrm>
          <a:effectLst>
            <a:outerShdw blurRad="50800" dist="38100" dir="5400000" algn="t" rotWithShape="0">
              <a:prstClr val="black">
                <a:alpha val="40000"/>
              </a:prstClr>
            </a:outerShdw>
          </a:effectLst>
        </p:spPr>
        <p:txBody>
          <a:bodyPr>
            <a:normAutofit/>
          </a:bodyPr>
          <a:lstStyle>
            <a:lvl1pPr algn="ctr">
              <a:defRPr sz="2587" baseline="0"/>
            </a:lvl1pPr>
          </a:lstStyle>
          <a:p>
            <a:r>
              <a:rPr lang="en-US" dirty="0"/>
              <a:t>Sign-Off Text</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5572" y="6350429"/>
            <a:ext cx="756160" cy="380329"/>
          </a:xfrm>
          <a:prstGeom prst="rect">
            <a:avLst/>
          </a:prstGeom>
        </p:spPr>
      </p:pic>
    </p:spTree>
    <p:extLst>
      <p:ext uri="{BB962C8B-B14F-4D97-AF65-F5344CB8AC3E}">
        <p14:creationId xmlns:p14="http://schemas.microsoft.com/office/powerpoint/2010/main" val="120887451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rtl="0"/>
            <a:fld id="{00000000-1234-1234-1234-123412341234}" type="slidenum">
              <a:rPr lang="en" smtClean="0"/>
              <a:pPr algn="r" rtl="0"/>
              <a:t>‹#›</a:t>
            </a:fld>
            <a:endParaRPr lang="en"/>
          </a:p>
        </p:txBody>
      </p:sp>
    </p:spTree>
    <p:extLst>
      <p:ext uri="{BB962C8B-B14F-4D97-AF65-F5344CB8AC3E}">
        <p14:creationId xmlns:p14="http://schemas.microsoft.com/office/powerpoint/2010/main" val="3257855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4/8/2025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8063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4/8/2025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1110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4/8/2025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627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4/8/2025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9004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4/8/2025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833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4/8/2025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658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4/8/2025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49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4/8/2025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5661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4/8/2025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849383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cwc.co.il/%D7%9E%D7%93%D7%A8%D7%99%D7%9A-%D7%93%D7%99%D7%A8%D7%95%D7%92-%D7%90%D7%A0%D7%A8%D7%92%D7%98%D7%99/?srsltid=AfmBOorMn7QcUtJqj8whCbSgm7UvZAh-6BP6dLANlNCOrX0h8JEgm7s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ayngo.co.il/european-standard"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net.co.il/environment-science/article/rjm0glpkk"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gov.il/he/pages/light_bulb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us02web.zoom.us/rec/share/jPiHsI46dQ_IUmQtk_huRxQmRuzpMu7XLooWIIHiI_ebZWwX0q_t-b8lnJyQ3N1s.wD19QIckUOVPZhSO"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ecowiki.org.il/wiki/%D7%9E%D7%A9%D7%90%D7%91%D7%99%D7%9D_%D7%9E%D7%AA%D7%9B%D7%9C%D7%99%D7%9D"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0.gif"/><Relationship Id="rId4" Type="http://schemas.openxmlformats.org/officeDocument/2006/relationships/hyperlink" Target="https://ecowiki.org.il/wiki/%D7%99%D7%A2%D7%99%D7%9C%D7%95%D7%AA_%D7%90%D7%A0%D7%A8%D7%92%D7%98%D7%99%D7%A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hyperlink" Target="https://www.hawardi.co.il/single-post/2016/03/23/kelvin-%D7%98%D7%9E%D7%A4%D7%A8%D7%98%D7%95%D7%A8%D7%AA-%D7%94%D7%A6%D7%91%D7%A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KlEngttzcng" TargetMode="External"/><Relationship Id="rId1" Type="http://schemas.openxmlformats.org/officeDocument/2006/relationships/slideLayout" Target="../slideLayouts/slideLayout2.xml"/><Relationship Id="rId5" Type="http://schemas.openxmlformats.org/officeDocument/2006/relationships/hyperlink" Target="https://media-publications.bcg.com/future-mainstream-green.pdf" TargetMode="External"/><Relationship Id="rId4" Type="http://schemas.openxmlformats.org/officeDocument/2006/relationships/hyperlink" Target="https://www.youtube.com/watch?v=3quMi5HwX1w"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hyperlink" Target="http://www.blackle.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pet.ac.il/images/&#1502;&#1510;&#1490;&#1514;%20&#1514;&#1488;&#1493;&#1512;&#1492;-%202020-&#1488;.pdf"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1514;&#1488;&#1493;&#1512;&#1492;%20-%20&#1502;&#1510;&#1490;&#1514;%20&#1495;&#1513;&#1493;&#1489;&#1492;%20XXX.pdf"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light.org.il/" TargetMode="Externa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hyperlink" Target="https://www.daromatours.com/post/%D7%91%D7%90%D7%A0%D7%95-%D7%90%D7%95%D7%A8-%D7%9C%D7%92%D7%A8%D7%A9-%D7%A2%D7%9C-%D7%96%D7%99%D7%94%D7%95%D7%9D-%D7%90%D7%95%D7%A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youtube.com/channel/UC-CLUq6vZ62yqpNP3yW3bCg"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mmbInmTRKNM"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grdQxa7vink"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us02web.zoom.us/rec/share/jPiHsI46dQ_IUmQtk_huRxQmRuzpMu7XLooWIIHiI_ebZWwX0q_t-b8lnJyQ3N1s.wD19QIckUOVPZhSO"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ravdori.co.il/stories/%D7%A0%D7%94%D7%A8%D7%99%D7%94-%D7%95%D7%94%D7%A2%D7%A4%D7%9C%D7%94/"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hyperlink" Target="https://www.videoproject.com/Light-Bulb-Conspiracy-The.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hyperlink" Target="https://www.youtube.com/watch?v=5uVQRexZuGU"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1511;&#1497;&#1509;%2024/climate_change_and_energy_efficiency_power-outages.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שורות של שלטי תיאטרון, אורות בתיאטרון">
            <a:extLst>
              <a:ext uri="{FF2B5EF4-FFF2-40B4-BE49-F238E27FC236}">
                <a16:creationId xmlns:a16="http://schemas.microsoft.com/office/drawing/2014/main" id="{640E1D84-B950-4E14-8C90-A882482EC560}"/>
              </a:ext>
            </a:extLst>
          </p:cNvPr>
          <p:cNvPicPr>
            <a:picLocks noChangeAspect="1"/>
          </p:cNvPicPr>
          <p:nvPr/>
        </p:nvPicPr>
        <p:blipFill>
          <a:blip r:embed="rId3"/>
          <a:srcRect t="12856" b="287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6A10D8F-D463-70E5-239B-17AD65E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D1D695-D9A2-1C14-1753-D4EE71E7DF79}"/>
              </a:ext>
            </a:extLst>
          </p:cNvPr>
          <p:cNvSpPr>
            <a:spLocks noGrp="1"/>
          </p:cNvSpPr>
          <p:nvPr>
            <p:ph type="ctrTitle"/>
          </p:nvPr>
        </p:nvSpPr>
        <p:spPr>
          <a:xfrm>
            <a:off x="286506" y="603315"/>
            <a:ext cx="5649211" cy="3685731"/>
          </a:xfrm>
        </p:spPr>
        <p:txBody>
          <a:bodyPr anchor="t">
            <a:normAutofit/>
          </a:bodyPr>
          <a:lstStyle/>
          <a:p>
            <a:pPr algn="r" rtl="1"/>
            <a:r>
              <a:rPr lang="en-IL" sz="6600" dirty="0" err="1"/>
              <a:t>ויהי</a:t>
            </a:r>
            <a:r>
              <a:rPr lang="en-IL" sz="6600" dirty="0"/>
              <a:t> אור: </a:t>
            </a:r>
            <a:br>
              <a:rPr lang="he-IL" sz="6600" dirty="0"/>
            </a:br>
            <a:r>
              <a:rPr lang="en-IL" sz="6600" dirty="0" err="1"/>
              <a:t>תאורה</a:t>
            </a:r>
            <a:r>
              <a:rPr lang="en-IL" sz="6600" dirty="0"/>
              <a:t> </a:t>
            </a:r>
            <a:r>
              <a:rPr lang="en-IL" sz="6600" dirty="0" err="1"/>
              <a:t>יעילה</a:t>
            </a:r>
            <a:r>
              <a:rPr lang="en-IL" sz="6600" dirty="0"/>
              <a:t> </a:t>
            </a:r>
            <a:r>
              <a:rPr lang="en-IL" sz="6600" dirty="0" err="1"/>
              <a:t>וחסכונית</a:t>
            </a:r>
            <a:endParaRPr lang="en-IL" sz="6600" dirty="0"/>
          </a:p>
        </p:txBody>
      </p:sp>
      <p:sp>
        <p:nvSpPr>
          <p:cNvPr id="3" name="Subtitle 2">
            <a:extLst>
              <a:ext uri="{FF2B5EF4-FFF2-40B4-BE49-F238E27FC236}">
                <a16:creationId xmlns:a16="http://schemas.microsoft.com/office/drawing/2014/main" id="{53F599A8-90BA-0335-C4D1-528E8F338728}"/>
              </a:ext>
            </a:extLst>
          </p:cNvPr>
          <p:cNvSpPr>
            <a:spLocks noGrp="1"/>
          </p:cNvSpPr>
          <p:nvPr>
            <p:ph type="subTitle" idx="1"/>
          </p:nvPr>
        </p:nvSpPr>
        <p:spPr>
          <a:xfrm>
            <a:off x="286507" y="4437176"/>
            <a:ext cx="4779763" cy="1290807"/>
          </a:xfrm>
        </p:spPr>
        <p:txBody>
          <a:bodyPr anchor="ctr">
            <a:normAutofit/>
          </a:bodyPr>
          <a:lstStyle/>
          <a:p>
            <a:pPr algn="r" rtl="1"/>
            <a:r>
              <a:rPr lang="en-IL" sz="2200" dirty="0"/>
              <a:t>פתרונות חכמים </a:t>
            </a:r>
            <a:r>
              <a:rPr lang="en-IL" sz="2200" dirty="0" err="1"/>
              <a:t>לתאורה</a:t>
            </a:r>
            <a:r>
              <a:rPr lang="en-IL" sz="2200" dirty="0"/>
              <a:t> </a:t>
            </a:r>
            <a:r>
              <a:rPr lang="en-IL" sz="2200" dirty="0" err="1"/>
              <a:t>חסכונית</a:t>
            </a:r>
            <a:r>
              <a:rPr lang="en-IL" sz="2200" dirty="0"/>
              <a:t> </a:t>
            </a:r>
            <a:r>
              <a:rPr lang="en-IL" sz="2200" dirty="0" err="1"/>
              <a:t>בבית</a:t>
            </a:r>
            <a:endParaRPr lang="en-IL" sz="2200" dirty="0"/>
          </a:p>
        </p:txBody>
      </p:sp>
      <p:sp>
        <p:nvSpPr>
          <p:cNvPr id="13" name="Frame 12">
            <a:extLst>
              <a:ext uri="{FF2B5EF4-FFF2-40B4-BE49-F238E27FC236}">
                <a16:creationId xmlns:a16="http://schemas.microsoft.com/office/drawing/2014/main" id="{060123A9-B0F8-BA4B-9C41-F1FCAB03E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2224" y="188537"/>
            <a:ext cx="5683270" cy="6264464"/>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un 4">
            <a:extLst>
              <a:ext uri="{FF2B5EF4-FFF2-40B4-BE49-F238E27FC236}">
                <a16:creationId xmlns:a16="http://schemas.microsoft.com/office/drawing/2014/main" id="{BF6A5517-169C-010A-3AEA-6F9963296052}"/>
              </a:ext>
            </a:extLst>
          </p:cNvPr>
          <p:cNvSpPr/>
          <p:nvPr/>
        </p:nvSpPr>
        <p:spPr>
          <a:xfrm>
            <a:off x="6669329" y="2645446"/>
            <a:ext cx="4609070" cy="1791730"/>
          </a:xfrm>
          <a:prstGeom prst="su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7477115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4B5BD55-8DA1-4C5E-AC87-327ED94A6EE5}"/>
              </a:ext>
            </a:extLst>
          </p:cNvPr>
          <p:cNvPicPr>
            <a:picLocks noChangeAspect="1"/>
          </p:cNvPicPr>
          <p:nvPr/>
        </p:nvPicPr>
        <p:blipFill>
          <a:blip r:embed="rId2"/>
          <a:stretch>
            <a:fillRect/>
          </a:stretch>
        </p:blipFill>
        <p:spPr>
          <a:xfrm>
            <a:off x="228601" y="0"/>
            <a:ext cx="7362884" cy="6858000"/>
          </a:xfrm>
          <a:prstGeom prst="rect">
            <a:avLst/>
          </a:prstGeom>
        </p:spPr>
      </p:pic>
      <p:pic>
        <p:nvPicPr>
          <p:cNvPr id="3074" name="Picture 2" descr="צריכת אנרגיה במכשירי חשמל: מהו דירוג אנרגטי של מוצרי חשמל?">
            <a:extLst>
              <a:ext uri="{FF2B5EF4-FFF2-40B4-BE49-F238E27FC236}">
                <a16:creationId xmlns:a16="http://schemas.microsoft.com/office/drawing/2014/main" id="{FB176FC7-8B35-BF51-0FCC-EB43298F9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7100" y="0"/>
            <a:ext cx="3644900" cy="7118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E81259-DF91-A104-2003-B455404F72E4}"/>
              </a:ext>
            </a:extLst>
          </p:cNvPr>
          <p:cNvSpPr txBox="1"/>
          <p:nvPr/>
        </p:nvSpPr>
        <p:spPr>
          <a:xfrm>
            <a:off x="1232588" y="3002858"/>
            <a:ext cx="2252018" cy="2308324"/>
          </a:xfrm>
          <a:prstGeom prst="rect">
            <a:avLst/>
          </a:prstGeom>
          <a:noFill/>
        </p:spPr>
        <p:txBody>
          <a:bodyPr wrap="square">
            <a:spAutoFit/>
          </a:bodyPr>
          <a:lstStyle/>
          <a:p>
            <a:pPr algn="r" rtl="1"/>
            <a:r>
              <a:rPr lang="en-IL" sz="1200" dirty="0">
                <a:hlinkClick r:id="rId4"/>
              </a:rPr>
              <a:t>https://www.cwc.co.il/%D7%9E%D7%93%D7%A8%D7%99%D7%9A-%D7%93%D7%99%D7%A8%D7%95%D7%92-%D7%90%D7%A0%D7%A8%D7%92%D7%98%D7%99/?srsltid=AfmBOorMn7QcUtJqj8whCbSgm7UvZAh-6BP6dLANlNCOrX0h8JEgm7ss</a:t>
            </a:r>
            <a:endParaRPr lang="he-IL" sz="1200" dirty="0"/>
          </a:p>
          <a:p>
            <a:pPr algn="r" rtl="1"/>
            <a:endParaRPr lang="en-IL" sz="1200" dirty="0"/>
          </a:p>
        </p:txBody>
      </p:sp>
    </p:spTree>
    <p:extLst>
      <p:ext uri="{BB962C8B-B14F-4D97-AF65-F5344CB8AC3E}">
        <p14:creationId xmlns:p14="http://schemas.microsoft.com/office/powerpoint/2010/main" val="273093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9C38-4E7D-7C52-199C-9CD81D7F9C37}"/>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0C15B8B0-9C6C-F8F5-1807-CA3E925DF5C5}"/>
              </a:ext>
            </a:extLst>
          </p:cNvPr>
          <p:cNvSpPr>
            <a:spLocks noGrp="1"/>
          </p:cNvSpPr>
          <p:nvPr>
            <p:ph idx="1"/>
          </p:nvPr>
        </p:nvSpPr>
        <p:spPr/>
        <p:txBody>
          <a:bodyPr/>
          <a:lstStyle/>
          <a:p>
            <a:endParaRPr lang="en-IL"/>
          </a:p>
        </p:txBody>
      </p:sp>
      <p:pic>
        <p:nvPicPr>
          <p:cNvPr id="1026" name="Picture 2">
            <a:extLst>
              <a:ext uri="{FF2B5EF4-FFF2-40B4-BE49-F238E27FC236}">
                <a16:creationId xmlns:a16="http://schemas.microsoft.com/office/drawing/2014/main" id="{A5148E3C-A2B0-6D5E-9151-3805B39AA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676"/>
            <a:ext cx="12332043" cy="69661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3B135D-26D4-3BBF-61F2-6D9583163473}"/>
              </a:ext>
            </a:extLst>
          </p:cNvPr>
          <p:cNvSpPr txBox="1"/>
          <p:nvPr/>
        </p:nvSpPr>
        <p:spPr>
          <a:xfrm>
            <a:off x="4812957" y="5818294"/>
            <a:ext cx="2897659" cy="646331"/>
          </a:xfrm>
          <a:prstGeom prst="rect">
            <a:avLst/>
          </a:prstGeom>
          <a:noFill/>
        </p:spPr>
        <p:txBody>
          <a:bodyPr wrap="square">
            <a:spAutoFit/>
          </a:bodyPr>
          <a:lstStyle/>
          <a:p>
            <a:r>
              <a:rPr lang="en-IL" dirty="0">
                <a:hlinkClick r:id="rId3"/>
              </a:rPr>
              <a:t>https://www.payngo.co.il/european-standard</a:t>
            </a:r>
            <a:r>
              <a:rPr lang="he-IL" dirty="0"/>
              <a:t> </a:t>
            </a:r>
            <a:endParaRPr lang="en-IL" dirty="0"/>
          </a:p>
        </p:txBody>
      </p:sp>
    </p:spTree>
    <p:extLst>
      <p:ext uri="{BB962C8B-B14F-4D97-AF65-F5344CB8AC3E}">
        <p14:creationId xmlns:p14="http://schemas.microsoft.com/office/powerpoint/2010/main" val="2402876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76AB0-CE10-142F-CBCA-955A285399E4}"/>
              </a:ext>
            </a:extLst>
          </p:cNvPr>
          <p:cNvSpPr>
            <a:spLocks noGrp="1"/>
          </p:cNvSpPr>
          <p:nvPr>
            <p:ph type="title"/>
          </p:nvPr>
        </p:nvSpPr>
        <p:spPr/>
        <p:txBody>
          <a:bodyPr/>
          <a:lstStyle/>
          <a:p>
            <a:endParaRPr lang="en-IL"/>
          </a:p>
        </p:txBody>
      </p:sp>
      <p:sp>
        <p:nvSpPr>
          <p:cNvPr id="3" name="Content Placeholder 2">
            <a:extLst>
              <a:ext uri="{FF2B5EF4-FFF2-40B4-BE49-F238E27FC236}">
                <a16:creationId xmlns:a16="http://schemas.microsoft.com/office/drawing/2014/main" id="{169B78C9-0E07-263B-D569-DD12F005A1AA}"/>
              </a:ext>
            </a:extLst>
          </p:cNvPr>
          <p:cNvSpPr>
            <a:spLocks noGrp="1"/>
          </p:cNvSpPr>
          <p:nvPr>
            <p:ph idx="1"/>
          </p:nvPr>
        </p:nvSpPr>
        <p:spPr/>
        <p:txBody>
          <a:bodyPr/>
          <a:lstStyle/>
          <a:p>
            <a:endParaRPr lang="en-IL"/>
          </a:p>
        </p:txBody>
      </p:sp>
      <p:pic>
        <p:nvPicPr>
          <p:cNvPr id="5" name="Picture 4">
            <a:extLst>
              <a:ext uri="{FF2B5EF4-FFF2-40B4-BE49-F238E27FC236}">
                <a16:creationId xmlns:a16="http://schemas.microsoft.com/office/drawing/2014/main" id="{8F7A645E-EDEB-35D0-958D-15979C916FDE}"/>
              </a:ext>
            </a:extLst>
          </p:cNvPr>
          <p:cNvPicPr>
            <a:picLocks noChangeAspect="1"/>
          </p:cNvPicPr>
          <p:nvPr/>
        </p:nvPicPr>
        <p:blipFill>
          <a:blip r:embed="rId2"/>
          <a:stretch>
            <a:fillRect/>
          </a:stretch>
        </p:blipFill>
        <p:spPr>
          <a:xfrm>
            <a:off x="0" y="0"/>
            <a:ext cx="12229139" cy="6858000"/>
          </a:xfrm>
          <a:prstGeom prst="rect">
            <a:avLst/>
          </a:prstGeom>
        </p:spPr>
      </p:pic>
      <p:sp>
        <p:nvSpPr>
          <p:cNvPr id="7" name="TextBox 6">
            <a:extLst>
              <a:ext uri="{FF2B5EF4-FFF2-40B4-BE49-F238E27FC236}">
                <a16:creationId xmlns:a16="http://schemas.microsoft.com/office/drawing/2014/main" id="{924B0F98-400D-D998-5BA8-395A337DFBFA}"/>
              </a:ext>
            </a:extLst>
          </p:cNvPr>
          <p:cNvSpPr txBox="1"/>
          <p:nvPr/>
        </p:nvSpPr>
        <p:spPr>
          <a:xfrm>
            <a:off x="925773" y="6020828"/>
            <a:ext cx="9305621" cy="369332"/>
          </a:xfrm>
          <a:prstGeom prst="rect">
            <a:avLst/>
          </a:prstGeom>
          <a:noFill/>
        </p:spPr>
        <p:txBody>
          <a:bodyPr wrap="square">
            <a:spAutoFit/>
          </a:bodyPr>
          <a:lstStyle/>
          <a:p>
            <a:r>
              <a:rPr lang="en-IL" dirty="0">
                <a:hlinkClick r:id="rId3"/>
              </a:rPr>
              <a:t>https://www.ynet.co.il/environment-science/article/rjm0glpkk</a:t>
            </a:r>
            <a:r>
              <a:rPr lang="he-IL" dirty="0"/>
              <a:t> </a:t>
            </a:r>
            <a:endParaRPr lang="en-IL" dirty="0"/>
          </a:p>
        </p:txBody>
      </p:sp>
    </p:spTree>
    <p:extLst>
      <p:ext uri="{BB962C8B-B14F-4D97-AF65-F5344CB8AC3E}">
        <p14:creationId xmlns:p14="http://schemas.microsoft.com/office/powerpoint/2010/main" val="3933146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9634F-A5CC-3124-EB99-E9AF594B4599}"/>
              </a:ext>
            </a:extLst>
          </p:cNvPr>
          <p:cNvSpPr>
            <a:spLocks noGrp="1"/>
          </p:cNvSpPr>
          <p:nvPr>
            <p:ph type="title"/>
          </p:nvPr>
        </p:nvSpPr>
        <p:spPr>
          <a:xfrm>
            <a:off x="5568537" y="603504"/>
            <a:ext cx="6392804" cy="595101"/>
          </a:xfrm>
        </p:spPr>
        <p:txBody>
          <a:bodyPr vert="horz" lIns="91440" tIns="45720" rIns="91440" bIns="45720" rtlCol="0" anchor="b">
            <a:normAutofit/>
          </a:bodyPr>
          <a:lstStyle/>
          <a:p>
            <a:pPr algn="r" rtl="1"/>
            <a:r>
              <a:rPr lang="en-US" b="1" kern="1200" dirty="0" err="1">
                <a:solidFill>
                  <a:schemeClr val="tx1"/>
                </a:solidFill>
                <a:latin typeface="+mj-lt"/>
                <a:ea typeface="+mj-ea"/>
                <a:cs typeface="+mj-cs"/>
              </a:rPr>
              <a:t>פיצול</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מעגלי</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תאורה</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בבית</a:t>
            </a:r>
            <a:endParaRPr lang="en-US" b="1" kern="1200" dirty="0">
              <a:solidFill>
                <a:schemeClr val="tx1"/>
              </a:solidFill>
              <a:latin typeface="+mj-lt"/>
              <a:ea typeface="+mj-ea"/>
              <a:cs typeface="+mj-cs"/>
            </a:endParaRPr>
          </a:p>
        </p:txBody>
      </p:sp>
      <p:pic>
        <p:nvPicPr>
          <p:cNvPr id="5" name="Content Placeholder 4" descr="טכנולוגיה ונתונים מודרניים">
            <a:extLst>
              <a:ext uri="{FF2B5EF4-FFF2-40B4-BE49-F238E27FC236}">
                <a16:creationId xmlns:a16="http://schemas.microsoft.com/office/drawing/2014/main" id="{33DDDED5-8BA6-4A92-BF2B-DB50F5C7D6E3}"/>
              </a:ext>
            </a:extLst>
          </p:cNvPr>
          <p:cNvPicPr>
            <a:picLocks noGrp="1" noChangeAspect="1"/>
          </p:cNvPicPr>
          <p:nvPr>
            <p:ph sz="half" idx="1"/>
          </p:nvPr>
        </p:nvPicPr>
        <p:blipFill>
          <a:blip r:embed="rId3"/>
          <a:srcRect l="51060" r="8666"/>
          <a:stretch/>
        </p:blipFill>
        <p:spPr>
          <a:xfrm>
            <a:off x="20" y="10"/>
            <a:ext cx="4910308" cy="6857990"/>
          </a:xfrm>
          <a:prstGeom prst="rect">
            <a:avLst/>
          </a:prstGeom>
        </p:spPr>
      </p:pic>
      <p:sp>
        <p:nvSpPr>
          <p:cNvPr id="4" name="Content Placeholder 3">
            <a:extLst>
              <a:ext uri="{FF2B5EF4-FFF2-40B4-BE49-F238E27FC236}">
                <a16:creationId xmlns:a16="http://schemas.microsoft.com/office/drawing/2014/main" id="{41779C6C-13DB-380F-57C5-63B03DDA48F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140411" y="1571731"/>
            <a:ext cx="6820930" cy="4095078"/>
          </a:xfrm>
        </p:spPr>
        <p:txBody>
          <a:bodyPr>
            <a:noAutofit/>
          </a:bodyPr>
          <a:lstStyle/>
          <a:p>
            <a:pPr marL="0" indent="0" algn="r" rtl="1">
              <a:spcBef>
                <a:spcPts val="2500"/>
              </a:spcBef>
              <a:buNone/>
            </a:pPr>
            <a:r>
              <a:rPr lang="he-IL" sz="2400" b="1"/>
              <a:t>שליטה על תאורה</a:t>
            </a:r>
          </a:p>
          <a:p>
            <a:pPr marL="0" lvl="1" indent="0" algn="r" rtl="1">
              <a:buNone/>
            </a:pPr>
            <a:r>
              <a:rPr lang="he-IL" sz="2400"/>
              <a:t>פיצול מעגלי התאורה בבית מאפשר שליטה מדויקת יותר על עוצמת וזווית האור בכל חדר.</a:t>
            </a:r>
          </a:p>
          <a:p>
            <a:pPr marL="0" indent="0" algn="r" rtl="1">
              <a:spcBef>
                <a:spcPts val="2500"/>
              </a:spcBef>
              <a:buNone/>
            </a:pPr>
            <a:r>
              <a:rPr lang="he-IL" sz="2400" b="1"/>
              <a:t>חיסכון באנרגיה</a:t>
            </a:r>
          </a:p>
          <a:p>
            <a:pPr marL="0" lvl="1" indent="0" algn="r" rtl="1">
              <a:buNone/>
            </a:pPr>
            <a:r>
              <a:rPr lang="he-IL" sz="2400"/>
              <a:t>באמצעות פיצול מעגלים, ניתן לחסוך בחשמל על ידי התאמת התאורה לצרכים השונים של כל חדר.</a:t>
            </a:r>
          </a:p>
          <a:p>
            <a:pPr marL="0" indent="0" algn="r" rtl="1">
              <a:spcBef>
                <a:spcPts val="2500"/>
              </a:spcBef>
              <a:buNone/>
            </a:pPr>
            <a:r>
              <a:rPr lang="he-IL" sz="2400" b="1"/>
              <a:t>תאורה מותאמת אישית</a:t>
            </a:r>
          </a:p>
          <a:p>
            <a:pPr marL="0" lvl="1" indent="0" algn="r" rtl="1">
              <a:buNone/>
            </a:pPr>
            <a:r>
              <a:rPr lang="he-IL" sz="2400"/>
              <a:t>פיצול המעגלים מאפשר ליצור אפקטים שונים של תאורה כדי להתאים את האווירה לכל פעילות.</a:t>
            </a:r>
            <a:endParaRPr lang="en-IL" sz="2400"/>
          </a:p>
        </p:txBody>
      </p:sp>
      <p:sp>
        <p:nvSpPr>
          <p:cNvPr id="6" name="TextBox 5">
            <a:extLst>
              <a:ext uri="{FF2B5EF4-FFF2-40B4-BE49-F238E27FC236}">
                <a16:creationId xmlns:a16="http://schemas.microsoft.com/office/drawing/2014/main" id="{6D674759-D313-1268-8512-03B19ACE45B5}"/>
              </a:ext>
            </a:extLst>
          </p:cNvPr>
          <p:cNvSpPr txBox="1"/>
          <p:nvPr/>
        </p:nvSpPr>
        <p:spPr>
          <a:xfrm>
            <a:off x="237868" y="6039935"/>
            <a:ext cx="6159842" cy="369332"/>
          </a:xfrm>
          <a:prstGeom prst="rect">
            <a:avLst/>
          </a:prstGeom>
          <a:noFill/>
        </p:spPr>
        <p:txBody>
          <a:bodyPr wrap="square">
            <a:spAutoFit/>
          </a:bodyPr>
          <a:lstStyle/>
          <a:p>
            <a:r>
              <a:rPr lang="en-IL" dirty="0">
                <a:hlinkClick r:id="rId4"/>
              </a:rPr>
              <a:t>https://www.gov.il/he/pages/light_bulbs</a:t>
            </a:r>
            <a:r>
              <a:rPr lang="he-IL" dirty="0"/>
              <a:t> </a:t>
            </a:r>
            <a:endParaRPr lang="en-IL" dirty="0"/>
          </a:p>
        </p:txBody>
      </p:sp>
    </p:spTree>
    <p:extLst>
      <p:ext uri="{BB962C8B-B14F-4D97-AF65-F5344CB8AC3E}">
        <p14:creationId xmlns:p14="http://schemas.microsoft.com/office/powerpoint/2010/main" val="1793829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E5172-729D-E6A5-EEE1-CCCB214B99A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9BC28D-4A48-F5A6-9E83-266297074293}"/>
              </a:ext>
            </a:extLst>
          </p:cNvPr>
          <p:cNvPicPr>
            <a:picLocks noChangeAspect="1"/>
          </p:cNvPicPr>
          <p:nvPr/>
        </p:nvPicPr>
        <p:blipFill>
          <a:blip r:embed="rId2"/>
          <a:srcRect l="11581" r="38517" b="-1"/>
          <a:stretch/>
        </p:blipFill>
        <p:spPr>
          <a:xfrm>
            <a:off x="643467" y="643467"/>
            <a:ext cx="5372099" cy="5571066"/>
          </a:xfrm>
          <a:prstGeom prst="rect">
            <a:avLst/>
          </a:prstGeom>
          <a:solidFill>
            <a:srgbClr val="FFFFFF">
              <a:shade val="85000"/>
            </a:srgbClr>
          </a:solidFill>
        </p:spPr>
      </p:pic>
      <p:pic>
        <p:nvPicPr>
          <p:cNvPr id="7" name="Picture 6">
            <a:extLst>
              <a:ext uri="{FF2B5EF4-FFF2-40B4-BE49-F238E27FC236}">
                <a16:creationId xmlns:a16="http://schemas.microsoft.com/office/drawing/2014/main" id="{F503E123-6BF0-3CB4-7FCB-C93C533D238D}"/>
              </a:ext>
            </a:extLst>
          </p:cNvPr>
          <p:cNvPicPr>
            <a:picLocks noChangeAspect="1"/>
          </p:cNvPicPr>
          <p:nvPr/>
        </p:nvPicPr>
        <p:blipFill>
          <a:blip r:embed="rId3"/>
          <a:srcRect l="15211" r="26450"/>
          <a:stretch/>
        </p:blipFill>
        <p:spPr>
          <a:xfrm>
            <a:off x="6176432" y="643467"/>
            <a:ext cx="5372100" cy="5571066"/>
          </a:xfrm>
          <a:prstGeom prst="rect">
            <a:avLst/>
          </a:prstGeom>
          <a:solidFill>
            <a:srgbClr val="FFFFFF">
              <a:shade val="85000"/>
            </a:srgbClr>
          </a:solidFill>
        </p:spPr>
      </p:pic>
    </p:spTree>
    <p:extLst>
      <p:ext uri="{BB962C8B-B14F-4D97-AF65-F5344CB8AC3E}">
        <p14:creationId xmlns:p14="http://schemas.microsoft.com/office/powerpoint/2010/main" val="274934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3E8498D-DA8F-EF6C-5420-F153D4979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F9068694-86FD-A4F4-8BD9-C55BF8F94765}"/>
              </a:ext>
            </a:extLst>
          </p:cNvPr>
          <p:cNvSpPr>
            <a:spLocks noGrp="1"/>
          </p:cNvSpPr>
          <p:nvPr>
            <p:ph type="ctrTitle"/>
          </p:nvPr>
        </p:nvSpPr>
        <p:spPr>
          <a:xfrm>
            <a:off x="49988" y="1789608"/>
            <a:ext cx="12092023" cy="4560920"/>
          </a:xfrm>
        </p:spPr>
        <p:txBody>
          <a:bodyPr anchor="b">
            <a:normAutofit/>
          </a:bodyPr>
          <a:lstStyle/>
          <a:p>
            <a:pPr algn="r" rtl="1"/>
            <a:r>
              <a:rPr lang="en-IL" sz="7400" dirty="0" err="1"/>
              <a:t>תאורה</a:t>
            </a:r>
            <a:r>
              <a:rPr lang="en-IL" sz="7400" dirty="0"/>
              <a:t> </a:t>
            </a:r>
            <a:r>
              <a:rPr lang="en-IL" sz="7400" dirty="0" err="1"/>
              <a:t>טבעית</a:t>
            </a:r>
            <a:r>
              <a:rPr lang="en-IL" sz="7400" dirty="0"/>
              <a:t> </a:t>
            </a:r>
            <a:r>
              <a:rPr lang="en-IL" sz="7400" dirty="0" err="1"/>
              <a:t>ושימוש</a:t>
            </a:r>
            <a:r>
              <a:rPr lang="en-IL" sz="7400" dirty="0"/>
              <a:t> </a:t>
            </a:r>
            <a:r>
              <a:rPr lang="en-IL" sz="7400" dirty="0" err="1"/>
              <a:t>מושכל</a:t>
            </a:r>
            <a:r>
              <a:rPr lang="en-IL" sz="7400" dirty="0"/>
              <a:t> </a:t>
            </a:r>
            <a:r>
              <a:rPr lang="en-IL" sz="7400" dirty="0" err="1"/>
              <a:t>בתאורה</a:t>
            </a:r>
            <a:r>
              <a:rPr lang="en-IL" sz="7400" dirty="0"/>
              <a:t> </a:t>
            </a:r>
            <a:r>
              <a:rPr lang="en-IL" sz="7400" dirty="0" err="1"/>
              <a:t>מלאכותית</a:t>
            </a:r>
            <a:endParaRPr lang="en-IL" sz="7400" dirty="0"/>
          </a:p>
        </p:txBody>
      </p:sp>
    </p:spTree>
    <p:extLst>
      <p:ext uri="{BB962C8B-B14F-4D97-AF65-F5344CB8AC3E}">
        <p14:creationId xmlns:p14="http://schemas.microsoft.com/office/powerpoint/2010/main" val="1697836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CA6F80-D392-A64E-3CF8-F28F1CCEE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96684E3-E1DD-2442-2DDE-F2678BAEB09F}"/>
              </a:ext>
            </a:extLst>
          </p:cNvPr>
          <p:cNvSpPr>
            <a:spLocks noGrp="1"/>
          </p:cNvSpPr>
          <p:nvPr>
            <p:ph type="title"/>
          </p:nvPr>
        </p:nvSpPr>
        <p:spPr>
          <a:xfrm>
            <a:off x="614679" y="169531"/>
            <a:ext cx="4779572" cy="1298448"/>
          </a:xfrm>
        </p:spPr>
        <p:txBody>
          <a:bodyPr vert="horz" lIns="91440" tIns="45720" rIns="91440" bIns="45720" rtlCol="0" anchor="t">
            <a:normAutofit/>
          </a:bodyPr>
          <a:lstStyle/>
          <a:p>
            <a:pPr algn="r" rtl="1"/>
            <a:r>
              <a:rPr lang="en-US" sz="4400" b="1" kern="1200" dirty="0" err="1">
                <a:solidFill>
                  <a:schemeClr val="tx1"/>
                </a:solidFill>
                <a:latin typeface="+mj-lt"/>
                <a:ea typeface="+mj-ea"/>
                <a:cs typeface="+mj-cs"/>
              </a:rPr>
              <a:t>תאורה</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טבעית</a:t>
            </a:r>
            <a:r>
              <a:rPr lang="en-US" sz="4400" b="1" kern="1200" dirty="0">
                <a:solidFill>
                  <a:schemeClr val="tx1"/>
                </a:solidFill>
                <a:latin typeface="+mj-lt"/>
                <a:ea typeface="+mj-ea"/>
                <a:cs typeface="+mj-cs"/>
              </a:rPr>
              <a:t>:</a:t>
            </a:r>
            <a:r>
              <a:rPr lang="he-IL" sz="4400" b="1" kern="1200" dirty="0">
                <a:solidFill>
                  <a:schemeClr val="tx1"/>
                </a:solidFill>
                <a:latin typeface="+mj-lt"/>
                <a:ea typeface="+mj-ea"/>
                <a:cs typeface="+mj-cs"/>
              </a:rPr>
              <a:t> </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יתרונות</a:t>
            </a:r>
            <a:r>
              <a:rPr lang="en-US" sz="4400" b="1" kern="1200" dirty="0">
                <a:solidFill>
                  <a:schemeClr val="tx1"/>
                </a:solidFill>
                <a:latin typeface="+mj-lt"/>
                <a:ea typeface="+mj-ea"/>
                <a:cs typeface="+mj-cs"/>
              </a:rPr>
              <a:t> </a:t>
            </a:r>
            <a:r>
              <a:rPr lang="en-US" sz="4400" b="1" kern="1200" dirty="0" err="1">
                <a:solidFill>
                  <a:schemeClr val="tx1"/>
                </a:solidFill>
                <a:latin typeface="+mj-lt"/>
                <a:ea typeface="+mj-ea"/>
                <a:cs typeface="+mj-cs"/>
              </a:rPr>
              <a:t>ושימושים</a:t>
            </a:r>
            <a:endParaRPr lang="en-US" sz="4400" b="1" kern="1200" dirty="0">
              <a:solidFill>
                <a:schemeClr val="tx1"/>
              </a:solidFill>
              <a:latin typeface="+mj-lt"/>
              <a:ea typeface="+mj-ea"/>
              <a:cs typeface="+mj-cs"/>
            </a:endParaRPr>
          </a:p>
        </p:txBody>
      </p:sp>
      <p:pic>
        <p:nvPicPr>
          <p:cNvPr id="5" name="Content Placeholder 4" descr="התמונה צולמה בתוך בניין מודרני.">
            <a:extLst>
              <a:ext uri="{FF2B5EF4-FFF2-40B4-BE49-F238E27FC236}">
                <a16:creationId xmlns:a16="http://schemas.microsoft.com/office/drawing/2014/main" id="{09A2367F-866D-431E-9FD8-29E722B79D1D}"/>
              </a:ext>
            </a:extLst>
          </p:cNvPr>
          <p:cNvPicPr>
            <a:picLocks noGrp="1" noChangeAspect="1"/>
          </p:cNvPicPr>
          <p:nvPr>
            <p:ph sz="half" idx="1"/>
          </p:nvPr>
        </p:nvPicPr>
        <p:blipFill>
          <a:blip r:embed="rId3"/>
          <a:srcRect t="5893" r="3" b="25300"/>
          <a:stretch/>
        </p:blipFill>
        <p:spPr>
          <a:xfrm>
            <a:off x="731521" y="2011679"/>
            <a:ext cx="4684352" cy="4297680"/>
          </a:xfrm>
          <a:prstGeom prst="rect">
            <a:avLst/>
          </a:prstGeom>
        </p:spPr>
      </p:pic>
      <p:sp>
        <p:nvSpPr>
          <p:cNvPr id="4" name="Content Placeholder 3">
            <a:extLst>
              <a:ext uri="{FF2B5EF4-FFF2-40B4-BE49-F238E27FC236}">
                <a16:creationId xmlns:a16="http://schemas.microsoft.com/office/drawing/2014/main" id="{55D61240-6EEF-EFCC-EA7D-28937B86E4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46785" y="838525"/>
            <a:ext cx="6314303" cy="5760721"/>
          </a:xfrm>
        </p:spPr>
        <p:txBody>
          <a:bodyPr>
            <a:noAutofit/>
          </a:bodyPr>
          <a:lstStyle/>
          <a:p>
            <a:pPr marL="0" indent="0" algn="r" rtl="1">
              <a:spcBef>
                <a:spcPts val="2500"/>
              </a:spcBef>
              <a:buNone/>
            </a:pPr>
            <a:r>
              <a:rPr lang="he-IL" b="1" dirty="0"/>
              <a:t>הפחתת הצורך בתאורה מלאכותית</a:t>
            </a:r>
          </a:p>
          <a:p>
            <a:pPr marL="0" lvl="1" indent="0" algn="r" rtl="1">
              <a:buNone/>
            </a:pPr>
            <a:r>
              <a:rPr lang="he-IL" sz="2000" dirty="0"/>
              <a:t>תאורה טבעית מצמצמת את השימוש בתאורה מלאכותית, מה שמוביל לחיסכון באנרגיה ולפחות זיהום אור.</a:t>
            </a:r>
          </a:p>
          <a:p>
            <a:pPr marL="0" indent="0" algn="r" rtl="1">
              <a:spcBef>
                <a:spcPts val="2500"/>
              </a:spcBef>
              <a:buNone/>
            </a:pPr>
            <a:r>
              <a:rPr lang="he-IL" b="1" dirty="0"/>
              <a:t>יתרונות בריאותיים</a:t>
            </a:r>
          </a:p>
          <a:p>
            <a:pPr marL="0" lvl="1" indent="0" algn="r" rtl="1">
              <a:buNone/>
            </a:pPr>
            <a:r>
              <a:rPr lang="he-IL" sz="2000" dirty="0"/>
              <a:t>אור טבעי תורם לבריאות נפשית ופיזית, משפר את מצב הרוח והרגשה הכללית, ומפחית מתח.</a:t>
            </a:r>
          </a:p>
          <a:p>
            <a:pPr marL="0" indent="0" algn="r" rtl="1">
              <a:spcBef>
                <a:spcPts val="2500"/>
              </a:spcBef>
              <a:buNone/>
            </a:pPr>
            <a:r>
              <a:rPr lang="he-IL" b="1" dirty="0"/>
              <a:t>שימוש בחלונות ומראות</a:t>
            </a:r>
          </a:p>
          <a:p>
            <a:pPr marL="0" lvl="1" indent="0" algn="r" rtl="1">
              <a:buNone/>
            </a:pPr>
            <a:r>
              <a:rPr lang="he-IL" sz="2000" dirty="0"/>
              <a:t>חלונות גדולים ומראות יכולים למקסם את כניסת האור הטבעי, להפוך חללים לאווריריים ופתוחים יותר.</a:t>
            </a:r>
          </a:p>
          <a:p>
            <a:pPr marL="0" indent="0" algn="r" rtl="1">
              <a:spcBef>
                <a:spcPts val="2500"/>
              </a:spcBef>
              <a:buNone/>
            </a:pPr>
            <a:r>
              <a:rPr lang="he-IL" b="1" dirty="0"/>
              <a:t>צבעים בהירים</a:t>
            </a:r>
          </a:p>
          <a:p>
            <a:pPr marL="0" lvl="1" indent="0" algn="r" rtl="1">
              <a:buNone/>
            </a:pPr>
            <a:r>
              <a:rPr lang="he-IL" sz="2000" dirty="0"/>
              <a:t>שימוש בצבעים בהירים עוזר להשקיף את האור הטבעי ומעניק תחושה של מרחב וקלילות.</a:t>
            </a:r>
            <a:endParaRPr lang="en-IL" sz="2000" dirty="0"/>
          </a:p>
        </p:txBody>
      </p:sp>
    </p:spTree>
    <p:extLst>
      <p:ext uri="{BB962C8B-B14F-4D97-AF65-F5344CB8AC3E}">
        <p14:creationId xmlns:p14="http://schemas.microsoft.com/office/powerpoint/2010/main" val="1957407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4DBE23-B4C8-ED3E-3C79-47C0674B5A2F}"/>
              </a:ext>
            </a:extLst>
          </p:cNvPr>
          <p:cNvSpPr>
            <a:spLocks noGrp="1"/>
          </p:cNvSpPr>
          <p:nvPr>
            <p:ph type="title"/>
          </p:nvPr>
        </p:nvSpPr>
        <p:spPr>
          <a:xfrm>
            <a:off x="655320" y="-423508"/>
            <a:ext cx="6035040" cy="1529932"/>
          </a:xfrm>
        </p:spPr>
        <p:txBody>
          <a:bodyPr vert="horz" lIns="91440" tIns="45720" rIns="91440" bIns="45720" rtlCol="0" anchor="b">
            <a:normAutofit/>
          </a:bodyPr>
          <a:lstStyle/>
          <a:p>
            <a:r>
              <a:rPr lang="en-US" b="1" kern="1200" dirty="0" err="1">
                <a:solidFill>
                  <a:schemeClr val="tx1"/>
                </a:solidFill>
                <a:latin typeface="+mj-lt"/>
                <a:ea typeface="+mj-ea"/>
                <a:cs typeface="+mj-cs"/>
              </a:rPr>
              <a:t>שילוב</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תאורה</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טבעית</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ומלאכותית</a:t>
            </a:r>
            <a:endParaRPr lang="en-US"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18E470F-8E24-3ECE-1415-666670386B9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0" y="1380744"/>
            <a:ext cx="6857753" cy="4096512"/>
          </a:xfrm>
        </p:spPr>
        <p:txBody>
          <a:bodyPr>
            <a:noAutofit/>
          </a:bodyPr>
          <a:lstStyle/>
          <a:p>
            <a:pPr marL="0" indent="0" algn="r" rtl="1">
              <a:spcBef>
                <a:spcPts val="2500"/>
              </a:spcBef>
              <a:buNone/>
            </a:pPr>
            <a:r>
              <a:rPr lang="he-IL" sz="2400" b="1" dirty="0"/>
              <a:t>יתרונות התאורה הטבעית</a:t>
            </a:r>
          </a:p>
          <a:p>
            <a:pPr marL="0" lvl="1" indent="0" algn="r" rtl="1">
              <a:buNone/>
            </a:pPr>
            <a:r>
              <a:rPr lang="he-IL" sz="2400" dirty="0"/>
              <a:t>תאורה טבעית מפיגה מתחים ומביאה תחושה של רווחה. היא יכולה גם לחסוך באנרגיה ולשפר את מצב הרוח.</a:t>
            </a:r>
          </a:p>
          <a:p>
            <a:pPr marL="0" indent="0" algn="r" rtl="1">
              <a:spcBef>
                <a:spcPts val="2500"/>
              </a:spcBef>
              <a:buNone/>
            </a:pPr>
            <a:r>
              <a:rPr lang="he-IL" sz="2400" b="1" dirty="0"/>
              <a:t>תאורה מלאכותית מותאמת</a:t>
            </a:r>
          </a:p>
          <a:p>
            <a:pPr marL="0" lvl="1" indent="0" algn="r" rtl="1">
              <a:buNone/>
            </a:pPr>
            <a:r>
              <a:rPr lang="he-IL" sz="2400" dirty="0"/>
              <a:t>תאורה מלאכותית יכולה להדגיש אזורים מסוימים בחלל וליצור אווירה מותאמת. חשוב לבחור בגוון ובסוג תאורה מתאימים.</a:t>
            </a:r>
          </a:p>
          <a:p>
            <a:pPr marL="0" indent="0" algn="r" rtl="1">
              <a:spcBef>
                <a:spcPts val="2500"/>
              </a:spcBef>
              <a:buNone/>
            </a:pPr>
            <a:r>
              <a:rPr lang="he-IL" sz="2400" b="1" dirty="0"/>
              <a:t>שילוב בין השניים</a:t>
            </a:r>
          </a:p>
          <a:p>
            <a:pPr marL="0" lvl="1" indent="0" algn="r" rtl="1">
              <a:buNone/>
            </a:pPr>
            <a:r>
              <a:rPr lang="he-IL" sz="2400" dirty="0"/>
              <a:t>שילוב נכון בין תאורה טבעית ומלאכותית יוצר חוויית חלל נעימה ומזמינה. יש לשים לב לתאורה בכל שעות היממה.</a:t>
            </a:r>
            <a:endParaRPr lang="en-IL" sz="2400" dirty="0"/>
          </a:p>
        </p:txBody>
      </p:sp>
      <p:pic>
        <p:nvPicPr>
          <p:cNvPr id="5" name="Content Placeholder 4" descr="בית עשוי עם רקע עץ תקרה">
            <a:extLst>
              <a:ext uri="{FF2B5EF4-FFF2-40B4-BE49-F238E27FC236}">
                <a16:creationId xmlns:a16="http://schemas.microsoft.com/office/drawing/2014/main" id="{1E379F50-BD8C-4CF5-9ADE-F30E4E636537}"/>
              </a:ext>
            </a:extLst>
          </p:cNvPr>
          <p:cNvPicPr>
            <a:picLocks noGrp="1" noChangeAspect="1"/>
          </p:cNvPicPr>
          <p:nvPr>
            <p:ph sz="half" idx="1"/>
          </p:nvPr>
        </p:nvPicPr>
        <p:blipFill>
          <a:blip r:embed="rId3"/>
          <a:srcRect l="50021" r="7756" b="2"/>
          <a:stretch/>
        </p:blipFill>
        <p:spPr>
          <a:xfrm>
            <a:off x="7345680" y="10"/>
            <a:ext cx="4846320" cy="6857990"/>
          </a:xfrm>
          <a:prstGeom prst="rect">
            <a:avLst/>
          </a:prstGeom>
        </p:spPr>
      </p:pic>
    </p:spTree>
    <p:extLst>
      <p:ext uri="{BB962C8B-B14F-4D97-AF65-F5344CB8AC3E}">
        <p14:creationId xmlns:p14="http://schemas.microsoft.com/office/powerpoint/2010/main" val="268982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52C03-D8A5-CC3B-C301-69517A09DA5D}"/>
              </a:ext>
            </a:extLst>
          </p:cNvPr>
          <p:cNvSpPr>
            <a:spLocks noGrp="1"/>
          </p:cNvSpPr>
          <p:nvPr>
            <p:ph type="title"/>
          </p:nvPr>
        </p:nvSpPr>
        <p:spPr>
          <a:xfrm>
            <a:off x="961644" y="-764966"/>
            <a:ext cx="6035040" cy="1529932"/>
          </a:xfrm>
        </p:spPr>
        <p:txBody>
          <a:bodyPr vert="horz" lIns="91440" tIns="45720" rIns="91440" bIns="45720" rtlCol="0" anchor="b">
            <a:normAutofit/>
          </a:bodyPr>
          <a:lstStyle/>
          <a:p>
            <a:r>
              <a:rPr lang="en-US" b="1" kern="1200" dirty="0">
                <a:solidFill>
                  <a:schemeClr val="tx1"/>
                </a:solidFill>
                <a:latin typeface="+mj-lt"/>
                <a:ea typeface="+mj-ea"/>
                <a:cs typeface="+mj-cs"/>
              </a:rPr>
              <a:t>תכנון </a:t>
            </a:r>
            <a:r>
              <a:rPr lang="en-US" b="1" kern="1200" dirty="0" err="1">
                <a:solidFill>
                  <a:schemeClr val="tx1"/>
                </a:solidFill>
                <a:latin typeface="+mj-lt"/>
                <a:ea typeface="+mj-ea"/>
                <a:cs typeface="+mj-cs"/>
              </a:rPr>
              <a:t>נכון</a:t>
            </a:r>
            <a:r>
              <a:rPr lang="en-US" b="1" kern="1200" dirty="0">
                <a:solidFill>
                  <a:schemeClr val="tx1"/>
                </a:solidFill>
                <a:latin typeface="+mj-lt"/>
                <a:ea typeface="+mj-ea"/>
                <a:cs typeface="+mj-cs"/>
              </a:rPr>
              <a:t> של </a:t>
            </a:r>
            <a:r>
              <a:rPr lang="en-US" b="1" kern="1200" dirty="0" err="1">
                <a:solidFill>
                  <a:schemeClr val="tx1"/>
                </a:solidFill>
                <a:latin typeface="+mj-lt"/>
                <a:ea typeface="+mj-ea"/>
                <a:cs typeface="+mj-cs"/>
              </a:rPr>
              <a:t>תאורה</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בבית</a:t>
            </a:r>
            <a:endParaRPr lang="en-US"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CF998C1-9CBA-CB76-8306-5FA66553E1B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74498" y="1110955"/>
            <a:ext cx="6996684" cy="4096512"/>
          </a:xfrm>
        </p:spPr>
        <p:txBody>
          <a:bodyPr>
            <a:noAutofit/>
          </a:bodyPr>
          <a:lstStyle/>
          <a:p>
            <a:pPr marL="0" indent="0" algn="r" rtl="1">
              <a:spcBef>
                <a:spcPts val="2500"/>
              </a:spcBef>
              <a:buNone/>
            </a:pPr>
            <a:r>
              <a:rPr lang="he-IL" sz="2700" b="1" dirty="0"/>
              <a:t>חשיבות התאורה בבית</a:t>
            </a:r>
          </a:p>
          <a:p>
            <a:pPr marL="0" lvl="1" indent="0" algn="r" rtl="1">
              <a:buNone/>
            </a:pPr>
            <a:r>
              <a:rPr lang="he-IL" sz="2700" dirty="0"/>
              <a:t>תכנון נכון של תאורה יכול לשפר את האווירה בבית ולתמוך בצרכים האישיים של הדיירים.</a:t>
            </a:r>
          </a:p>
          <a:p>
            <a:pPr marL="0" indent="0" algn="r" rtl="1">
              <a:spcBef>
                <a:spcPts val="2500"/>
              </a:spcBef>
              <a:buNone/>
            </a:pPr>
            <a:r>
              <a:rPr lang="he-IL" sz="2700" b="1" dirty="0"/>
              <a:t>מיקום המתגים</a:t>
            </a:r>
          </a:p>
          <a:p>
            <a:pPr marL="0" lvl="1" indent="0" algn="r" rtl="1">
              <a:buNone/>
            </a:pPr>
            <a:r>
              <a:rPr lang="he-IL" sz="2700" dirty="0"/>
              <a:t>בחירת מקומות מתאימים למתגי תאורה יכולה להקל על שליטה בתאורה ולשפר את הפונקציונליות.</a:t>
            </a:r>
          </a:p>
          <a:p>
            <a:pPr marL="0" indent="0" algn="r" rtl="1">
              <a:spcBef>
                <a:spcPts val="2500"/>
              </a:spcBef>
              <a:buNone/>
            </a:pPr>
            <a:r>
              <a:rPr lang="he-IL" sz="2700" b="1" dirty="0"/>
              <a:t>פיצול מעגלים</a:t>
            </a:r>
          </a:p>
          <a:p>
            <a:pPr marL="0" lvl="1" indent="0" algn="r" rtl="1">
              <a:buNone/>
            </a:pPr>
            <a:r>
              <a:rPr lang="he-IL" sz="2700" dirty="0"/>
              <a:t>פיצול מעגלים בתכנון התאורה מסייע לחיסכון באנרגיה ומאפשר שליטה טובה יותר בתאורה בבית.</a:t>
            </a:r>
            <a:endParaRPr lang="en-IL" sz="2700" dirty="0"/>
          </a:p>
        </p:txBody>
      </p:sp>
      <p:pic>
        <p:nvPicPr>
          <p:cNvPr id="5" name="Content Placeholder 4" descr="אהיל מנורת סל עם מנורת אנרגיה אור מואר בתוכו">
            <a:extLst>
              <a:ext uri="{FF2B5EF4-FFF2-40B4-BE49-F238E27FC236}">
                <a16:creationId xmlns:a16="http://schemas.microsoft.com/office/drawing/2014/main" id="{90A98552-1E88-419F-9C47-77EF647CDCF8}"/>
              </a:ext>
            </a:extLst>
          </p:cNvPr>
          <p:cNvPicPr>
            <a:picLocks noGrp="1" noChangeAspect="1"/>
          </p:cNvPicPr>
          <p:nvPr>
            <p:ph sz="half" idx="1"/>
          </p:nvPr>
        </p:nvPicPr>
        <p:blipFill>
          <a:blip r:embed="rId3"/>
          <a:srcRect l="22271" r="30558" b="-1"/>
          <a:stretch/>
        </p:blipFill>
        <p:spPr>
          <a:xfrm>
            <a:off x="7345680" y="10"/>
            <a:ext cx="4846320" cy="6857990"/>
          </a:xfrm>
          <a:prstGeom prst="rect">
            <a:avLst/>
          </a:prstGeom>
        </p:spPr>
      </p:pic>
    </p:spTree>
    <p:extLst>
      <p:ext uri="{BB962C8B-B14F-4D97-AF65-F5344CB8AC3E}">
        <p14:creationId xmlns:p14="http://schemas.microsoft.com/office/powerpoint/2010/main" val="5169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3E8498D-DA8F-EF6C-5420-F153D4979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C5661FC7-7022-3E5F-8D1E-66A2A91178C5}"/>
              </a:ext>
            </a:extLst>
          </p:cNvPr>
          <p:cNvSpPr>
            <a:spLocks noGrp="1"/>
          </p:cNvSpPr>
          <p:nvPr>
            <p:ph type="ctrTitle"/>
          </p:nvPr>
        </p:nvSpPr>
        <p:spPr>
          <a:xfrm>
            <a:off x="277091" y="1814321"/>
            <a:ext cx="11758390" cy="4560920"/>
          </a:xfrm>
        </p:spPr>
        <p:txBody>
          <a:bodyPr anchor="b">
            <a:normAutofit/>
          </a:bodyPr>
          <a:lstStyle/>
          <a:p>
            <a:pPr algn="r" rtl="1"/>
            <a:r>
              <a:rPr lang="en-IL" sz="7400" dirty="0" err="1"/>
              <a:t>טיפים</a:t>
            </a:r>
            <a:r>
              <a:rPr lang="en-IL" sz="7400" dirty="0"/>
              <a:t> </a:t>
            </a:r>
            <a:r>
              <a:rPr lang="en-IL" sz="7400" dirty="0" err="1"/>
              <a:t>וכלים</a:t>
            </a:r>
            <a:r>
              <a:rPr lang="en-IL" sz="7400" dirty="0"/>
              <a:t> </a:t>
            </a:r>
            <a:r>
              <a:rPr lang="en-IL" sz="7400" dirty="0" err="1"/>
              <a:t>לחיסכון</a:t>
            </a:r>
            <a:r>
              <a:rPr lang="en-IL" sz="7400" dirty="0"/>
              <a:t> </a:t>
            </a:r>
            <a:r>
              <a:rPr lang="en-IL" sz="7400" dirty="0" err="1"/>
              <a:t>בצריכת</a:t>
            </a:r>
            <a:r>
              <a:rPr lang="en-IL" sz="7400" dirty="0"/>
              <a:t> </a:t>
            </a:r>
            <a:r>
              <a:rPr lang="en-IL" sz="7400" dirty="0" err="1"/>
              <a:t>תאורה</a:t>
            </a:r>
            <a:r>
              <a:rPr lang="en-IL" sz="7400" dirty="0"/>
              <a:t> </a:t>
            </a:r>
            <a:r>
              <a:rPr lang="en-IL" sz="7400" dirty="0" err="1"/>
              <a:t>בבית</a:t>
            </a:r>
            <a:endParaRPr lang="en-IL" sz="7400" dirty="0"/>
          </a:p>
        </p:txBody>
      </p:sp>
    </p:spTree>
    <p:extLst>
      <p:ext uri="{BB962C8B-B14F-4D97-AF65-F5344CB8AC3E}">
        <p14:creationId xmlns:p14="http://schemas.microsoft.com/office/powerpoint/2010/main" val="207839634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D3817B-01DA-DCDA-FA18-49D6FF003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orful lines in different colors&#10;&#10;AI-generated content may be incorrect.">
            <a:extLst>
              <a:ext uri="{FF2B5EF4-FFF2-40B4-BE49-F238E27FC236}">
                <a16:creationId xmlns:a16="http://schemas.microsoft.com/office/drawing/2014/main" id="{90FE107D-6642-F0AA-753E-BFD0C661AEF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65359C32-E6C2-2ED8-7C41-63CB1CD11033}"/>
              </a:ext>
            </a:extLst>
          </p:cNvPr>
          <p:cNvSpPr txBox="1"/>
          <p:nvPr/>
        </p:nvSpPr>
        <p:spPr>
          <a:xfrm>
            <a:off x="1309816" y="3146841"/>
            <a:ext cx="9205784" cy="2554545"/>
          </a:xfrm>
          <a:prstGeom prst="rect">
            <a:avLst/>
          </a:prstGeom>
          <a:noFill/>
        </p:spPr>
        <p:txBody>
          <a:bodyPr wrap="square" rtlCol="0">
            <a:spAutoFit/>
          </a:bodyPr>
          <a:lstStyle/>
          <a:p>
            <a:pPr algn="r" rtl="1"/>
            <a:r>
              <a:rPr lang="he-IL" sz="3200" dirty="0">
                <a:highlight>
                  <a:srgbClr val="FFFF00"/>
                </a:highlight>
              </a:rPr>
              <a:t>הקלטת המפגש</a:t>
            </a:r>
          </a:p>
          <a:p>
            <a:pPr algn="r" rtl="1"/>
            <a:r>
              <a:rPr lang="de-DE" sz="3200" dirty="0">
                <a:highlight>
                  <a:srgbClr val="FFFF00"/>
                </a:highlight>
                <a:hlinkClick r:id="rId3"/>
              </a:rPr>
              <a:t>https://us02web.zoom.us/rec/share/jPiHsI46dQ_IUmQtk_huRxQmRuzpMu7XLooWIIHiI_ebZWwX0q_t-b8lnJyQ3N1s.wD19QIckUOVPZhSO</a:t>
            </a:r>
            <a:endParaRPr lang="he-IL" sz="3200" dirty="0">
              <a:highlight>
                <a:srgbClr val="FFFF00"/>
              </a:highlight>
            </a:endParaRPr>
          </a:p>
          <a:p>
            <a:pPr algn="r" rtl="1"/>
            <a:endParaRPr lang="en-IL" sz="3200" dirty="0">
              <a:highlight>
                <a:srgbClr val="FFFF00"/>
              </a:highlight>
            </a:endParaRPr>
          </a:p>
        </p:txBody>
      </p:sp>
    </p:spTree>
    <p:extLst>
      <p:ext uri="{BB962C8B-B14F-4D97-AF65-F5344CB8AC3E}">
        <p14:creationId xmlns:p14="http://schemas.microsoft.com/office/powerpoint/2010/main" val="4089084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E2E2E-AAA5-A97B-935E-FEA8C6B01713}"/>
              </a:ext>
            </a:extLst>
          </p:cNvPr>
          <p:cNvSpPr>
            <a:spLocks noGrp="1"/>
          </p:cNvSpPr>
          <p:nvPr>
            <p:ph type="title"/>
          </p:nvPr>
        </p:nvSpPr>
        <p:spPr>
          <a:xfrm>
            <a:off x="1106918" y="-660315"/>
            <a:ext cx="6035040" cy="1529932"/>
          </a:xfrm>
        </p:spPr>
        <p:txBody>
          <a:bodyPr vert="horz" lIns="91440" tIns="45720" rIns="91440" bIns="45720" rtlCol="0" anchor="b">
            <a:normAutofit/>
          </a:bodyPr>
          <a:lstStyle/>
          <a:p>
            <a:r>
              <a:rPr lang="en-US" b="1" kern="1200" dirty="0" err="1">
                <a:solidFill>
                  <a:schemeClr val="tx1"/>
                </a:solidFill>
                <a:latin typeface="+mj-lt"/>
                <a:ea typeface="+mj-ea"/>
                <a:cs typeface="+mj-cs"/>
              </a:rPr>
              <a:t>טיפים</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לחיסכון</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בתאורה</a:t>
            </a:r>
            <a:endParaRPr lang="en-US"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D3F6F32-27FB-D38B-56F1-5B9B3460D5C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9250" y="869617"/>
            <a:ext cx="6907180" cy="4096512"/>
          </a:xfrm>
        </p:spPr>
        <p:txBody>
          <a:bodyPr>
            <a:noAutofit/>
          </a:bodyPr>
          <a:lstStyle/>
          <a:p>
            <a:pPr marL="0" indent="0" algn="r" rtl="1">
              <a:spcBef>
                <a:spcPts val="2500"/>
              </a:spcBef>
              <a:buNone/>
            </a:pPr>
            <a:r>
              <a:rPr lang="he-IL" sz="2700" b="1" dirty="0"/>
              <a:t>נורות חסכניות</a:t>
            </a:r>
          </a:p>
          <a:p>
            <a:pPr marL="0" lvl="1" indent="0" algn="r" rtl="1">
              <a:buNone/>
            </a:pPr>
            <a:r>
              <a:rPr lang="he-IL" sz="2700" dirty="0"/>
              <a:t>השקעה בנורות חסכניות יכולה להפחית את צריכת החשמל שלך ולהוזיל את חשבונות החשמל שלך.</a:t>
            </a:r>
          </a:p>
          <a:p>
            <a:pPr marL="0" indent="0" algn="r" rtl="1">
              <a:spcBef>
                <a:spcPts val="2500"/>
              </a:spcBef>
              <a:buNone/>
            </a:pPr>
            <a:r>
              <a:rPr lang="he-IL" sz="2700" b="1" dirty="0"/>
              <a:t>תאורה טבעית</a:t>
            </a:r>
          </a:p>
          <a:p>
            <a:pPr marL="0" lvl="1" indent="0" algn="r" rtl="1">
              <a:buNone/>
            </a:pPr>
            <a:r>
              <a:rPr lang="he-IL" sz="2700" dirty="0"/>
              <a:t>ניצול התאורה הטבעית של השמש יכול להפחית את הצורך בתאורה מלאכותית וליצור אווירה נעימה בחלל.</a:t>
            </a:r>
          </a:p>
          <a:p>
            <a:pPr marL="0" indent="0" algn="r" rtl="1">
              <a:spcBef>
                <a:spcPts val="2500"/>
              </a:spcBef>
              <a:buNone/>
            </a:pPr>
            <a:r>
              <a:rPr lang="he-IL" sz="2700" b="1" dirty="0"/>
              <a:t>כיבוי אורות</a:t>
            </a:r>
          </a:p>
          <a:p>
            <a:pPr marL="0" lvl="1" indent="0" algn="r" rtl="1">
              <a:buNone/>
            </a:pPr>
            <a:r>
              <a:rPr lang="he-IL" sz="2700" dirty="0"/>
              <a:t>כיבוי אורות בחדרים ריקים הוא טקטיקה פשוטה אך יעילה לחיסכון באנרגיה ולצמצום הוצאות החשמל.</a:t>
            </a:r>
            <a:endParaRPr lang="en-IL" sz="2700" dirty="0"/>
          </a:p>
        </p:txBody>
      </p:sp>
      <p:pic>
        <p:nvPicPr>
          <p:cNvPr id="5" name="Content Placeholder 4" descr="שלוש נורות תלויות">
            <a:extLst>
              <a:ext uri="{FF2B5EF4-FFF2-40B4-BE49-F238E27FC236}">
                <a16:creationId xmlns:a16="http://schemas.microsoft.com/office/drawing/2014/main" id="{73F0854E-C8ED-42F6-A1E2-D1980AA9D97A}"/>
              </a:ext>
            </a:extLst>
          </p:cNvPr>
          <p:cNvPicPr>
            <a:picLocks noGrp="1" noChangeAspect="1"/>
          </p:cNvPicPr>
          <p:nvPr>
            <p:ph sz="half" idx="1"/>
          </p:nvPr>
        </p:nvPicPr>
        <p:blipFill>
          <a:blip r:embed="rId3"/>
          <a:srcRect l="7162" r="45845"/>
          <a:stretch/>
        </p:blipFill>
        <p:spPr>
          <a:xfrm>
            <a:off x="7345680" y="10"/>
            <a:ext cx="4846320" cy="6857990"/>
          </a:xfrm>
          <a:prstGeom prst="rect">
            <a:avLst/>
          </a:prstGeom>
        </p:spPr>
      </p:pic>
    </p:spTree>
    <p:extLst>
      <p:ext uri="{BB962C8B-B14F-4D97-AF65-F5344CB8AC3E}">
        <p14:creationId xmlns:p14="http://schemas.microsoft.com/office/powerpoint/2010/main" val="2120664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3B1BB6-F390-444E-5B4A-2F622CB1E52B}"/>
              </a:ext>
            </a:extLst>
          </p:cNvPr>
          <p:cNvSpPr>
            <a:spLocks noGrp="1"/>
          </p:cNvSpPr>
          <p:nvPr>
            <p:ph type="title"/>
          </p:nvPr>
        </p:nvSpPr>
        <p:spPr>
          <a:xfrm>
            <a:off x="773286" y="42013"/>
            <a:ext cx="6035040" cy="561460"/>
          </a:xfrm>
        </p:spPr>
        <p:txBody>
          <a:bodyPr vert="horz" lIns="91440" tIns="45720" rIns="91440" bIns="45720" rtlCol="0" anchor="b">
            <a:normAutofit fontScale="90000"/>
          </a:bodyPr>
          <a:lstStyle/>
          <a:p>
            <a:pPr algn="r" rtl="1"/>
            <a:r>
              <a:rPr lang="en-US" b="1" kern="1200" dirty="0" err="1">
                <a:solidFill>
                  <a:schemeClr val="tx1"/>
                </a:solidFill>
                <a:latin typeface="+mj-lt"/>
                <a:ea typeface="+mj-ea"/>
                <a:cs typeface="+mj-cs"/>
              </a:rPr>
              <a:t>כלים</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למדידת</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צריכת</a:t>
            </a:r>
            <a:r>
              <a:rPr lang="en-US" b="1" kern="1200" dirty="0">
                <a:solidFill>
                  <a:schemeClr val="tx1"/>
                </a:solidFill>
                <a:latin typeface="+mj-lt"/>
                <a:ea typeface="+mj-ea"/>
                <a:cs typeface="+mj-cs"/>
              </a:rPr>
              <a:t> חשמל</a:t>
            </a:r>
          </a:p>
        </p:txBody>
      </p:sp>
      <p:sp>
        <p:nvSpPr>
          <p:cNvPr id="4" name="Content Placeholder 3">
            <a:extLst>
              <a:ext uri="{FF2B5EF4-FFF2-40B4-BE49-F238E27FC236}">
                <a16:creationId xmlns:a16="http://schemas.microsoft.com/office/drawing/2014/main" id="{C3A44C52-B455-3BBB-EA28-67CFE97CD9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0" y="603473"/>
            <a:ext cx="7179029" cy="4096512"/>
          </a:xfrm>
        </p:spPr>
        <p:txBody>
          <a:bodyPr>
            <a:noAutofit/>
          </a:bodyPr>
          <a:lstStyle/>
          <a:p>
            <a:pPr marL="0" indent="0" algn="r" rtl="1">
              <a:spcBef>
                <a:spcPts val="2500"/>
              </a:spcBef>
              <a:buNone/>
            </a:pPr>
            <a:r>
              <a:rPr lang="he-IL" sz="2700" b="1" dirty="0"/>
              <a:t>כלים דיגיטליים</a:t>
            </a:r>
          </a:p>
          <a:p>
            <a:pPr marL="0" lvl="1" indent="0" algn="r" rtl="1">
              <a:buNone/>
            </a:pPr>
            <a:r>
              <a:rPr lang="he-IL" sz="2700" dirty="0"/>
              <a:t>ישנם כלים דיגיטליים שונים שיכולים לעזור לנו למדוד את הצריכה המדויקת של חשמל במערכות תאורה בבית.</a:t>
            </a:r>
          </a:p>
          <a:p>
            <a:pPr marL="0" indent="0" algn="r" rtl="1">
              <a:spcBef>
                <a:spcPts val="2500"/>
              </a:spcBef>
              <a:buNone/>
            </a:pPr>
            <a:r>
              <a:rPr lang="he-IL" sz="2700" b="1" dirty="0"/>
              <a:t>ייעול השימוש בחשמל</a:t>
            </a:r>
          </a:p>
          <a:p>
            <a:pPr marL="0" lvl="1" indent="0" algn="r" rtl="1">
              <a:buNone/>
            </a:pPr>
            <a:r>
              <a:rPr lang="he-IL" sz="2700" dirty="0"/>
              <a:t>באמצעות מדידת צריכת החשמל, נוכל לייעל את השימוש בחשמל ולפחית את עלויות החשמל שלנו.</a:t>
            </a:r>
          </a:p>
          <a:p>
            <a:pPr marL="0" indent="0" algn="r" rtl="1">
              <a:spcBef>
                <a:spcPts val="2500"/>
              </a:spcBef>
              <a:buNone/>
            </a:pPr>
            <a:r>
              <a:rPr lang="he-IL" sz="2700" b="1" dirty="0"/>
              <a:t>חיסכון כלכלי</a:t>
            </a:r>
          </a:p>
          <a:p>
            <a:pPr marL="0" lvl="1" indent="0" algn="r" rtl="1">
              <a:buNone/>
            </a:pPr>
            <a:r>
              <a:rPr lang="he-IL" sz="2700" dirty="0"/>
              <a:t>מדידת צריכת החשמל תורמת לחיסכון כלכלי משמעותי, במיוחד עם אזורים שבהם הצריכה גבוהה.</a:t>
            </a:r>
            <a:endParaRPr lang="en-IL" sz="2700" dirty="0"/>
          </a:p>
        </p:txBody>
      </p:sp>
      <p:pic>
        <p:nvPicPr>
          <p:cNvPr id="5" name="Content Placeholder 4" descr="חשמלאי המשתמש בבודק מתח בלוח בקרה.">
            <a:extLst>
              <a:ext uri="{FF2B5EF4-FFF2-40B4-BE49-F238E27FC236}">
                <a16:creationId xmlns:a16="http://schemas.microsoft.com/office/drawing/2014/main" id="{E03875E6-3623-417D-98ED-DD0C93821D13}"/>
              </a:ext>
            </a:extLst>
          </p:cNvPr>
          <p:cNvPicPr>
            <a:picLocks noGrp="1" noChangeAspect="1"/>
          </p:cNvPicPr>
          <p:nvPr>
            <p:ph sz="half" idx="1"/>
          </p:nvPr>
        </p:nvPicPr>
        <p:blipFill>
          <a:blip r:embed="rId3"/>
          <a:srcRect l="7531" r="30106" b="1"/>
          <a:stretch/>
        </p:blipFill>
        <p:spPr>
          <a:xfrm>
            <a:off x="7345680" y="10"/>
            <a:ext cx="4846320" cy="6857990"/>
          </a:xfrm>
          <a:prstGeom prst="rect">
            <a:avLst/>
          </a:prstGeom>
        </p:spPr>
      </p:pic>
    </p:spTree>
    <p:extLst>
      <p:ext uri="{BB962C8B-B14F-4D97-AF65-F5344CB8AC3E}">
        <p14:creationId xmlns:p14="http://schemas.microsoft.com/office/powerpoint/2010/main" val="3892339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A0C4E-D9DA-33CB-07E0-F92D7ADB53F6}"/>
              </a:ext>
            </a:extLst>
          </p:cNvPr>
          <p:cNvSpPr>
            <a:spLocks noGrp="1"/>
          </p:cNvSpPr>
          <p:nvPr>
            <p:ph type="title"/>
          </p:nvPr>
        </p:nvSpPr>
        <p:spPr>
          <a:xfrm>
            <a:off x="5815673" y="-669242"/>
            <a:ext cx="5916168" cy="1527048"/>
          </a:xfrm>
        </p:spPr>
        <p:txBody>
          <a:bodyPr vert="horz" lIns="91440" tIns="45720" rIns="91440" bIns="45720" rtlCol="0" anchor="b">
            <a:normAutofit/>
          </a:bodyPr>
          <a:lstStyle/>
          <a:p>
            <a:r>
              <a:rPr lang="en-US" b="1" kern="1200" dirty="0" err="1">
                <a:solidFill>
                  <a:schemeClr val="tx1"/>
                </a:solidFill>
                <a:latin typeface="+mj-lt"/>
                <a:ea typeface="+mj-ea"/>
                <a:cs typeface="+mj-cs"/>
              </a:rPr>
              <a:t>תחזוקה</a:t>
            </a:r>
            <a:r>
              <a:rPr lang="en-US" b="1" kern="1200" dirty="0">
                <a:solidFill>
                  <a:schemeClr val="tx1"/>
                </a:solidFill>
                <a:latin typeface="+mj-lt"/>
                <a:ea typeface="+mj-ea"/>
                <a:cs typeface="+mj-cs"/>
              </a:rPr>
              <a:t> וניהול </a:t>
            </a:r>
            <a:r>
              <a:rPr lang="en-US" b="1" kern="1200" dirty="0" err="1">
                <a:solidFill>
                  <a:schemeClr val="tx1"/>
                </a:solidFill>
                <a:latin typeface="+mj-lt"/>
                <a:ea typeface="+mj-ea"/>
                <a:cs typeface="+mj-cs"/>
              </a:rPr>
              <a:t>שוטף</a:t>
            </a:r>
            <a:r>
              <a:rPr lang="en-US" b="1" kern="1200" dirty="0">
                <a:solidFill>
                  <a:schemeClr val="tx1"/>
                </a:solidFill>
                <a:latin typeface="+mj-lt"/>
                <a:ea typeface="+mj-ea"/>
                <a:cs typeface="+mj-cs"/>
              </a:rPr>
              <a:t> של </a:t>
            </a:r>
            <a:r>
              <a:rPr lang="en-US" b="1" kern="1200" dirty="0" err="1">
                <a:solidFill>
                  <a:schemeClr val="tx1"/>
                </a:solidFill>
                <a:latin typeface="+mj-lt"/>
                <a:ea typeface="+mj-ea"/>
                <a:cs typeface="+mj-cs"/>
              </a:rPr>
              <a:t>תאורה</a:t>
            </a:r>
            <a:endParaRPr lang="en-US" b="1" kern="1200" dirty="0">
              <a:solidFill>
                <a:schemeClr val="tx1"/>
              </a:solidFill>
              <a:latin typeface="+mj-lt"/>
              <a:ea typeface="+mj-ea"/>
              <a:cs typeface="+mj-cs"/>
            </a:endParaRPr>
          </a:p>
        </p:txBody>
      </p:sp>
      <p:pic>
        <p:nvPicPr>
          <p:cNvPr id="5" name="Content Placeholder 4" descr="אדם המשתמש במכונת שיוף ואקום על התקרה והקירות">
            <a:extLst>
              <a:ext uri="{FF2B5EF4-FFF2-40B4-BE49-F238E27FC236}">
                <a16:creationId xmlns:a16="http://schemas.microsoft.com/office/drawing/2014/main" id="{B6BE7AFA-7C32-4F66-B654-562A96DC20C0}"/>
              </a:ext>
            </a:extLst>
          </p:cNvPr>
          <p:cNvPicPr>
            <a:picLocks noGrp="1" noChangeAspect="1"/>
          </p:cNvPicPr>
          <p:nvPr>
            <p:ph sz="half" idx="1"/>
          </p:nvPr>
        </p:nvPicPr>
        <p:blipFill>
          <a:blip r:embed="rId3"/>
          <a:srcRect l="41471" r="10735" b="-1"/>
          <a:stretch/>
        </p:blipFill>
        <p:spPr>
          <a:xfrm>
            <a:off x="20" y="10"/>
            <a:ext cx="4910308" cy="6857990"/>
          </a:xfrm>
          <a:prstGeom prst="rect">
            <a:avLst/>
          </a:prstGeom>
        </p:spPr>
      </p:pic>
      <p:sp>
        <p:nvSpPr>
          <p:cNvPr id="4" name="Content Placeholder 3">
            <a:extLst>
              <a:ext uri="{FF2B5EF4-FFF2-40B4-BE49-F238E27FC236}">
                <a16:creationId xmlns:a16="http://schemas.microsoft.com/office/drawing/2014/main" id="{5995C8A3-8A78-6758-E0EB-ADCDA39571E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82065" y="1077460"/>
            <a:ext cx="7230103" cy="4095078"/>
          </a:xfrm>
        </p:spPr>
        <p:txBody>
          <a:bodyPr>
            <a:noAutofit/>
          </a:bodyPr>
          <a:lstStyle/>
          <a:p>
            <a:pPr marL="0" indent="0" algn="r" rtl="1">
              <a:spcBef>
                <a:spcPts val="2500"/>
              </a:spcBef>
              <a:buNone/>
            </a:pPr>
            <a:r>
              <a:rPr lang="he-IL" sz="2700" b="1" dirty="0"/>
              <a:t>תחזוקה של נורות</a:t>
            </a:r>
          </a:p>
          <a:p>
            <a:pPr marL="0" lvl="1" indent="0" algn="r" rtl="1">
              <a:buNone/>
            </a:pPr>
            <a:r>
              <a:rPr lang="he-IL" sz="2700" dirty="0"/>
              <a:t>החלפת נורות פגומות היא חלק בלתי נפרד מתחזוקת מערכת התאורה, ושומרת על איכות האור הנדרשת.</a:t>
            </a:r>
          </a:p>
          <a:p>
            <a:pPr marL="0" indent="0" algn="r" rtl="1">
              <a:spcBef>
                <a:spcPts val="2500"/>
              </a:spcBef>
              <a:buNone/>
            </a:pPr>
            <a:r>
              <a:rPr lang="he-IL" sz="2700" b="1" dirty="0"/>
              <a:t>ניקוי ציוד תאורה</a:t>
            </a:r>
          </a:p>
          <a:p>
            <a:pPr marL="0" lvl="1" indent="0" algn="r" rtl="1">
              <a:buNone/>
            </a:pPr>
            <a:r>
              <a:rPr lang="he-IL" sz="2700" dirty="0"/>
              <a:t>ניקוי מנורות וציוד תאורה משפר את הבהירות ומפחית את הצטברות האבק, דבר המשפיע על צריכת האנרגיה.</a:t>
            </a:r>
          </a:p>
          <a:p>
            <a:pPr marL="0" indent="0" algn="r" rtl="1">
              <a:spcBef>
                <a:spcPts val="2500"/>
              </a:spcBef>
              <a:buNone/>
            </a:pPr>
            <a:r>
              <a:rPr lang="he-IL" sz="2700" b="1" dirty="0"/>
              <a:t>השפעת התחזוקה</a:t>
            </a:r>
          </a:p>
          <a:p>
            <a:pPr marL="0" lvl="1" indent="0" algn="r" rtl="1">
              <a:buNone/>
            </a:pPr>
            <a:r>
              <a:rPr lang="he-IL" sz="2700" dirty="0"/>
              <a:t>תחזוקה שוטפת של מערכות התאורה עוזרת להפחית עלויות אנרגיה ולהאריך את חיי הציוד.</a:t>
            </a:r>
            <a:endParaRPr lang="en-IL" sz="2700" dirty="0"/>
          </a:p>
        </p:txBody>
      </p:sp>
    </p:spTree>
    <p:extLst>
      <p:ext uri="{BB962C8B-B14F-4D97-AF65-F5344CB8AC3E}">
        <p14:creationId xmlns:p14="http://schemas.microsoft.com/office/powerpoint/2010/main" val="17745781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3E8498D-DA8F-EF6C-5420-F153D4979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5AE51E54-2A62-D7D6-F652-03E8C2949037}"/>
              </a:ext>
            </a:extLst>
          </p:cNvPr>
          <p:cNvSpPr>
            <a:spLocks noGrp="1"/>
          </p:cNvSpPr>
          <p:nvPr>
            <p:ph type="ctrTitle"/>
          </p:nvPr>
        </p:nvSpPr>
        <p:spPr>
          <a:xfrm>
            <a:off x="277090" y="1814321"/>
            <a:ext cx="11585395" cy="4560920"/>
          </a:xfrm>
        </p:spPr>
        <p:txBody>
          <a:bodyPr anchor="b">
            <a:normAutofit/>
          </a:bodyPr>
          <a:lstStyle/>
          <a:p>
            <a:pPr algn="r" rtl="1"/>
            <a:r>
              <a:rPr lang="en-IL" sz="7400" dirty="0" err="1"/>
              <a:t>התנסות</a:t>
            </a:r>
            <a:r>
              <a:rPr lang="en-IL" sz="7400" dirty="0"/>
              <a:t> </a:t>
            </a:r>
            <a:r>
              <a:rPr lang="en-IL" sz="7400" dirty="0" err="1"/>
              <a:t>באפליקציות</a:t>
            </a:r>
            <a:r>
              <a:rPr lang="en-IL" sz="7400" dirty="0"/>
              <a:t> </a:t>
            </a:r>
            <a:r>
              <a:rPr lang="en-IL" sz="7400" dirty="0" err="1"/>
              <a:t>ובכלים</a:t>
            </a:r>
            <a:r>
              <a:rPr lang="en-IL" sz="7400" dirty="0"/>
              <a:t> </a:t>
            </a:r>
            <a:r>
              <a:rPr lang="en-IL" sz="7400" dirty="0" err="1"/>
              <a:t>דיגיטליים</a:t>
            </a:r>
            <a:r>
              <a:rPr lang="en-IL" sz="7400" dirty="0"/>
              <a:t> </a:t>
            </a:r>
            <a:r>
              <a:rPr lang="en-IL" sz="7400" dirty="0" err="1"/>
              <a:t>רלוונטיים</a:t>
            </a:r>
            <a:endParaRPr lang="en-IL" sz="7400" dirty="0"/>
          </a:p>
        </p:txBody>
      </p:sp>
    </p:spTree>
    <p:extLst>
      <p:ext uri="{BB962C8B-B14F-4D97-AF65-F5344CB8AC3E}">
        <p14:creationId xmlns:p14="http://schemas.microsoft.com/office/powerpoint/2010/main" val="62160416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E8D3B17-7638-DFD3-18E4-8A6D6117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DD947-F0A8-7430-A26F-586AD3EB5DE8}"/>
              </a:ext>
            </a:extLst>
          </p:cNvPr>
          <p:cNvSpPr>
            <a:spLocks noGrp="1"/>
          </p:cNvSpPr>
          <p:nvPr>
            <p:ph type="title"/>
          </p:nvPr>
        </p:nvSpPr>
        <p:spPr>
          <a:xfrm>
            <a:off x="6275832" y="-763524"/>
            <a:ext cx="5916168" cy="1527048"/>
          </a:xfrm>
        </p:spPr>
        <p:txBody>
          <a:bodyPr vert="horz" lIns="91440" tIns="45720" rIns="91440" bIns="45720" rtlCol="0" anchor="b">
            <a:normAutofit/>
          </a:bodyPr>
          <a:lstStyle/>
          <a:p>
            <a:r>
              <a:rPr lang="en-US" b="1" kern="1200" dirty="0" err="1">
                <a:solidFill>
                  <a:schemeClr val="tx1"/>
                </a:solidFill>
                <a:latin typeface="+mj-lt"/>
                <a:ea typeface="+mj-ea"/>
                <a:cs typeface="+mj-cs"/>
              </a:rPr>
              <a:t>אפליקציות</a:t>
            </a:r>
            <a:r>
              <a:rPr lang="en-US" b="1" kern="1200" dirty="0">
                <a:solidFill>
                  <a:schemeClr val="tx1"/>
                </a:solidFill>
                <a:latin typeface="+mj-lt"/>
                <a:ea typeface="+mj-ea"/>
                <a:cs typeface="+mj-cs"/>
              </a:rPr>
              <a:t> לניהול </a:t>
            </a:r>
            <a:r>
              <a:rPr lang="en-US" b="1" kern="1200" dirty="0" err="1">
                <a:solidFill>
                  <a:schemeClr val="tx1"/>
                </a:solidFill>
                <a:latin typeface="+mj-lt"/>
                <a:ea typeface="+mj-ea"/>
                <a:cs typeface="+mj-cs"/>
              </a:rPr>
              <a:t>תאורה</a:t>
            </a:r>
            <a:endParaRPr lang="en-US" b="1" kern="1200" dirty="0">
              <a:solidFill>
                <a:schemeClr val="tx1"/>
              </a:solidFill>
              <a:latin typeface="+mj-lt"/>
              <a:ea typeface="+mj-ea"/>
              <a:cs typeface="+mj-cs"/>
            </a:endParaRPr>
          </a:p>
        </p:txBody>
      </p:sp>
      <p:pic>
        <p:nvPicPr>
          <p:cNvPr id="5" name="Content Placeholder 4" descr="אוטומציה של בית חכם יישום טלפון נייד טכנולוגיית אינטרנט">
            <a:extLst>
              <a:ext uri="{FF2B5EF4-FFF2-40B4-BE49-F238E27FC236}">
                <a16:creationId xmlns:a16="http://schemas.microsoft.com/office/drawing/2014/main" id="{385E7577-581C-42BB-AE1D-66D0D8D86A70}"/>
              </a:ext>
            </a:extLst>
          </p:cNvPr>
          <p:cNvPicPr>
            <a:picLocks noGrp="1" noChangeAspect="1"/>
          </p:cNvPicPr>
          <p:nvPr>
            <p:ph sz="half" idx="1"/>
          </p:nvPr>
        </p:nvPicPr>
        <p:blipFill>
          <a:blip r:embed="rId3"/>
          <a:srcRect l="34830" r="17376" b="-1"/>
          <a:stretch/>
        </p:blipFill>
        <p:spPr>
          <a:xfrm>
            <a:off x="20" y="10"/>
            <a:ext cx="4910308" cy="6857990"/>
          </a:xfrm>
          <a:prstGeom prst="rect">
            <a:avLst/>
          </a:prstGeom>
        </p:spPr>
      </p:pic>
      <p:sp>
        <p:nvSpPr>
          <p:cNvPr id="4" name="Content Placeholder 3">
            <a:extLst>
              <a:ext uri="{FF2B5EF4-FFF2-40B4-BE49-F238E27FC236}">
                <a16:creationId xmlns:a16="http://schemas.microsoft.com/office/drawing/2014/main" id="{03FAC0BA-C460-6569-893D-EE49C13A4F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910328" y="874734"/>
            <a:ext cx="7279530" cy="4095078"/>
          </a:xfrm>
        </p:spPr>
        <p:txBody>
          <a:bodyPr>
            <a:noAutofit/>
          </a:bodyPr>
          <a:lstStyle/>
          <a:p>
            <a:pPr marL="0" indent="0" algn="r" rtl="1">
              <a:spcBef>
                <a:spcPts val="2500"/>
              </a:spcBef>
              <a:buNone/>
            </a:pPr>
            <a:r>
              <a:rPr lang="he-IL" sz="2700" b="1" dirty="0"/>
              <a:t>שליטה מרחוק</a:t>
            </a:r>
          </a:p>
          <a:p>
            <a:pPr marL="0" lvl="1" indent="0" algn="r" rtl="1">
              <a:buNone/>
            </a:pPr>
            <a:r>
              <a:rPr lang="he-IL" sz="2700" dirty="0"/>
              <a:t>אפליקציות לניהול תאורה מאפשרות שליטה מרחוק על התאורה בבית, מה שמספק נוחות רבה יותר למשתמשים.</a:t>
            </a:r>
          </a:p>
          <a:p>
            <a:pPr marL="0" indent="0" algn="r" rtl="1">
              <a:spcBef>
                <a:spcPts val="2500"/>
              </a:spcBef>
              <a:buNone/>
            </a:pPr>
            <a:r>
              <a:rPr lang="he-IL" sz="2700" b="1" dirty="0"/>
              <a:t>חיסכון באנרגיה</a:t>
            </a:r>
          </a:p>
          <a:p>
            <a:pPr marL="0" lvl="1" indent="0" algn="r" rtl="1">
              <a:buNone/>
            </a:pPr>
            <a:r>
              <a:rPr lang="he-IL" sz="2700" dirty="0"/>
              <a:t>באמצעות אפליקציות אלו, ניתן לחסוך בחשמל על ידי ניהול יעיל של שעות השימוש בתאורה.</a:t>
            </a:r>
          </a:p>
          <a:p>
            <a:pPr marL="0" indent="0" algn="r" rtl="1">
              <a:spcBef>
                <a:spcPts val="2500"/>
              </a:spcBef>
              <a:buNone/>
            </a:pPr>
            <a:r>
              <a:rPr lang="he-IL" sz="2700" b="1" dirty="0"/>
              <a:t>שיפור נוחות השימוש</a:t>
            </a:r>
          </a:p>
          <a:p>
            <a:pPr marL="0" lvl="1" indent="0" algn="r" rtl="1">
              <a:buNone/>
            </a:pPr>
            <a:r>
              <a:rPr lang="he-IL" sz="2700" dirty="0"/>
              <a:t>אפליקציות לניהול תאורה משפרות את נוחות השימוש באמצעות תזמון ותצורות תאורה מותאמות אישית.</a:t>
            </a:r>
            <a:endParaRPr lang="en-IL" sz="2700" dirty="0"/>
          </a:p>
        </p:txBody>
      </p:sp>
    </p:spTree>
    <p:extLst>
      <p:ext uri="{BB962C8B-B14F-4D97-AF65-F5344CB8AC3E}">
        <p14:creationId xmlns:p14="http://schemas.microsoft.com/office/powerpoint/2010/main" val="3437275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ECF54D-7798-7D24-F299-1930B6896A4C}"/>
              </a:ext>
            </a:extLst>
          </p:cNvPr>
          <p:cNvSpPr>
            <a:spLocks noGrp="1"/>
          </p:cNvSpPr>
          <p:nvPr>
            <p:ph type="title"/>
          </p:nvPr>
        </p:nvSpPr>
        <p:spPr>
          <a:xfrm>
            <a:off x="961644" y="-764966"/>
            <a:ext cx="6035040" cy="1529932"/>
          </a:xfrm>
        </p:spPr>
        <p:txBody>
          <a:bodyPr vert="horz" lIns="91440" tIns="45720" rIns="91440" bIns="45720" rtlCol="0" anchor="b">
            <a:normAutofit/>
          </a:bodyPr>
          <a:lstStyle/>
          <a:p>
            <a:r>
              <a:rPr lang="en-US" b="1" kern="1200" dirty="0" err="1">
                <a:solidFill>
                  <a:schemeClr val="tx1"/>
                </a:solidFill>
                <a:latin typeface="+mj-lt"/>
                <a:ea typeface="+mj-ea"/>
                <a:cs typeface="+mj-cs"/>
              </a:rPr>
              <a:t>כלים</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דיגיטליים</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למדידת</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צריכה</a:t>
            </a:r>
            <a:endParaRPr lang="en-US"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7EC3629-8FFB-71DE-164B-CE53347334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0" y="1113097"/>
            <a:ext cx="6996684" cy="4096512"/>
          </a:xfrm>
        </p:spPr>
        <p:txBody>
          <a:bodyPr>
            <a:noAutofit/>
          </a:bodyPr>
          <a:lstStyle/>
          <a:p>
            <a:pPr marL="0" indent="0" algn="r" rtl="1">
              <a:spcBef>
                <a:spcPts val="2500"/>
              </a:spcBef>
              <a:buNone/>
            </a:pPr>
            <a:r>
              <a:rPr lang="he-IL" sz="2700" b="1" dirty="0"/>
              <a:t>מדידת צריכת חשמל</a:t>
            </a:r>
          </a:p>
          <a:p>
            <a:pPr marL="0" lvl="1" indent="0" algn="r" rtl="1">
              <a:buNone/>
            </a:pPr>
            <a:r>
              <a:rPr lang="he-IL" sz="2700" dirty="0"/>
              <a:t>כלים דיגיטליים מספקים נתונים מדויקים על צריכת החשמל שלנו, מה שמסייע לנו להבין את ההוצאות שלנו.</a:t>
            </a:r>
          </a:p>
          <a:p>
            <a:pPr marL="0" indent="0" algn="r" rtl="1">
              <a:spcBef>
                <a:spcPts val="2500"/>
              </a:spcBef>
              <a:buNone/>
            </a:pPr>
            <a:r>
              <a:rPr lang="he-IL" sz="2700" b="1" dirty="0"/>
              <a:t>שיפור היעילות האנרגטית</a:t>
            </a:r>
          </a:p>
          <a:p>
            <a:pPr marL="0" lvl="1" indent="0" algn="r" rtl="1">
              <a:buNone/>
            </a:pPr>
            <a:r>
              <a:rPr lang="he-IL" sz="2700" dirty="0"/>
              <a:t>באמצעות הנתונים שנאספים, נוכל לייעל את השימוש שלנו בחשמל ולהפחית הוצאות מיותרות.</a:t>
            </a:r>
          </a:p>
          <a:p>
            <a:pPr marL="0" indent="0" algn="r" rtl="1">
              <a:spcBef>
                <a:spcPts val="2500"/>
              </a:spcBef>
              <a:buNone/>
            </a:pPr>
            <a:r>
              <a:rPr lang="he-IL" sz="2700" b="1" dirty="0"/>
              <a:t>כלים דיגיטליים מגוונים</a:t>
            </a:r>
          </a:p>
          <a:p>
            <a:pPr marL="0" lvl="1" indent="0" algn="r" rtl="1">
              <a:buNone/>
            </a:pPr>
            <a:r>
              <a:rPr lang="he-IL" sz="2700" dirty="0"/>
              <a:t>ישנם מגוון כלים דיגיטליים המציעים אפשרויות שונות למדידת צריכה, כל אחד מתאים לצרכים שונים.</a:t>
            </a:r>
            <a:endParaRPr lang="en-IL" sz="2700" dirty="0"/>
          </a:p>
        </p:txBody>
      </p:sp>
      <p:pic>
        <p:nvPicPr>
          <p:cNvPr id="5" name="Content Placeholder 4" descr="טעינת מכשירים ניידים">
            <a:extLst>
              <a:ext uri="{FF2B5EF4-FFF2-40B4-BE49-F238E27FC236}">
                <a16:creationId xmlns:a16="http://schemas.microsoft.com/office/drawing/2014/main" id="{12ED17F9-E56A-4891-9F1A-E216BB88394E}"/>
              </a:ext>
            </a:extLst>
          </p:cNvPr>
          <p:cNvPicPr>
            <a:picLocks noGrp="1" noChangeAspect="1"/>
          </p:cNvPicPr>
          <p:nvPr>
            <p:ph sz="half" idx="1"/>
          </p:nvPr>
        </p:nvPicPr>
        <p:blipFill>
          <a:blip r:embed="rId3"/>
          <a:srcRect l="23470" r="29359" b="-1"/>
          <a:stretch/>
        </p:blipFill>
        <p:spPr>
          <a:xfrm>
            <a:off x="7345680" y="10"/>
            <a:ext cx="4846320" cy="6857990"/>
          </a:xfrm>
          <a:prstGeom prst="rect">
            <a:avLst/>
          </a:prstGeom>
        </p:spPr>
      </p:pic>
    </p:spTree>
    <p:extLst>
      <p:ext uri="{BB962C8B-B14F-4D97-AF65-F5344CB8AC3E}">
        <p14:creationId xmlns:p14="http://schemas.microsoft.com/office/powerpoint/2010/main" val="2226317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AFBC5-9FAD-1FBA-801A-3E3BE997D30F}"/>
              </a:ext>
            </a:extLst>
          </p:cNvPr>
          <p:cNvSpPr>
            <a:spLocks noGrp="1"/>
          </p:cNvSpPr>
          <p:nvPr>
            <p:ph type="title"/>
          </p:nvPr>
        </p:nvSpPr>
        <p:spPr>
          <a:xfrm>
            <a:off x="961644" y="-870379"/>
            <a:ext cx="6035040" cy="1529932"/>
          </a:xfrm>
        </p:spPr>
        <p:txBody>
          <a:bodyPr vert="horz" lIns="91440" tIns="45720" rIns="91440" bIns="45720" rtlCol="0" anchor="b">
            <a:normAutofit/>
          </a:bodyPr>
          <a:lstStyle/>
          <a:p>
            <a:r>
              <a:rPr lang="en-US" b="1" kern="1200" dirty="0" err="1">
                <a:solidFill>
                  <a:schemeClr val="tx1"/>
                </a:solidFill>
                <a:latin typeface="+mj-lt"/>
                <a:ea typeface="+mj-ea"/>
                <a:cs typeface="+mj-cs"/>
              </a:rPr>
              <a:t>שילוב</a:t>
            </a:r>
            <a:r>
              <a:rPr lang="en-US" b="1" kern="1200" dirty="0">
                <a:solidFill>
                  <a:schemeClr val="tx1"/>
                </a:solidFill>
                <a:latin typeface="+mj-lt"/>
                <a:ea typeface="+mj-ea"/>
                <a:cs typeface="+mj-cs"/>
              </a:rPr>
              <a:t> טכנולוגיות </a:t>
            </a:r>
            <a:r>
              <a:rPr lang="en-US" b="1" kern="1200" dirty="0" err="1">
                <a:solidFill>
                  <a:schemeClr val="tx1"/>
                </a:solidFill>
                <a:latin typeface="+mj-lt"/>
                <a:ea typeface="+mj-ea"/>
                <a:cs typeface="+mj-cs"/>
              </a:rPr>
              <a:t>חכמות</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בבית</a:t>
            </a:r>
            <a:endParaRPr lang="en-US"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EB4B0C0-E58E-D0D6-FA20-45E1A4A03BD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8853" y="659553"/>
            <a:ext cx="7270036" cy="4096512"/>
          </a:xfrm>
        </p:spPr>
        <p:txBody>
          <a:bodyPr>
            <a:noAutofit/>
          </a:bodyPr>
          <a:lstStyle/>
          <a:p>
            <a:pPr marL="0" indent="0" algn="r" rtl="1">
              <a:spcBef>
                <a:spcPts val="2500"/>
              </a:spcBef>
              <a:buNone/>
            </a:pPr>
            <a:r>
              <a:rPr lang="he-IL" sz="2700" b="1" dirty="0"/>
              <a:t>חיישני תנועה</a:t>
            </a:r>
          </a:p>
          <a:p>
            <a:pPr marL="0" lvl="1" indent="0" algn="r" rtl="1">
              <a:buNone/>
            </a:pPr>
            <a:r>
              <a:rPr lang="he-IL" sz="2700" dirty="0"/>
              <a:t>חיישני תנועה יכולים לשדרג את חוויית התאורה בבית על ידי הפעלת אורות באופן אוטומטי כשיש פעילות.</a:t>
            </a:r>
          </a:p>
          <a:p>
            <a:pPr marL="0" indent="0" algn="r" rtl="1">
              <a:spcBef>
                <a:spcPts val="2500"/>
              </a:spcBef>
              <a:buNone/>
            </a:pPr>
            <a:r>
              <a:rPr lang="he-IL" sz="2700" b="1" dirty="0"/>
              <a:t>מערכות אוטומטיות</a:t>
            </a:r>
          </a:p>
          <a:p>
            <a:pPr marL="0" lvl="1" indent="0" algn="r" rtl="1">
              <a:buNone/>
            </a:pPr>
            <a:r>
              <a:rPr lang="he-IL" sz="2700" dirty="0"/>
              <a:t>מערכות אוטומטיות מאפשרות שליטה נוחה על התאורה והצריכה האנרגטית, מה שמוביל לחיסכון בחשמל.</a:t>
            </a:r>
          </a:p>
          <a:p>
            <a:pPr marL="0" indent="0" algn="r" rtl="1">
              <a:spcBef>
                <a:spcPts val="2500"/>
              </a:spcBef>
              <a:buNone/>
            </a:pPr>
            <a:r>
              <a:rPr lang="he-IL" sz="2700" b="1" dirty="0"/>
              <a:t>נוחות וחיסכון</a:t>
            </a:r>
          </a:p>
          <a:p>
            <a:pPr marL="0" lvl="1" indent="0" algn="r" rtl="1">
              <a:buNone/>
            </a:pPr>
            <a:r>
              <a:rPr lang="he-IL" sz="2700" dirty="0"/>
              <a:t>שילוב טכנולוגיות חכמות בבית לא רק משדרג את הנוחות אלא גם תורם לחיסכון בחשמל ובמשאבים.</a:t>
            </a:r>
            <a:endParaRPr lang="en-IL" sz="2700" dirty="0"/>
          </a:p>
        </p:txBody>
      </p:sp>
      <p:pic>
        <p:nvPicPr>
          <p:cNvPr id="5" name="Content Placeholder 4" descr="מתג אור על הקיר הירוק">
            <a:extLst>
              <a:ext uri="{FF2B5EF4-FFF2-40B4-BE49-F238E27FC236}">
                <a16:creationId xmlns:a16="http://schemas.microsoft.com/office/drawing/2014/main" id="{6E4A0183-1792-4914-B341-A6E6C35A100B}"/>
              </a:ext>
            </a:extLst>
          </p:cNvPr>
          <p:cNvPicPr>
            <a:picLocks noGrp="1" noChangeAspect="1"/>
          </p:cNvPicPr>
          <p:nvPr>
            <p:ph sz="half" idx="1"/>
          </p:nvPr>
        </p:nvPicPr>
        <p:blipFill>
          <a:blip r:embed="rId3"/>
          <a:srcRect l="52663" r="166" b="-1"/>
          <a:stretch/>
        </p:blipFill>
        <p:spPr>
          <a:xfrm>
            <a:off x="7345680" y="10"/>
            <a:ext cx="4846320" cy="6857990"/>
          </a:xfrm>
          <a:prstGeom prst="rect">
            <a:avLst/>
          </a:prstGeom>
        </p:spPr>
      </p:pic>
    </p:spTree>
    <p:extLst>
      <p:ext uri="{BB962C8B-B14F-4D97-AF65-F5344CB8AC3E}">
        <p14:creationId xmlns:p14="http://schemas.microsoft.com/office/powerpoint/2010/main" val="3021709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F74C59-445A-9824-B537-A392A6ECE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6766BC5C-E94E-73C6-B4A2-E9E031636834}"/>
              </a:ext>
            </a:extLst>
          </p:cNvPr>
          <p:cNvSpPr>
            <a:spLocks noGrp="1"/>
          </p:cNvSpPr>
          <p:nvPr>
            <p:ph type="title"/>
          </p:nvPr>
        </p:nvSpPr>
        <p:spPr>
          <a:xfrm>
            <a:off x="4270248" y="-154707"/>
            <a:ext cx="7344336" cy="1133856"/>
          </a:xfrm>
        </p:spPr>
        <p:txBody>
          <a:bodyPr anchor="b">
            <a:normAutofit/>
          </a:bodyPr>
          <a:lstStyle/>
          <a:p>
            <a:pPr algn="r" rtl="1"/>
            <a:r>
              <a:rPr lang="en-IL" sz="6000" dirty="0" err="1"/>
              <a:t>מסקנה</a:t>
            </a:r>
            <a:endParaRPr lang="en-IL" sz="6000" dirty="0"/>
          </a:p>
        </p:txBody>
      </p:sp>
      <p:graphicFrame>
        <p:nvGraphicFramePr>
          <p:cNvPr id="9" name="Content Placeholder 2">
            <a:extLst>
              <a:ext uri="{FF2B5EF4-FFF2-40B4-BE49-F238E27FC236}">
                <a16:creationId xmlns:a16="http://schemas.microsoft.com/office/drawing/2014/main" id="{EDE1077C-7E85-7D67-2559-97CF2D1FD3DC}"/>
              </a:ext>
            </a:extLst>
          </p:cNvPr>
          <p:cNvGraphicFramePr>
            <a:graphicFrameLocks noGrp="1"/>
          </p:cNvGraphicFramePr>
          <p:nvPr>
            <p:ph idx="1"/>
            <p:extLst>
              <p:ext uri="{D42A27DB-BD31-4B8C-83A1-F6EECF244321}">
                <p14:modId xmlns:p14="http://schemas.microsoft.com/office/powerpoint/2010/main" val="2906020325"/>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612646" y="1804086"/>
          <a:ext cx="10890504" cy="4301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9702719"/>
      </p:ext>
    </p:extLst>
  </p:cSld>
  <p:clrMapOvr>
    <a:overrideClrMapping bg1="dk1" tx1="lt1" bg2="dk2" tx2="lt2" accent1="accent1" accent2="accent2" accent3="accent3" accent4="accent4" accent5="accent5" accent6="accent6" hlink="hlink" folHlink="folHlink"/>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שמיים, בניין, בחוץ, אזור מטרופוליני&#10;&#10;התיאור נוצר באופן אוטומטי">
            <a:extLst>
              <a:ext uri="{FF2B5EF4-FFF2-40B4-BE49-F238E27FC236}">
                <a16:creationId xmlns:a16="http://schemas.microsoft.com/office/drawing/2014/main" id="{7D08E195-F5DE-25A4-788D-6DC1DEA9554E}"/>
              </a:ext>
            </a:extLst>
          </p:cNvPr>
          <p:cNvPicPr>
            <a:picLocks noChangeAspect="1"/>
          </p:cNvPicPr>
          <p:nvPr/>
        </p:nvPicPr>
        <p:blipFill rotWithShape="1">
          <a:blip r:embed="rId2">
            <a:extLst>
              <a:ext uri="{28A0092B-C50C-407E-A947-70E740481C1C}">
                <a14:useLocalDpi xmlns:a14="http://schemas.microsoft.com/office/drawing/2010/main" val="0"/>
              </a:ext>
            </a:extLst>
          </a:blip>
          <a:srcRect t="3454" r="-1" b="44743"/>
          <a:stretch/>
        </p:blipFill>
        <p:spPr>
          <a:xfrm>
            <a:off x="838200" y="-3810"/>
            <a:ext cx="9928860" cy="6858001"/>
          </a:xfrm>
          <a:prstGeom prst="rect">
            <a:avLst/>
          </a:prstGeom>
        </p:spPr>
      </p:pic>
    </p:spTree>
    <p:extLst>
      <p:ext uri="{BB962C8B-B14F-4D97-AF65-F5344CB8AC3E}">
        <p14:creationId xmlns:p14="http://schemas.microsoft.com/office/powerpoint/2010/main" val="393799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9074" y="0"/>
            <a:ext cx="12172927" cy="6858000"/>
          </a:xfrm>
          <a:prstGeom prst="rect">
            <a:avLst/>
          </a:prstGeom>
          <a:noFill/>
          <a:ln>
            <a:noFill/>
          </a:ln>
        </p:spPr>
      </p:pic>
      <p:sp>
        <p:nvSpPr>
          <p:cNvPr id="63" name="Google Shape;63;p14"/>
          <p:cNvSpPr txBox="1">
            <a:spLocks noGrp="1"/>
          </p:cNvSpPr>
          <p:nvPr>
            <p:ph type="ctrTitle"/>
          </p:nvPr>
        </p:nvSpPr>
        <p:spPr>
          <a:xfrm>
            <a:off x="415600" y="230800"/>
            <a:ext cx="10968400" cy="1547200"/>
          </a:xfrm>
          <a:prstGeom prst="rect">
            <a:avLst/>
          </a:prstGeom>
        </p:spPr>
        <p:txBody>
          <a:bodyPr spcFirstLastPara="1" vert="horz" wrap="square" lIns="121900" tIns="121900" rIns="121900" bIns="121900" rtlCol="1" anchor="b" anchorCtr="0">
            <a:noAutofit/>
          </a:bodyPr>
          <a:lstStyle/>
          <a:p>
            <a:pPr algn="ctr">
              <a:spcBef>
                <a:spcPts val="0"/>
              </a:spcBef>
            </a:pPr>
            <a:r>
              <a:rPr lang="en" dirty="0">
                <a:solidFill>
                  <a:srgbClr val="FFFFFF"/>
                </a:solidFill>
                <a:latin typeface="Rubik"/>
                <a:ea typeface="Rubik"/>
                <a:sym typeface="Rubik"/>
              </a:rPr>
              <a:t>האתגר</a:t>
            </a:r>
            <a:endParaRPr dirty="0">
              <a:solidFill>
                <a:srgbClr val="FFFFFF"/>
              </a:solidFill>
              <a:latin typeface="Rubik"/>
              <a:ea typeface="Rubik"/>
              <a:sym typeface="Rubi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D3817B-01DA-DCDA-FA18-49D6FF003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 shot of a graph&#10;&#10;AI-generated content may be incorrect.">
            <a:extLst>
              <a:ext uri="{FF2B5EF4-FFF2-40B4-BE49-F238E27FC236}">
                <a16:creationId xmlns:a16="http://schemas.microsoft.com/office/drawing/2014/main" id="{F61E45F5-5A10-D960-22D9-056D73DDD4B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857440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0" y="0"/>
            <a:ext cx="12203261" cy="6858000"/>
          </a:xfrm>
          <a:prstGeom prst="rect">
            <a:avLst/>
          </a:prstGeom>
          <a:noFill/>
          <a:ln>
            <a:noFill/>
          </a:ln>
        </p:spPr>
      </p:pic>
      <p:sp>
        <p:nvSpPr>
          <p:cNvPr id="69" name="Google Shape;69;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ctr"/>
            <a:r>
              <a:rPr lang="en" dirty="0">
                <a:solidFill>
                  <a:srgbClr val="FFFFFF"/>
                </a:solidFill>
                <a:latin typeface="Rubik Medium"/>
                <a:ea typeface="Rubik Medium"/>
                <a:sym typeface="Rubik Medium"/>
              </a:rPr>
              <a:t>זיהום אור </a:t>
            </a:r>
            <a:endParaRPr dirty="0">
              <a:solidFill>
                <a:srgbClr val="FFFFFF"/>
              </a:solidFill>
              <a:latin typeface="Rubik Medium"/>
              <a:ea typeface="Rubik Medium"/>
              <a:sym typeface="Rubik Medium"/>
            </a:endParaRPr>
          </a:p>
        </p:txBody>
      </p:sp>
      <p:sp>
        <p:nvSpPr>
          <p:cNvPr id="70" name="Google Shape;70;p15"/>
          <p:cNvSpPr txBox="1">
            <a:spLocks noGrp="1"/>
          </p:cNvSpPr>
          <p:nvPr>
            <p:ph type="body" idx="1"/>
          </p:nvPr>
        </p:nvSpPr>
        <p:spPr>
          <a:xfrm>
            <a:off x="889000" y="4175733"/>
            <a:ext cx="10414000" cy="1707600"/>
          </a:xfrm>
          <a:prstGeom prst="rect">
            <a:avLst/>
          </a:prstGeom>
        </p:spPr>
        <p:txBody>
          <a:bodyPr spcFirstLastPara="1" vert="horz" wrap="square" lIns="121900" tIns="121900" rIns="121900" bIns="121900" rtlCol="1" anchor="t" anchorCtr="0">
            <a:noAutofit/>
          </a:bodyPr>
          <a:lstStyle/>
          <a:p>
            <a:pPr marL="0" indent="0" algn="ctr" rtl="1">
              <a:lnSpc>
                <a:spcPct val="150000"/>
              </a:lnSpc>
              <a:buNone/>
            </a:pPr>
            <a:r>
              <a:rPr lang="en" b="1" dirty="0">
                <a:solidFill>
                  <a:srgbClr val="FFFFFF"/>
                </a:solidFill>
                <a:latin typeface="Rubik"/>
                <a:ea typeface="Rubik"/>
                <a:cs typeface="+mj-cs"/>
                <a:sym typeface="Rubik"/>
              </a:rPr>
              <a:t>לא משאיר סימנים על הקירות או ערימת פסולת ליד הפח, ולכן קשה למדוד אותו. </a:t>
            </a:r>
            <a:endParaRPr b="1" dirty="0">
              <a:solidFill>
                <a:srgbClr val="FFFFFF"/>
              </a:solidFill>
              <a:latin typeface="Rubik"/>
              <a:ea typeface="Rubik"/>
              <a:cs typeface="+mj-cs"/>
              <a:sym typeface="Rubik"/>
            </a:endParaRPr>
          </a:p>
          <a:p>
            <a:pPr marL="0" indent="0" algn="ctr" rtl="1">
              <a:lnSpc>
                <a:spcPct val="150000"/>
              </a:lnSpc>
              <a:buNone/>
            </a:pPr>
            <a:r>
              <a:rPr lang="en" b="1" dirty="0">
                <a:solidFill>
                  <a:srgbClr val="FFFFFF"/>
                </a:solidFill>
                <a:latin typeface="Rubik"/>
                <a:ea typeface="Rubik"/>
                <a:cs typeface="+mj-cs"/>
                <a:sym typeface="Rubik"/>
              </a:rPr>
              <a:t>הרבה יותר קל לנו למדוד את הנזק הסביבתי ואת כמות האשפה הבלתי אפשרית שאנו מייצרים.</a:t>
            </a:r>
            <a:endParaRPr b="1" dirty="0">
              <a:solidFill>
                <a:srgbClr val="FFFFFF"/>
              </a:solidFill>
              <a:latin typeface="Rubik"/>
              <a:ea typeface="Rubik"/>
              <a:cs typeface="+mj-cs"/>
              <a:sym typeface="Rubik"/>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0" y="1422767"/>
            <a:ext cx="8618733" cy="5435233"/>
          </a:xfrm>
          <a:prstGeom prst="rect">
            <a:avLst/>
          </a:prstGeom>
          <a:noFill/>
          <a:ln>
            <a:noFill/>
          </a:ln>
        </p:spPr>
      </p:pic>
      <p:sp>
        <p:nvSpPr>
          <p:cNvPr id="76" name="Google Shape;76;p16"/>
          <p:cNvSpPr txBox="1">
            <a:spLocks noGrp="1"/>
          </p:cNvSpPr>
          <p:nvPr>
            <p:ph type="title"/>
          </p:nvPr>
        </p:nvSpPr>
        <p:spPr>
          <a:xfrm>
            <a:off x="887767" y="224143"/>
            <a:ext cx="10061924"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ההיסטוריה של התאורה המלאכותית</a:t>
            </a:r>
            <a:endParaRPr dirty="0">
              <a:latin typeface="Rubik Medium"/>
              <a:ea typeface="Rubik Medium"/>
              <a:sym typeface="Rubik Medium"/>
            </a:endParaRPr>
          </a:p>
        </p:txBody>
      </p:sp>
      <p:sp>
        <p:nvSpPr>
          <p:cNvPr id="77" name="Google Shape;77;p16"/>
          <p:cNvSpPr txBox="1">
            <a:spLocks noGrp="1"/>
          </p:cNvSpPr>
          <p:nvPr>
            <p:ph type="body" idx="1"/>
          </p:nvPr>
        </p:nvSpPr>
        <p:spPr>
          <a:xfrm>
            <a:off x="8536382" y="2039353"/>
            <a:ext cx="3467901" cy="2138000"/>
          </a:xfrm>
          <a:prstGeom prst="rect">
            <a:avLst/>
          </a:prstGeom>
        </p:spPr>
        <p:txBody>
          <a:bodyPr spcFirstLastPara="1" vert="horz" wrap="square" lIns="121900" tIns="121900" rIns="121900" bIns="121900" rtlCol="1" anchor="t" anchorCtr="0">
            <a:noAutofit/>
          </a:bodyPr>
          <a:lstStyle/>
          <a:p>
            <a:pPr marL="0" indent="0" algn="r" rtl="1">
              <a:lnSpc>
                <a:spcPct val="150000"/>
              </a:lnSpc>
              <a:buNone/>
            </a:pPr>
            <a:r>
              <a:rPr lang="en" dirty="0">
                <a:solidFill>
                  <a:schemeClr val="dk1"/>
                </a:solidFill>
                <a:latin typeface="Rubik"/>
                <a:ea typeface="Rubik"/>
                <a:cs typeface="+mj-cs"/>
                <a:sym typeface="Rubik"/>
              </a:rPr>
              <a:t>אדיסון המציא את הנורה כדי להאריך את שעות היום. </a:t>
            </a:r>
          </a:p>
          <a:p>
            <a:pPr marL="0" indent="0" algn="r" rtl="1">
              <a:lnSpc>
                <a:spcPct val="150000"/>
              </a:lnSpc>
              <a:buNone/>
            </a:pPr>
            <a:r>
              <a:rPr lang="en" dirty="0">
                <a:solidFill>
                  <a:schemeClr val="dk1"/>
                </a:solidFill>
                <a:latin typeface="Rubik"/>
                <a:ea typeface="Rubik"/>
                <a:cs typeface="+mj-cs"/>
                <a:sym typeface="Rubik"/>
              </a:rPr>
              <a:t>הוא לא </a:t>
            </a:r>
            <a:r>
              <a:rPr lang="he-IL" dirty="0">
                <a:solidFill>
                  <a:schemeClr val="dk1"/>
                </a:solidFill>
                <a:latin typeface="Rubik"/>
                <a:ea typeface="Rubik"/>
                <a:cs typeface="+mj-cs"/>
                <a:sym typeface="Rubik"/>
              </a:rPr>
              <a:t>חלם</a:t>
            </a:r>
            <a:r>
              <a:rPr lang="en" dirty="0">
                <a:solidFill>
                  <a:schemeClr val="dk1"/>
                </a:solidFill>
                <a:latin typeface="Rubik"/>
                <a:ea typeface="Rubik"/>
                <a:cs typeface="+mj-cs"/>
                <a:sym typeface="Rubik"/>
              </a:rPr>
              <a:t> שנפעיל תאורה במשך כל שעות היום, בעוצמות ובגוונים בהם הם פועלות.</a:t>
            </a:r>
            <a:endParaRPr dirty="0">
              <a:solidFill>
                <a:schemeClr val="dk1"/>
              </a:solidFill>
              <a:latin typeface="Rubik"/>
              <a:ea typeface="Rubik"/>
              <a:cs typeface="+mj-cs"/>
              <a:sym typeface="Rubik"/>
            </a:endParaRPr>
          </a:p>
          <a:p>
            <a:pPr marL="0" indent="0" algn="r" rtl="1">
              <a:lnSpc>
                <a:spcPct val="150000"/>
              </a:lnSpc>
              <a:buNone/>
            </a:pPr>
            <a:endParaRPr dirty="0">
              <a:solidFill>
                <a:srgbClr val="FF0000"/>
              </a:solidFill>
              <a:latin typeface="Rubik"/>
              <a:ea typeface="Rubik"/>
              <a:cs typeface="+mj-cs"/>
              <a:sym typeface="Rubi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ctr" rtl="1"/>
            <a:r>
              <a:rPr lang="en" dirty="0">
                <a:solidFill>
                  <a:srgbClr val="FF0000"/>
                </a:solidFill>
                <a:latin typeface="Rubik Medium"/>
                <a:ea typeface="Rubik Medium"/>
                <a:sym typeface="Rubik Medium"/>
              </a:rPr>
              <a:t>פרדוקס ג’בונס</a:t>
            </a:r>
            <a:endParaRPr dirty="0">
              <a:solidFill>
                <a:srgbClr val="FF0000"/>
              </a:solidFill>
              <a:latin typeface="Rubik Medium"/>
              <a:ea typeface="Rubik Medium"/>
              <a:sym typeface="Rubik Medium"/>
            </a:endParaRPr>
          </a:p>
        </p:txBody>
      </p:sp>
      <p:sp>
        <p:nvSpPr>
          <p:cNvPr id="83" name="Google Shape;83;p17"/>
          <p:cNvSpPr txBox="1">
            <a:spLocks noGrp="1"/>
          </p:cNvSpPr>
          <p:nvPr>
            <p:ph type="body" idx="1"/>
          </p:nvPr>
        </p:nvSpPr>
        <p:spPr>
          <a:xfrm>
            <a:off x="7527633" y="1747600"/>
            <a:ext cx="4866194" cy="3898000"/>
          </a:xfrm>
          <a:prstGeom prst="rect">
            <a:avLst/>
          </a:prstGeom>
        </p:spPr>
        <p:txBody>
          <a:bodyPr spcFirstLastPara="1" vert="horz" wrap="square" lIns="121900" tIns="121900" rIns="121900" bIns="121900" rtlCol="1" anchor="t" anchorCtr="0">
            <a:noAutofit/>
          </a:bodyPr>
          <a:lstStyle/>
          <a:p>
            <a:pPr marL="304792" indent="0" algn="r" rtl="1">
              <a:lnSpc>
                <a:spcPct val="115000"/>
              </a:lnSpc>
              <a:spcBef>
                <a:spcPts val="800"/>
              </a:spcBef>
              <a:buNone/>
            </a:pPr>
            <a:r>
              <a:rPr lang="en" sz="2400" dirty="0">
                <a:solidFill>
                  <a:srgbClr val="FF0000"/>
                </a:solidFill>
                <a:latin typeface="Rubik"/>
                <a:ea typeface="Rubik"/>
                <a:cs typeface="+mj-cs"/>
                <a:sym typeface="Rubik"/>
              </a:rPr>
              <a:t>הידוע גם בשמו </a:t>
            </a:r>
            <a:r>
              <a:rPr lang="en" sz="2400" b="1" dirty="0">
                <a:solidFill>
                  <a:srgbClr val="FF0000"/>
                </a:solidFill>
                <a:latin typeface="Rubik"/>
                <a:ea typeface="Rubik"/>
                <a:cs typeface="+mj-cs"/>
                <a:sym typeface="Rubik"/>
              </a:rPr>
              <a:t>אפקט הריבאונד</a:t>
            </a:r>
            <a:r>
              <a:rPr lang="en" sz="2400" dirty="0">
                <a:solidFill>
                  <a:srgbClr val="FF0000"/>
                </a:solidFill>
                <a:latin typeface="Rubik"/>
                <a:ea typeface="Rubik"/>
                <a:cs typeface="+mj-cs"/>
                <a:sym typeface="Rubik"/>
              </a:rPr>
              <a:t> הוא פרדוקס הקשור בהתייעלות אנרגטית ו</a:t>
            </a:r>
            <a:r>
              <a:rPr lang="en" sz="2400" dirty="0">
                <a:solidFill>
                  <a:srgbClr val="FF0000"/>
                </a:solidFill>
                <a:uFill>
                  <a:noFill/>
                </a:uFill>
                <a:latin typeface="Rubik"/>
                <a:ea typeface="Rubik"/>
                <a:cs typeface="+mj-cs"/>
                <a:sym typeface="Rubik"/>
                <a:hlinkClick r:id="rId3">
                  <a:extLst>
                    <a:ext uri="{A12FA001-AC4F-418D-AE19-62706E023703}">
                      <ahyp:hlinkClr xmlns:ahyp="http://schemas.microsoft.com/office/drawing/2018/hyperlinkcolor" val="tx"/>
                    </a:ext>
                  </a:extLst>
                </a:hlinkClick>
              </a:rPr>
              <a:t>במשאבים</a:t>
            </a:r>
            <a:r>
              <a:rPr lang="en" sz="2400" dirty="0">
                <a:solidFill>
                  <a:srgbClr val="FF0000"/>
                </a:solidFill>
                <a:latin typeface="Rubik"/>
                <a:ea typeface="Rubik"/>
                <a:cs typeface="+mj-cs"/>
                <a:sym typeface="Rubik"/>
              </a:rPr>
              <a:t>, לפיו בניגוד לאינטואיציה ולמוסכמה הכלכלית, כאשר מגדילים את </a:t>
            </a:r>
            <a:r>
              <a:rPr lang="en" sz="2400" dirty="0">
                <a:solidFill>
                  <a:srgbClr val="FF0000"/>
                </a:solidFill>
                <a:uFill>
                  <a:noFill/>
                </a:uFill>
                <a:latin typeface="Rubik"/>
                <a:ea typeface="Rubik"/>
                <a:cs typeface="+mj-cs"/>
                <a:sym typeface="Rubik"/>
                <a:hlinkClick r:id="rId4">
                  <a:extLst>
                    <a:ext uri="{A12FA001-AC4F-418D-AE19-62706E023703}">
                      <ahyp:hlinkClr xmlns:ahyp="http://schemas.microsoft.com/office/drawing/2018/hyperlinkcolor" val="tx"/>
                    </a:ext>
                  </a:extLst>
                </a:hlinkClick>
              </a:rPr>
              <a:t>יעילות</a:t>
            </a:r>
            <a:r>
              <a:rPr lang="en" sz="2400" dirty="0">
                <a:solidFill>
                  <a:srgbClr val="FF0000"/>
                </a:solidFill>
                <a:latin typeface="Rubik"/>
                <a:ea typeface="Rubik"/>
                <a:cs typeface="+mj-cs"/>
                <a:sym typeface="Rubik"/>
              </a:rPr>
              <a:t> השימוש במשאב, השימוש בו עולה. </a:t>
            </a:r>
            <a:endParaRPr sz="2400" dirty="0">
              <a:solidFill>
                <a:srgbClr val="FF0000"/>
              </a:solidFill>
              <a:latin typeface="Rubik"/>
              <a:ea typeface="Rubik"/>
              <a:cs typeface="+mj-cs"/>
              <a:sym typeface="Rubik"/>
            </a:endParaRPr>
          </a:p>
          <a:p>
            <a:pPr marL="304792" indent="0" algn="r" rtl="1">
              <a:lnSpc>
                <a:spcPct val="115000"/>
              </a:lnSpc>
              <a:spcBef>
                <a:spcPts val="800"/>
              </a:spcBef>
              <a:spcAft>
                <a:spcPts val="800"/>
              </a:spcAft>
              <a:buNone/>
            </a:pPr>
            <a:r>
              <a:rPr lang="en" sz="2400" dirty="0">
                <a:solidFill>
                  <a:srgbClr val="FF0000"/>
                </a:solidFill>
                <a:latin typeface="Rubik"/>
                <a:ea typeface="Rubik"/>
                <a:cs typeface="+mj-cs"/>
                <a:sym typeface="Rubik"/>
              </a:rPr>
              <a:t>זהו כינוי כללי </a:t>
            </a:r>
            <a:r>
              <a:rPr lang="en" sz="2400" b="1" dirty="0">
                <a:solidFill>
                  <a:srgbClr val="FF0000"/>
                </a:solidFill>
                <a:latin typeface="Rubik"/>
                <a:ea typeface="Rubik"/>
                <a:cs typeface="+mj-cs"/>
                <a:sym typeface="Rubik"/>
              </a:rPr>
              <a:t>למספר מנגנונים שיכולים לגרום להקטנת החיסכון באנרגיה ואף להגברת ההוצאה האנרגטית</a:t>
            </a:r>
            <a:r>
              <a:rPr lang="en" sz="2400" dirty="0">
                <a:solidFill>
                  <a:srgbClr val="FF0000"/>
                </a:solidFill>
                <a:latin typeface="Rubik"/>
                <a:ea typeface="Rubik"/>
                <a:cs typeface="+mj-cs"/>
                <a:sym typeface="Rubik"/>
              </a:rPr>
              <a:t>, בעקבות שיפור טכנולוגי להגברת היעילות האנרגטית.</a:t>
            </a:r>
            <a:endParaRPr sz="2400" b="1" dirty="0">
              <a:solidFill>
                <a:srgbClr val="FF0000"/>
              </a:solidFill>
              <a:latin typeface="Rubik"/>
              <a:ea typeface="Rubik"/>
              <a:cs typeface="+mj-cs"/>
              <a:sym typeface="Rubik"/>
            </a:endParaRPr>
          </a:p>
        </p:txBody>
      </p:sp>
      <p:pic>
        <p:nvPicPr>
          <p:cNvPr id="84" name="Google Shape;84;p17"/>
          <p:cNvPicPr preferRelativeResize="0"/>
          <p:nvPr/>
        </p:nvPicPr>
        <p:blipFill>
          <a:blip r:embed="rId5">
            <a:alphaModFix/>
            <a:extLst>
              <a:ext uri="{28A0092B-C50C-407E-A947-70E740481C1C}">
                <a14:useLocalDpi xmlns:a14="http://schemas.microsoft.com/office/drawing/2010/main"/>
              </a:ext>
            </a:extLst>
          </a:blip>
          <a:stretch>
            <a:fillRect/>
          </a:stretch>
        </p:blipFill>
        <p:spPr>
          <a:xfrm>
            <a:off x="415601" y="1747589"/>
            <a:ext cx="7019633" cy="39485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7833674" y="593367"/>
            <a:ext cx="3942726" cy="763600"/>
          </a:xfrm>
          <a:prstGeom prst="rect">
            <a:avLst/>
          </a:prstGeom>
        </p:spPr>
        <p:txBody>
          <a:bodyPr spcFirstLastPara="1" vert="horz" wrap="square" lIns="121900" tIns="121900" rIns="121900" bIns="121900" rtlCol="1" anchor="t" anchorCtr="0">
            <a:noAutofit/>
          </a:bodyPr>
          <a:lstStyle/>
          <a:p>
            <a:pPr algn="r" rtl="1"/>
            <a:r>
              <a:rPr lang="en" dirty="0">
                <a:latin typeface="Rubik Medium"/>
                <a:ea typeface="Rubik Medium"/>
                <a:sym typeface="Rubik Medium"/>
              </a:rPr>
              <a:t>נס חנוכה?</a:t>
            </a:r>
            <a:endParaRPr dirty="0">
              <a:latin typeface="Rubik Medium"/>
              <a:ea typeface="Rubik Medium"/>
              <a:sym typeface="Rubik Medium"/>
            </a:endParaRPr>
          </a:p>
        </p:txBody>
      </p:sp>
      <p:sp>
        <p:nvSpPr>
          <p:cNvPr id="90" name="Google Shape;90;p18"/>
          <p:cNvSpPr txBox="1">
            <a:spLocks noGrp="1"/>
          </p:cNvSpPr>
          <p:nvPr>
            <p:ph type="body" idx="1"/>
          </p:nvPr>
        </p:nvSpPr>
        <p:spPr>
          <a:xfrm>
            <a:off x="6853287" y="1536633"/>
            <a:ext cx="4923447" cy="4555200"/>
          </a:xfrm>
          <a:prstGeom prst="rect">
            <a:avLst/>
          </a:prstGeom>
        </p:spPr>
        <p:txBody>
          <a:bodyPr spcFirstLastPara="1" vert="horz" wrap="square" lIns="121900" tIns="121900" rIns="121900" bIns="121900" rtlCol="1" anchor="t" anchorCtr="0">
            <a:noAutofit/>
          </a:bodyPr>
          <a:lstStyle/>
          <a:p>
            <a:pPr marL="0" indent="0" algn="r" rtl="1">
              <a:lnSpc>
                <a:spcPct val="150000"/>
              </a:lnSpc>
              <a:buNone/>
            </a:pPr>
            <a:r>
              <a:rPr lang="en" sz="2667" dirty="0">
                <a:solidFill>
                  <a:schemeClr val="dk1"/>
                </a:solidFill>
                <a:latin typeface="Rubik"/>
                <a:ea typeface="Rubik"/>
                <a:cs typeface="+mj-cs"/>
                <a:sym typeface="Rubik"/>
              </a:rPr>
              <a:t>או שימוש מושכל במשאבי הסביבה? </a:t>
            </a:r>
            <a:endParaRPr sz="2667" dirty="0">
              <a:solidFill>
                <a:schemeClr val="dk1"/>
              </a:solidFill>
              <a:latin typeface="Rubik"/>
              <a:ea typeface="Rubik"/>
              <a:cs typeface="+mj-cs"/>
              <a:sym typeface="Rubik"/>
            </a:endParaRPr>
          </a:p>
          <a:p>
            <a:pPr marL="0" indent="0" algn="r" rtl="1">
              <a:lnSpc>
                <a:spcPct val="150000"/>
              </a:lnSpc>
              <a:buNone/>
            </a:pPr>
            <a:endParaRPr sz="2667" dirty="0">
              <a:solidFill>
                <a:schemeClr val="dk1"/>
              </a:solidFill>
              <a:latin typeface="Rubik"/>
              <a:ea typeface="Rubik"/>
              <a:cs typeface="+mj-cs"/>
              <a:sym typeface="Rubik"/>
            </a:endParaRPr>
          </a:p>
          <a:p>
            <a:pPr marL="0" indent="0" algn="r" rtl="1">
              <a:lnSpc>
                <a:spcPct val="150000"/>
              </a:lnSpc>
              <a:buNone/>
            </a:pPr>
            <a:r>
              <a:rPr lang="en" sz="2667" dirty="0">
                <a:solidFill>
                  <a:schemeClr val="dk1"/>
                </a:solidFill>
                <a:latin typeface="Rubik"/>
                <a:ea typeface="Rubik"/>
                <a:cs typeface="+mj-cs"/>
                <a:sym typeface="Rubik"/>
              </a:rPr>
              <a:t>השמש בבית המקדש הבין שיש לו רק כד שמן אחד ולכן הפעיל רק אור קטן ולא את כל גופי התאורה בבית.</a:t>
            </a:r>
            <a:endParaRPr sz="2667" dirty="0">
              <a:solidFill>
                <a:schemeClr val="dk1"/>
              </a:solidFill>
              <a:latin typeface="Rubik"/>
              <a:ea typeface="Rubik"/>
              <a:cs typeface="+mj-cs"/>
              <a:sym typeface="Rubik"/>
            </a:endParaRPr>
          </a:p>
          <a:p>
            <a:pPr marL="0" indent="0" algn="r" rtl="1">
              <a:lnSpc>
                <a:spcPct val="150000"/>
              </a:lnSpc>
              <a:buNone/>
            </a:pPr>
            <a:endParaRPr sz="2667" dirty="0">
              <a:solidFill>
                <a:srgbClr val="FF0000"/>
              </a:solidFill>
              <a:latin typeface="Rubik"/>
              <a:ea typeface="Rubik"/>
              <a:cs typeface="+mj-cs"/>
              <a:sym typeface="Rubik"/>
            </a:endParaRPr>
          </a:p>
        </p:txBody>
      </p:sp>
      <p:pic>
        <p:nvPicPr>
          <p:cNvPr id="91" name="Google Shape;91;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4734" y="358269"/>
            <a:ext cx="6536697" cy="626433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8710433" y="593367"/>
            <a:ext cx="3066000" cy="763600"/>
          </a:xfrm>
          <a:prstGeom prst="rect">
            <a:avLst/>
          </a:prstGeom>
        </p:spPr>
        <p:txBody>
          <a:bodyPr spcFirstLastPara="1" vert="horz" wrap="square" lIns="121900" tIns="121900" rIns="121900" bIns="121900" rtlCol="1" anchor="t" anchorCtr="0">
            <a:noAutofit/>
          </a:bodyPr>
          <a:lstStyle/>
          <a:p>
            <a:pPr algn="r" rtl="1"/>
            <a:r>
              <a:rPr lang="en" dirty="0">
                <a:latin typeface="Rubik Medium"/>
                <a:ea typeface="Rubik Medium"/>
                <a:sym typeface="Rubik Medium"/>
              </a:rPr>
              <a:t>אורכי גל שונים והשפעתם </a:t>
            </a:r>
            <a:endParaRPr dirty="0">
              <a:latin typeface="Rubik Medium"/>
              <a:ea typeface="Rubik Medium"/>
              <a:sym typeface="Rubik Medium"/>
            </a:endParaRPr>
          </a:p>
        </p:txBody>
      </p:sp>
      <p:sp>
        <p:nvSpPr>
          <p:cNvPr id="97" name="Google Shape;97;p19"/>
          <p:cNvSpPr txBox="1">
            <a:spLocks noGrp="1"/>
          </p:cNvSpPr>
          <p:nvPr>
            <p:ph type="body" idx="1"/>
          </p:nvPr>
        </p:nvSpPr>
        <p:spPr>
          <a:xfrm>
            <a:off x="9057308" y="1992988"/>
            <a:ext cx="2934800" cy="3030800"/>
          </a:xfrm>
          <a:prstGeom prst="rect">
            <a:avLst/>
          </a:prstGeom>
        </p:spPr>
        <p:txBody>
          <a:bodyPr spcFirstLastPara="1" vert="horz" wrap="square" lIns="121900" tIns="121900" rIns="121900" bIns="121900" rtlCol="1" anchor="t" anchorCtr="0">
            <a:noAutofit/>
          </a:bodyPr>
          <a:lstStyle/>
          <a:p>
            <a:pPr marL="0" indent="0" algn="r" rtl="1">
              <a:lnSpc>
                <a:spcPct val="150000"/>
              </a:lnSpc>
              <a:buNone/>
            </a:pPr>
            <a:r>
              <a:rPr lang="en" sz="1867" dirty="0">
                <a:solidFill>
                  <a:schemeClr val="dk1"/>
                </a:solidFill>
                <a:latin typeface="Rubik"/>
                <a:ea typeface="Rubik"/>
                <a:cs typeface="+mj-cs"/>
                <a:sym typeface="Rubik"/>
              </a:rPr>
              <a:t>חשיפה לתאורה באורכי גל כחולים מזיקה! </a:t>
            </a:r>
            <a:endParaRPr sz="1867" dirty="0">
              <a:solidFill>
                <a:schemeClr val="dk1"/>
              </a:solidFill>
              <a:latin typeface="Rubik"/>
              <a:ea typeface="Rubik"/>
              <a:cs typeface="+mj-cs"/>
              <a:sym typeface="Rubik"/>
            </a:endParaRPr>
          </a:p>
          <a:p>
            <a:pPr marL="0" indent="0" algn="r" rtl="1">
              <a:lnSpc>
                <a:spcPct val="150000"/>
              </a:lnSpc>
              <a:buNone/>
            </a:pPr>
            <a:endParaRPr sz="1867" dirty="0">
              <a:solidFill>
                <a:schemeClr val="dk1"/>
              </a:solidFill>
              <a:latin typeface="Rubik"/>
              <a:ea typeface="Rubik"/>
              <a:cs typeface="+mj-cs"/>
              <a:sym typeface="Rubik"/>
            </a:endParaRPr>
          </a:p>
          <a:p>
            <a:pPr marL="0" indent="0" algn="r" rtl="1">
              <a:lnSpc>
                <a:spcPct val="150000"/>
              </a:lnSpc>
              <a:buNone/>
            </a:pPr>
            <a:r>
              <a:rPr lang="en" sz="1867" dirty="0">
                <a:solidFill>
                  <a:schemeClr val="dk1"/>
                </a:solidFill>
                <a:latin typeface="Rubik"/>
                <a:ea typeface="Rubik"/>
                <a:cs typeface="+mj-cs"/>
                <a:sym typeface="Rubik"/>
              </a:rPr>
              <a:t>על ידי הפסקת רוב התאורה נצמצם מאוד גם את החשיפה לתאורה כחולה.</a:t>
            </a:r>
            <a:endParaRPr sz="1867" dirty="0">
              <a:solidFill>
                <a:srgbClr val="FF0000"/>
              </a:solidFill>
              <a:latin typeface="Rubik"/>
              <a:ea typeface="Rubik"/>
              <a:cs typeface="+mj-cs"/>
              <a:sym typeface="Rubik"/>
            </a:endParaRPr>
          </a:p>
        </p:txBody>
      </p:sp>
      <p:pic>
        <p:nvPicPr>
          <p:cNvPr id="98" name="Google Shape;98;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8710432" cy="6858000"/>
          </a:xfrm>
          <a:prstGeom prst="rect">
            <a:avLst/>
          </a:prstGeom>
          <a:noFill/>
          <a:ln>
            <a:noFill/>
          </a:ln>
        </p:spPr>
      </p:pic>
      <p:sp>
        <p:nvSpPr>
          <p:cNvPr id="3" name="TextBox 2">
            <a:extLst>
              <a:ext uri="{FF2B5EF4-FFF2-40B4-BE49-F238E27FC236}">
                <a16:creationId xmlns:a16="http://schemas.microsoft.com/office/drawing/2014/main" id="{28729574-6E61-FCE0-1CB1-6A82BADAB681}"/>
              </a:ext>
            </a:extLst>
          </p:cNvPr>
          <p:cNvSpPr txBox="1"/>
          <p:nvPr/>
        </p:nvSpPr>
        <p:spPr>
          <a:xfrm>
            <a:off x="8926108" y="5282033"/>
            <a:ext cx="3066000" cy="1600438"/>
          </a:xfrm>
          <a:prstGeom prst="rect">
            <a:avLst/>
          </a:prstGeom>
          <a:noFill/>
        </p:spPr>
        <p:txBody>
          <a:bodyPr wrap="square">
            <a:spAutoFit/>
          </a:bodyPr>
          <a:lstStyle/>
          <a:p>
            <a:pPr algn="l"/>
            <a:r>
              <a:rPr lang="en-IL" sz="1400" dirty="0">
                <a:hlinkClick r:id="rId4"/>
              </a:rPr>
              <a:t>https://www.hawardi.co.il/single-post/2016/03/23/kelvin-%D7%98%D7%9E%D7%A4%D7%A8%D7%98%D7%95%D7%A8%D7%AA-%D7%94%D7%A6%D7%91%D7%A2</a:t>
            </a:r>
            <a:r>
              <a:rPr lang="he-IL" sz="1400" dirty="0"/>
              <a:t> </a:t>
            </a:r>
            <a:endParaRPr lang="en-IL"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0" y="1"/>
            <a:ext cx="12192000" cy="6857985"/>
          </a:xfrm>
          <a:prstGeom prst="rect">
            <a:avLst/>
          </a:prstGeom>
          <a:noFill/>
          <a:ln>
            <a:noFill/>
          </a:ln>
        </p:spPr>
      </p:pic>
      <p:sp>
        <p:nvSpPr>
          <p:cNvPr id="104" name="Google Shape;104;p20"/>
          <p:cNvSpPr txBox="1">
            <a:spLocks noGrp="1"/>
          </p:cNvSpPr>
          <p:nvPr>
            <p:ph type="title"/>
          </p:nvPr>
        </p:nvSpPr>
        <p:spPr>
          <a:xfrm>
            <a:off x="6196614" y="189367"/>
            <a:ext cx="5579786" cy="763600"/>
          </a:xfrm>
          <a:prstGeom prst="rect">
            <a:avLst/>
          </a:prstGeom>
        </p:spPr>
        <p:txBody>
          <a:bodyPr spcFirstLastPara="1" vert="horz" wrap="square" lIns="121900" tIns="121900" rIns="121900" bIns="121900" rtlCol="1" anchor="t" anchorCtr="0">
            <a:noAutofit/>
          </a:bodyPr>
          <a:lstStyle/>
          <a:p>
            <a:r>
              <a:rPr lang="en" dirty="0">
                <a:solidFill>
                  <a:srgbClr val="000000"/>
                </a:solidFill>
                <a:latin typeface="Rubik Medium"/>
                <a:ea typeface="Rubik Medium"/>
                <a:sym typeface="Rubik Medium"/>
              </a:rPr>
              <a:t>תאורה קבועה במשרד</a:t>
            </a:r>
            <a:endParaRPr dirty="0">
              <a:solidFill>
                <a:srgbClr val="000000"/>
              </a:solidFill>
              <a:latin typeface="Rubik Medium"/>
              <a:ea typeface="Rubik Medium"/>
              <a:sym typeface="Rubik Medium"/>
            </a:endParaRPr>
          </a:p>
        </p:txBody>
      </p:sp>
      <p:sp>
        <p:nvSpPr>
          <p:cNvPr id="105" name="Google Shape;105;p20"/>
          <p:cNvSpPr txBox="1">
            <a:spLocks noGrp="1"/>
          </p:cNvSpPr>
          <p:nvPr>
            <p:ph type="body" idx="1"/>
          </p:nvPr>
        </p:nvSpPr>
        <p:spPr>
          <a:xfrm>
            <a:off x="7125067" y="952967"/>
            <a:ext cx="4651200" cy="858800"/>
          </a:xfrm>
          <a:prstGeom prst="rect">
            <a:avLst/>
          </a:prstGeom>
          <a:noFill/>
        </p:spPr>
        <p:txBody>
          <a:bodyPr spcFirstLastPara="1" vert="horz" wrap="square" lIns="121900" tIns="121900" rIns="121900" bIns="121900" rtlCol="1" anchor="t" anchorCtr="0">
            <a:noAutofit/>
          </a:bodyPr>
          <a:lstStyle/>
          <a:p>
            <a:pPr marL="0" indent="0" algn="r" rtl="1">
              <a:lnSpc>
                <a:spcPct val="115000"/>
              </a:lnSpc>
              <a:buNone/>
            </a:pPr>
            <a:r>
              <a:rPr lang="en" sz="1867" dirty="0">
                <a:solidFill>
                  <a:srgbClr val="000000"/>
                </a:solidFill>
                <a:latin typeface="Rubik Medium"/>
                <a:ea typeface="Rubik Medium"/>
                <a:cs typeface="+mj-cs"/>
                <a:sym typeface="Rubik Medium"/>
              </a:rPr>
              <a:t>מצב מלאכותי</a:t>
            </a:r>
            <a:r>
              <a:rPr lang="en" sz="1867" dirty="0">
                <a:solidFill>
                  <a:srgbClr val="000000"/>
                </a:solidFill>
                <a:latin typeface="Rubik"/>
                <a:ea typeface="Rubik"/>
                <a:cs typeface="+mj-cs"/>
                <a:sym typeface="Rubik"/>
              </a:rPr>
              <a:t> של חיים מנותקים מתאורה טבעית במשך כל שעות העבודה. </a:t>
            </a:r>
            <a:endParaRPr sz="1867" dirty="0">
              <a:solidFill>
                <a:srgbClr val="000000"/>
              </a:solidFill>
              <a:latin typeface="Rubik"/>
              <a:ea typeface="Rubik"/>
              <a:cs typeface="+mj-cs"/>
              <a:sym typeface="Rubik"/>
            </a:endParaRPr>
          </a:p>
          <a:p>
            <a:pPr marL="0" indent="0" algn="r" rtl="1">
              <a:lnSpc>
                <a:spcPct val="115000"/>
              </a:lnSpc>
              <a:buNone/>
            </a:pPr>
            <a:endParaRPr sz="1867" dirty="0">
              <a:solidFill>
                <a:schemeClr val="dk1"/>
              </a:solidFill>
              <a:latin typeface="Rubik"/>
              <a:ea typeface="Rubik"/>
              <a:cs typeface="+mj-cs"/>
              <a:sym typeface="Rubik"/>
            </a:endParaRPr>
          </a:p>
          <a:p>
            <a:pPr marL="0" indent="0" algn="r" rtl="1">
              <a:lnSpc>
                <a:spcPct val="115000"/>
              </a:lnSpc>
              <a:spcAft>
                <a:spcPts val="2133"/>
              </a:spcAft>
              <a:buNone/>
            </a:pPr>
            <a:endParaRPr sz="1867" dirty="0">
              <a:latin typeface="Rubik"/>
              <a:ea typeface="Rubik"/>
              <a:cs typeface="+mj-cs"/>
              <a:sym typeface="Rubik"/>
            </a:endParaRPr>
          </a:p>
        </p:txBody>
      </p:sp>
      <p:sp>
        <p:nvSpPr>
          <p:cNvPr id="106" name="Google Shape;106;p20"/>
          <p:cNvSpPr txBox="1">
            <a:spLocks noGrp="1"/>
          </p:cNvSpPr>
          <p:nvPr>
            <p:ph type="body" idx="1"/>
          </p:nvPr>
        </p:nvSpPr>
        <p:spPr>
          <a:xfrm>
            <a:off x="162233" y="5523200"/>
            <a:ext cx="4536800" cy="1151200"/>
          </a:xfrm>
          <a:prstGeom prst="rect">
            <a:avLst/>
          </a:prstGeom>
          <a:solidFill>
            <a:srgbClr val="D9D9D9"/>
          </a:solidFill>
        </p:spPr>
        <p:txBody>
          <a:bodyPr spcFirstLastPara="1" vert="horz" wrap="square" lIns="121900" tIns="121900" rIns="121900" bIns="121900" rtlCol="1" anchor="t" anchorCtr="0">
            <a:noAutofit/>
          </a:bodyPr>
          <a:lstStyle/>
          <a:p>
            <a:pPr marL="0" indent="0" algn="r" rtl="1">
              <a:lnSpc>
                <a:spcPct val="115000"/>
              </a:lnSpc>
              <a:buNone/>
            </a:pPr>
            <a:r>
              <a:rPr lang="en" sz="1867" dirty="0">
                <a:solidFill>
                  <a:srgbClr val="000000"/>
                </a:solidFill>
                <a:latin typeface="Rubik"/>
                <a:ea typeface="Rubik"/>
                <a:cs typeface="+mj-cs"/>
                <a:sym typeface="Rubik"/>
              </a:rPr>
              <a:t>אנו מפסיקים להיות </a:t>
            </a:r>
            <a:r>
              <a:rPr lang="en" sz="1867" dirty="0">
                <a:solidFill>
                  <a:srgbClr val="000000"/>
                </a:solidFill>
                <a:latin typeface="Rubik Medium"/>
                <a:ea typeface="Rubik Medium"/>
                <a:cs typeface="+mj-cs"/>
                <a:sym typeface="Rubik Medium"/>
              </a:rPr>
              <a:t>רגישים לפרטים</a:t>
            </a:r>
            <a:r>
              <a:rPr lang="en" sz="1867" dirty="0">
                <a:solidFill>
                  <a:srgbClr val="000000"/>
                </a:solidFill>
                <a:latin typeface="Rubik"/>
                <a:ea typeface="Rubik"/>
                <a:cs typeface="+mj-cs"/>
                <a:sym typeface="Rubik"/>
              </a:rPr>
              <a:t>. </a:t>
            </a:r>
            <a:endParaRPr sz="1867" dirty="0">
              <a:solidFill>
                <a:srgbClr val="000000"/>
              </a:solidFill>
              <a:latin typeface="Rubik"/>
              <a:ea typeface="Rubik"/>
              <a:cs typeface="+mj-cs"/>
              <a:sym typeface="Rubik"/>
            </a:endParaRPr>
          </a:p>
          <a:p>
            <a:pPr marL="0" indent="0" algn="r" rtl="1">
              <a:lnSpc>
                <a:spcPct val="115000"/>
              </a:lnSpc>
              <a:buNone/>
            </a:pPr>
            <a:r>
              <a:rPr lang="en" sz="1867" dirty="0">
                <a:solidFill>
                  <a:srgbClr val="000000"/>
                </a:solidFill>
                <a:latin typeface="Rubik"/>
                <a:ea typeface="Rubik"/>
                <a:cs typeface="+mj-cs"/>
                <a:sym typeface="Rubik"/>
              </a:rPr>
              <a:t>חלק </a:t>
            </a:r>
            <a:r>
              <a:rPr lang="en" sz="1867" dirty="0">
                <a:solidFill>
                  <a:srgbClr val="000000"/>
                </a:solidFill>
                <a:latin typeface="Rubik Medium"/>
                <a:ea typeface="Rubik Medium"/>
                <a:cs typeface="+mj-cs"/>
                <a:sym typeface="Rubik Medium"/>
              </a:rPr>
              <a:t>מהפרעות הקשב והריכוז</a:t>
            </a:r>
            <a:r>
              <a:rPr lang="en" sz="1867" dirty="0">
                <a:solidFill>
                  <a:srgbClr val="000000"/>
                </a:solidFill>
                <a:latin typeface="Rubik"/>
                <a:ea typeface="Rubik"/>
                <a:cs typeface="+mj-cs"/>
                <a:sym typeface="Rubik"/>
              </a:rPr>
              <a:t> שלנו </a:t>
            </a:r>
            <a:endParaRPr lang="he-IL" sz="1867" dirty="0">
              <a:solidFill>
                <a:srgbClr val="000000"/>
              </a:solidFill>
              <a:latin typeface="Rubik"/>
              <a:ea typeface="Rubik"/>
              <a:cs typeface="+mj-cs"/>
              <a:sym typeface="Rubik"/>
            </a:endParaRPr>
          </a:p>
          <a:p>
            <a:pPr marL="0" indent="0" algn="r" rtl="1">
              <a:lnSpc>
                <a:spcPct val="115000"/>
              </a:lnSpc>
              <a:buNone/>
            </a:pPr>
            <a:r>
              <a:rPr lang="en" sz="1867" dirty="0">
                <a:solidFill>
                  <a:srgbClr val="000000"/>
                </a:solidFill>
                <a:latin typeface="Rubik"/>
                <a:ea typeface="Rubik"/>
                <a:cs typeface="+mj-cs"/>
                <a:sym typeface="Rubik"/>
              </a:rPr>
              <a:t>הן מעודף תאורה לבנה!</a:t>
            </a:r>
            <a:endParaRPr sz="1867" dirty="0">
              <a:solidFill>
                <a:srgbClr val="000000"/>
              </a:solidFill>
              <a:latin typeface="Rubik"/>
              <a:ea typeface="Rubik"/>
              <a:cs typeface="+mj-cs"/>
              <a:sym typeface="Rubik"/>
            </a:endParaRPr>
          </a:p>
          <a:p>
            <a:pPr marL="0" indent="0" algn="r" rtl="1">
              <a:lnSpc>
                <a:spcPct val="115000"/>
              </a:lnSpc>
              <a:buNone/>
            </a:pPr>
            <a:endParaRPr sz="1867" dirty="0">
              <a:solidFill>
                <a:schemeClr val="dk1"/>
              </a:solidFill>
              <a:latin typeface="Rubik"/>
              <a:ea typeface="Rubik"/>
              <a:cs typeface="+mj-cs"/>
              <a:sym typeface="Rubik"/>
            </a:endParaRPr>
          </a:p>
          <a:p>
            <a:pPr marL="0" indent="0" algn="r" rtl="1">
              <a:lnSpc>
                <a:spcPct val="115000"/>
              </a:lnSpc>
              <a:spcAft>
                <a:spcPts val="2133"/>
              </a:spcAft>
              <a:buNone/>
            </a:pPr>
            <a:endParaRPr sz="1867" dirty="0">
              <a:latin typeface="Rubik"/>
              <a:ea typeface="Rubik"/>
              <a:cs typeface="+mj-cs"/>
              <a:sym typeface="Rubik"/>
            </a:endParaRPr>
          </a:p>
        </p:txBody>
      </p:sp>
      <p:sp>
        <p:nvSpPr>
          <p:cNvPr id="107" name="Google Shape;107;p20"/>
          <p:cNvSpPr txBox="1">
            <a:spLocks noGrp="1"/>
          </p:cNvSpPr>
          <p:nvPr>
            <p:ph type="body" idx="1"/>
          </p:nvPr>
        </p:nvSpPr>
        <p:spPr>
          <a:xfrm>
            <a:off x="162233" y="4462702"/>
            <a:ext cx="4536800" cy="876913"/>
          </a:xfrm>
          <a:prstGeom prst="rect">
            <a:avLst/>
          </a:prstGeom>
          <a:solidFill>
            <a:srgbClr val="D9D9D9"/>
          </a:solidFill>
        </p:spPr>
        <p:txBody>
          <a:bodyPr spcFirstLastPara="1" vert="horz" wrap="square" lIns="121900" tIns="121900" rIns="121900" bIns="121900" rtlCol="1" anchor="t" anchorCtr="0">
            <a:noAutofit/>
          </a:bodyPr>
          <a:lstStyle/>
          <a:p>
            <a:pPr marL="0" indent="0" algn="r" rtl="1">
              <a:lnSpc>
                <a:spcPct val="115000"/>
              </a:lnSpc>
              <a:buNone/>
            </a:pPr>
            <a:r>
              <a:rPr lang="en" sz="1867" dirty="0">
                <a:solidFill>
                  <a:srgbClr val="000000"/>
                </a:solidFill>
                <a:latin typeface="Rubik"/>
                <a:ea typeface="Rubik"/>
                <a:cs typeface="+mj-cs"/>
                <a:sym typeface="Rubik"/>
              </a:rPr>
              <a:t>אנו מאבדים את </a:t>
            </a:r>
            <a:r>
              <a:rPr lang="en" sz="1867" dirty="0">
                <a:solidFill>
                  <a:srgbClr val="000000"/>
                </a:solidFill>
                <a:latin typeface="Rubik Medium"/>
                <a:ea typeface="Rubik Medium"/>
                <a:cs typeface="+mj-cs"/>
                <a:sym typeface="Rubik Medium"/>
              </a:rPr>
              <a:t>תחושת הזמן</a:t>
            </a:r>
            <a:r>
              <a:rPr lang="en" sz="1867" dirty="0">
                <a:solidFill>
                  <a:srgbClr val="000000"/>
                </a:solidFill>
                <a:latin typeface="Rubik"/>
                <a:ea typeface="Rubik"/>
                <a:cs typeface="+mj-cs"/>
                <a:sym typeface="Rubik"/>
              </a:rPr>
              <a:t> ואת הרגישות לעונות השנה ולא מתעייפים לכאורה. </a:t>
            </a:r>
            <a:endParaRPr lang="he-IL" sz="1867" dirty="0">
              <a:solidFill>
                <a:srgbClr val="000000"/>
              </a:solidFill>
              <a:latin typeface="Rubik"/>
              <a:ea typeface="Rubik"/>
              <a:cs typeface="+mj-cs"/>
              <a:sym typeface="Rubik"/>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8861895" cy="6858000"/>
          </a:xfrm>
          <a:prstGeom prst="rect">
            <a:avLst/>
          </a:prstGeom>
          <a:noFill/>
          <a:ln>
            <a:noFill/>
          </a:ln>
        </p:spPr>
      </p:pic>
      <p:sp>
        <p:nvSpPr>
          <p:cNvPr id="113" name="Google Shape;113;p21"/>
          <p:cNvSpPr txBox="1">
            <a:spLocks noGrp="1"/>
          </p:cNvSpPr>
          <p:nvPr>
            <p:ph type="title"/>
          </p:nvPr>
        </p:nvSpPr>
        <p:spPr>
          <a:xfrm>
            <a:off x="9102437" y="108457"/>
            <a:ext cx="2826364" cy="763600"/>
          </a:xfrm>
          <a:prstGeom prst="rect">
            <a:avLst/>
          </a:prstGeom>
        </p:spPr>
        <p:txBody>
          <a:bodyPr spcFirstLastPara="1" vert="horz" wrap="square" lIns="121900" tIns="121900" rIns="121900" bIns="121900" rtlCol="1" anchor="t" anchorCtr="0">
            <a:noAutofit/>
          </a:bodyPr>
          <a:lstStyle/>
          <a:p>
            <a:pPr algn="just" rtl="1"/>
            <a:r>
              <a:rPr lang="en" dirty="0">
                <a:solidFill>
                  <a:srgbClr val="FF0000"/>
                </a:solidFill>
                <a:latin typeface="Rubik Medium"/>
                <a:ea typeface="Rubik Medium"/>
                <a:sym typeface="Rubik Medium"/>
              </a:rPr>
              <a:t>מסיבת אור</a:t>
            </a: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br>
              <a:rPr lang="he-IL"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כאשר ילד אומר</a:t>
            </a:r>
            <a:br>
              <a:rPr lang="he-IL" sz="3200"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בעשר בלילה</a:t>
            </a:r>
            <a:br>
              <a:rPr lang="he-IL" sz="3200"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אני לא עייף</a:t>
            </a:r>
            <a:br>
              <a:rPr lang="he-IL" sz="3200" dirty="0">
                <a:solidFill>
                  <a:srgbClr val="FF0000"/>
                </a:solidFill>
                <a:latin typeface="Rubik Medium"/>
                <a:ea typeface="Rubik Medium"/>
                <a:sym typeface="Rubik Medium"/>
              </a:rPr>
            </a:br>
            <a:r>
              <a:rPr lang="he-IL" sz="3200" dirty="0">
                <a:solidFill>
                  <a:srgbClr val="FF0000"/>
                </a:solidFill>
                <a:latin typeface="Rubik Medium"/>
                <a:ea typeface="Rubik Medium"/>
                <a:sym typeface="Rubik Medium"/>
              </a:rPr>
              <a:t>הוא לא ראה </a:t>
            </a:r>
            <a:br>
              <a:rPr lang="he-IL" sz="3200" dirty="0">
                <a:solidFill>
                  <a:srgbClr val="FF0000"/>
                </a:solidFill>
                <a:latin typeface="Rubik Medium"/>
                <a:ea typeface="Rubik Medium"/>
                <a:sym typeface="Rubik Medium"/>
              </a:rPr>
            </a:br>
            <a:r>
              <a:rPr lang="he-IL" sz="3200" dirty="0">
                <a:solidFill>
                  <a:srgbClr val="FF0000"/>
                </a:solidFill>
                <a:effectLst>
                  <a:outerShdw blurRad="38100" dist="38100" dir="2700000" algn="tl">
                    <a:srgbClr val="000000">
                      <a:alpha val="43137"/>
                    </a:srgbClr>
                  </a:outerShdw>
                </a:effectLst>
                <a:latin typeface="Rubik Medium"/>
                <a:ea typeface="Rubik Medium"/>
                <a:sym typeface="Rubik Medium"/>
              </a:rPr>
              <a:t>שהלילה  ירד</a:t>
            </a:r>
            <a:endParaRPr sz="3200" dirty="0">
              <a:solidFill>
                <a:srgbClr val="FF0000"/>
              </a:solidFill>
              <a:effectLst>
                <a:outerShdw blurRad="38100" dist="38100" dir="2700000" algn="tl">
                  <a:srgbClr val="000000">
                    <a:alpha val="43137"/>
                  </a:srgbClr>
                </a:outerShdw>
              </a:effectLst>
              <a:latin typeface="Rubik Medium"/>
              <a:ea typeface="Rubik Medium"/>
              <a:sym typeface="Rubik Medium"/>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600" b="100000" l="794" r="97222">
                        <a14:foregroundMark x1="2778" y1="55200" x2="2778" y2="55200"/>
                        <a14:foregroundMark x1="4365" y1="39600" x2="4365" y2="39600"/>
                        <a14:foregroundMark x1="2778" y1="46400" x2="2778" y2="46400"/>
                        <a14:foregroundMark x1="10714" y1="23200" x2="10714" y2="23200"/>
                        <a14:foregroundMark x1="28968" y1="7600" x2="28968" y2="7600"/>
                        <a14:foregroundMark x1="38492" y1="4000" x2="38492" y2="4000"/>
                        <a14:foregroundMark x1="90476" y1="74400" x2="90476" y2="74400"/>
                        <a14:backgroundMark x1="1190" y1="47600" x2="1190" y2="47600"/>
                      </a14:backgroundRemoval>
                    </a14:imgEffect>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991600" y="872057"/>
            <a:ext cx="3200400" cy="3175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2"/>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9074" y="0"/>
            <a:ext cx="12172927" cy="6858000"/>
          </a:xfrm>
          <a:prstGeom prst="rect">
            <a:avLst/>
          </a:prstGeom>
          <a:noFill/>
          <a:ln>
            <a:noFill/>
          </a:ln>
        </p:spPr>
      </p:pic>
      <p:sp>
        <p:nvSpPr>
          <p:cNvPr id="119" name="Google Shape;119;p22"/>
          <p:cNvSpPr txBox="1">
            <a:spLocks noGrp="1"/>
          </p:cNvSpPr>
          <p:nvPr>
            <p:ph type="ctrTitle"/>
          </p:nvPr>
        </p:nvSpPr>
        <p:spPr>
          <a:xfrm>
            <a:off x="415600" y="230800"/>
            <a:ext cx="10968400" cy="1547200"/>
          </a:xfrm>
          <a:prstGeom prst="rect">
            <a:avLst/>
          </a:prstGeom>
        </p:spPr>
        <p:txBody>
          <a:bodyPr spcFirstLastPara="1" vert="horz" wrap="square" lIns="121900" tIns="121900" rIns="121900" bIns="121900" rtlCol="1" anchor="b" anchorCtr="0">
            <a:noAutofit/>
          </a:bodyPr>
          <a:lstStyle/>
          <a:p>
            <a:pPr algn="ctr" rtl="1">
              <a:spcBef>
                <a:spcPts val="0"/>
              </a:spcBef>
            </a:pPr>
            <a:r>
              <a:rPr lang="en" dirty="0">
                <a:solidFill>
                  <a:srgbClr val="FFFFFF"/>
                </a:solidFill>
                <a:latin typeface="Rubik"/>
                <a:ea typeface="Rubik"/>
                <a:sym typeface="Rubik"/>
              </a:rPr>
              <a:t>מה עושים?</a:t>
            </a:r>
            <a:endParaRPr dirty="0">
              <a:solidFill>
                <a:srgbClr val="FFFFFF"/>
              </a:solidFill>
              <a:latin typeface="Rubik"/>
              <a:ea typeface="Rubik"/>
              <a:sym typeface="Rubik"/>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101" y="368868"/>
            <a:ext cx="7175335" cy="6436433"/>
          </a:xfrm>
          <a:prstGeom prst="rect">
            <a:avLst/>
          </a:prstGeom>
          <a:noFill/>
          <a:ln>
            <a:noFill/>
          </a:ln>
        </p:spPr>
      </p:pic>
      <p:sp>
        <p:nvSpPr>
          <p:cNvPr id="125" name="Google Shape;125;p23"/>
          <p:cNvSpPr txBox="1">
            <a:spLocks noGrp="1"/>
          </p:cNvSpPr>
          <p:nvPr>
            <p:ph type="title"/>
          </p:nvPr>
        </p:nvSpPr>
        <p:spPr>
          <a:xfrm>
            <a:off x="7464000" y="234258"/>
            <a:ext cx="4414066" cy="763600"/>
          </a:xfrm>
          <a:prstGeom prst="rect">
            <a:avLst/>
          </a:prstGeom>
        </p:spPr>
        <p:txBody>
          <a:bodyPr spcFirstLastPara="1" vert="horz" wrap="square" lIns="121900" tIns="121900" rIns="121900" bIns="121900" rtlCol="1" anchor="t" anchorCtr="0">
            <a:noAutofit/>
          </a:bodyPr>
          <a:lstStyle/>
          <a:p>
            <a:pPr algn="r" rtl="1"/>
            <a:r>
              <a:rPr lang="en" dirty="0">
                <a:solidFill>
                  <a:srgbClr val="FF0000"/>
                </a:solidFill>
                <a:latin typeface="Rubik Medium"/>
                <a:ea typeface="Rubik Medium"/>
                <a:sym typeface="Rubik Medium"/>
              </a:rPr>
              <a:t>להדליק רק מה שצריך מתי שצריך</a:t>
            </a:r>
            <a:endParaRPr dirty="0">
              <a:solidFill>
                <a:srgbClr val="FF0000"/>
              </a:solidFill>
              <a:latin typeface="Rubik Medium"/>
              <a:ea typeface="Rubik Medium"/>
              <a:sym typeface="Rubik Medium"/>
            </a:endParaRPr>
          </a:p>
        </p:txBody>
      </p:sp>
      <p:sp>
        <p:nvSpPr>
          <p:cNvPr id="126" name="Google Shape;126;p23"/>
          <p:cNvSpPr txBox="1">
            <a:spLocks noGrp="1"/>
          </p:cNvSpPr>
          <p:nvPr>
            <p:ph type="body" idx="1"/>
          </p:nvPr>
        </p:nvSpPr>
        <p:spPr>
          <a:xfrm>
            <a:off x="1420167" y="5794733"/>
            <a:ext cx="44372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חיסכון באנרגיה: </a:t>
            </a:r>
            <a:r>
              <a:rPr lang="he-IL"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הפעל רק את מה שצריך</a:t>
            </a:r>
            <a:endParaRPr sz="1867" dirty="0">
              <a:solidFill>
                <a:srgbClr val="FF0000"/>
              </a:solidFill>
              <a:latin typeface="Rubik"/>
              <a:ea typeface="Rubik"/>
              <a:cs typeface="+mj-cs"/>
              <a:sym typeface="Rubik"/>
            </a:endParaRPr>
          </a:p>
        </p:txBody>
      </p:sp>
      <p:sp>
        <p:nvSpPr>
          <p:cNvPr id="127" name="Google Shape;127;p23"/>
          <p:cNvSpPr txBox="1">
            <a:spLocks noGrp="1"/>
          </p:cNvSpPr>
          <p:nvPr>
            <p:ph type="body" idx="1"/>
          </p:nvPr>
        </p:nvSpPr>
        <p:spPr>
          <a:xfrm>
            <a:off x="2398967" y="3570233"/>
            <a:ext cx="24796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שימוש מושכל באנרגיה התייעלות אנרגטית</a:t>
            </a:r>
            <a:endParaRPr sz="1867" dirty="0">
              <a:solidFill>
                <a:srgbClr val="FF0000"/>
              </a:solidFill>
              <a:latin typeface="Rubik"/>
              <a:ea typeface="Rubik"/>
              <a:cs typeface="+mj-cs"/>
              <a:sym typeface="Rubik"/>
            </a:endParaRPr>
          </a:p>
        </p:txBody>
      </p:sp>
      <p:sp>
        <p:nvSpPr>
          <p:cNvPr id="128" name="Google Shape;128;p23"/>
          <p:cNvSpPr txBox="1">
            <a:spLocks noGrp="1"/>
          </p:cNvSpPr>
          <p:nvPr>
            <p:ph type="body" idx="1"/>
          </p:nvPr>
        </p:nvSpPr>
        <p:spPr>
          <a:xfrm>
            <a:off x="1257767" y="4244633"/>
            <a:ext cx="4530437"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שיפור אלמנטים פסיביים </a:t>
            </a:r>
            <a:r>
              <a:rPr lang="he-IL"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בידוד, הצללה, הכנסת </a:t>
            </a:r>
            <a:r>
              <a:rPr lang="he-IL" sz="1867" dirty="0">
                <a:solidFill>
                  <a:srgbClr val="FF0000"/>
                </a:solidFill>
                <a:latin typeface="Rubik"/>
                <a:ea typeface="Rubik"/>
                <a:cs typeface="+mj-cs"/>
                <a:sym typeface="Rubik"/>
              </a:rPr>
              <a:t>תאורה טבעית</a:t>
            </a:r>
            <a:endParaRPr sz="1867" dirty="0">
              <a:solidFill>
                <a:srgbClr val="FF0000"/>
              </a:solidFill>
              <a:latin typeface="Rubik"/>
              <a:ea typeface="Rubik"/>
              <a:cs typeface="+mj-cs"/>
              <a:sym typeface="Rubik"/>
            </a:endParaRPr>
          </a:p>
        </p:txBody>
      </p:sp>
      <p:sp>
        <p:nvSpPr>
          <p:cNvPr id="129" name="Google Shape;129;p23"/>
          <p:cNvSpPr txBox="1">
            <a:spLocks noGrp="1"/>
          </p:cNvSpPr>
          <p:nvPr>
            <p:ph type="body" idx="1"/>
          </p:nvPr>
        </p:nvSpPr>
        <p:spPr>
          <a:xfrm>
            <a:off x="1257767" y="5053233"/>
            <a:ext cx="47620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שימור הוצאות האנרגיה: </a:t>
            </a:r>
            <a:r>
              <a:rPr lang="he-IL"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הפעל רק מתי שצריך</a:t>
            </a:r>
            <a:endParaRPr sz="1867" dirty="0">
              <a:solidFill>
                <a:srgbClr val="FF0000"/>
              </a:solidFill>
              <a:latin typeface="Rubik"/>
              <a:ea typeface="Rubik"/>
              <a:cs typeface="+mj-cs"/>
              <a:sym typeface="Rubik"/>
            </a:endParaRPr>
          </a:p>
        </p:txBody>
      </p:sp>
      <p:sp>
        <p:nvSpPr>
          <p:cNvPr id="130" name="Google Shape;130;p23"/>
          <p:cNvSpPr txBox="1">
            <a:spLocks noGrp="1"/>
          </p:cNvSpPr>
          <p:nvPr>
            <p:ph type="body" idx="1"/>
          </p:nvPr>
        </p:nvSpPr>
        <p:spPr>
          <a:xfrm>
            <a:off x="2557567" y="2260351"/>
            <a:ext cx="2162400" cy="674400"/>
          </a:xfrm>
          <a:prstGeom prst="rect">
            <a:avLst/>
          </a:prstGeom>
        </p:spPr>
        <p:txBody>
          <a:bodyPr spcFirstLastPara="1" vert="horz" wrap="square" lIns="121900" tIns="121900" rIns="121900" bIns="121900" rtlCol="1" anchor="t" anchorCtr="0">
            <a:noAutofit/>
          </a:bodyPr>
          <a:lstStyle/>
          <a:p>
            <a:pPr marL="0" indent="0" algn="ctr">
              <a:spcAft>
                <a:spcPts val="2133"/>
              </a:spcAft>
              <a:buNone/>
            </a:pPr>
            <a:r>
              <a:rPr lang="en" sz="1867" dirty="0">
                <a:solidFill>
                  <a:srgbClr val="FF0000"/>
                </a:solidFill>
                <a:latin typeface="Rubik"/>
                <a:ea typeface="Rubik"/>
                <a:cs typeface="+mj-cs"/>
                <a:sym typeface="Rubik"/>
              </a:rPr>
              <a:t>החלפת ציוד ביעיל</a:t>
            </a:r>
            <a:endParaRPr sz="1867" dirty="0">
              <a:solidFill>
                <a:srgbClr val="FF0000"/>
              </a:solidFill>
              <a:latin typeface="Rubik"/>
              <a:ea typeface="Rubik"/>
              <a:cs typeface="+mj-cs"/>
              <a:sym typeface="Rubik"/>
            </a:endParaRPr>
          </a:p>
        </p:txBody>
      </p:sp>
      <p:sp>
        <p:nvSpPr>
          <p:cNvPr id="131" name="Google Shape;131;p23"/>
          <p:cNvSpPr txBox="1">
            <a:spLocks noGrp="1"/>
          </p:cNvSpPr>
          <p:nvPr>
            <p:ph type="body" idx="1"/>
          </p:nvPr>
        </p:nvSpPr>
        <p:spPr>
          <a:xfrm>
            <a:off x="2598567" y="3040667"/>
            <a:ext cx="2080400" cy="674400"/>
          </a:xfrm>
          <a:prstGeom prst="rect">
            <a:avLst/>
          </a:prstGeom>
        </p:spPr>
        <p:txBody>
          <a:bodyPr spcFirstLastPara="1" vert="horz" wrap="square" lIns="121900" tIns="121900" rIns="121900" bIns="121900" rtlCol="1" anchor="t" anchorCtr="0">
            <a:noAutofit/>
          </a:bodyPr>
          <a:lstStyle/>
          <a:p>
            <a:pPr marL="0" indent="0">
              <a:spcAft>
                <a:spcPts val="2133"/>
              </a:spcAft>
              <a:buNone/>
            </a:pPr>
            <a:r>
              <a:rPr lang="en" sz="1867" dirty="0">
                <a:solidFill>
                  <a:srgbClr val="FF0000"/>
                </a:solidFill>
                <a:latin typeface="Rubik"/>
                <a:ea typeface="Rubik"/>
                <a:cs typeface="+mj-cs"/>
                <a:sym typeface="Rubik"/>
              </a:rPr>
              <a:t>גריעה גריטת</a:t>
            </a:r>
            <a:r>
              <a:rPr lang="en-US" sz="1867" dirty="0">
                <a:solidFill>
                  <a:srgbClr val="FF0000"/>
                </a:solidFill>
                <a:latin typeface="Rubik"/>
                <a:ea typeface="Rubik"/>
                <a:cs typeface="+mj-cs"/>
                <a:sym typeface="Rubik"/>
              </a:rPr>
              <a:t> </a:t>
            </a:r>
            <a:r>
              <a:rPr lang="en" sz="1867" dirty="0">
                <a:solidFill>
                  <a:srgbClr val="FF0000"/>
                </a:solidFill>
                <a:latin typeface="Rubik"/>
                <a:ea typeface="Rubik"/>
                <a:cs typeface="+mj-cs"/>
                <a:sym typeface="Rubik"/>
              </a:rPr>
              <a:t>ציוד</a:t>
            </a:r>
            <a:endParaRPr sz="1867" dirty="0">
              <a:solidFill>
                <a:srgbClr val="FF0000"/>
              </a:solidFill>
              <a:latin typeface="Rubik"/>
              <a:ea typeface="Rubik"/>
              <a:cs typeface="+mj-cs"/>
              <a:sym typeface="Rubik"/>
            </a:endParaRPr>
          </a:p>
        </p:txBody>
      </p:sp>
      <p:sp>
        <p:nvSpPr>
          <p:cNvPr id="132" name="Google Shape;132;p23"/>
          <p:cNvSpPr txBox="1">
            <a:spLocks noGrp="1"/>
          </p:cNvSpPr>
          <p:nvPr>
            <p:ph type="body" idx="1"/>
          </p:nvPr>
        </p:nvSpPr>
        <p:spPr>
          <a:xfrm>
            <a:off x="2906967" y="1390867"/>
            <a:ext cx="1463600" cy="763600"/>
          </a:xfrm>
          <a:prstGeom prst="rect">
            <a:avLst/>
          </a:prstGeom>
        </p:spPr>
        <p:txBody>
          <a:bodyPr spcFirstLastPara="1" vert="horz" wrap="square" lIns="121900" tIns="121900" rIns="121900" bIns="121900" rtlCol="1" anchor="t" anchorCtr="0">
            <a:noAutofit/>
          </a:bodyPr>
          <a:lstStyle/>
          <a:p>
            <a:pPr marL="0" indent="0" algn="ctr">
              <a:lnSpc>
                <a:spcPct val="100000"/>
              </a:lnSpc>
              <a:buNone/>
            </a:pPr>
            <a:r>
              <a:rPr lang="en" sz="1867" dirty="0">
                <a:solidFill>
                  <a:srgbClr val="FF0000"/>
                </a:solidFill>
                <a:latin typeface="Rubik Medium"/>
                <a:ea typeface="Rubik Medium"/>
                <a:cs typeface="+mj-cs"/>
                <a:sym typeface="Rubik Medium"/>
              </a:rPr>
              <a:t>שימוש חוזר</a:t>
            </a:r>
            <a:endParaRPr sz="1867" dirty="0">
              <a:solidFill>
                <a:srgbClr val="FF0000"/>
              </a:solidFill>
              <a:latin typeface="Rubik Medium"/>
              <a:ea typeface="Rubik Medium"/>
              <a:cs typeface="+mj-cs"/>
              <a:sym typeface="Rubik Medium"/>
            </a:endParaRPr>
          </a:p>
          <a:p>
            <a:pPr marL="0" indent="0" algn="ctr">
              <a:lnSpc>
                <a:spcPct val="100000"/>
              </a:lnSpc>
              <a:buNone/>
            </a:pPr>
            <a:r>
              <a:rPr lang="en" sz="1867" dirty="0">
                <a:solidFill>
                  <a:srgbClr val="FF0000"/>
                </a:solidFill>
                <a:latin typeface="Rubik Medium"/>
                <a:ea typeface="Rubik Medium"/>
                <a:cs typeface="+mj-cs"/>
                <a:sym typeface="Rubik Medium"/>
              </a:rPr>
              <a:t>באנרגיה</a:t>
            </a:r>
            <a:endParaRPr sz="1867" dirty="0">
              <a:solidFill>
                <a:srgbClr val="FF0000"/>
              </a:solidFill>
              <a:latin typeface="Rubik Medium"/>
              <a:ea typeface="Rubik Medium"/>
              <a:cs typeface="+mj-cs"/>
              <a:sym typeface="Rubik Medium"/>
            </a:endParaRPr>
          </a:p>
        </p:txBody>
      </p:sp>
      <p:sp>
        <p:nvSpPr>
          <p:cNvPr id="133" name="Google Shape;133;p23"/>
          <p:cNvSpPr txBox="1">
            <a:spLocks noGrp="1"/>
          </p:cNvSpPr>
          <p:nvPr>
            <p:ph type="body" idx="1"/>
          </p:nvPr>
        </p:nvSpPr>
        <p:spPr>
          <a:xfrm>
            <a:off x="7464000" y="1656328"/>
            <a:ext cx="4312400" cy="616400"/>
          </a:xfrm>
          <a:prstGeom prst="rect">
            <a:avLst/>
          </a:prstGeom>
        </p:spPr>
        <p:txBody>
          <a:bodyPr spcFirstLastPara="1" vert="horz" wrap="square" lIns="121900" tIns="121900" rIns="121900" bIns="121900" rtlCol="1" anchor="ctr" anchorCtr="0">
            <a:noAutofit/>
          </a:bodyPr>
          <a:lstStyle/>
          <a:p>
            <a:pPr marL="0" indent="0" algn="r" rtl="1">
              <a:lnSpc>
                <a:spcPct val="150000"/>
              </a:lnSpc>
              <a:buNone/>
            </a:pPr>
            <a:r>
              <a:rPr lang="en" dirty="0">
                <a:solidFill>
                  <a:srgbClr val="FF0000"/>
                </a:solidFill>
                <a:latin typeface="Rubik"/>
                <a:ea typeface="Rubik"/>
                <a:cs typeface="+mj-cs"/>
                <a:sym typeface="Rubik"/>
              </a:rPr>
              <a:t>פירמידת מאסלו של האנרגיה</a:t>
            </a:r>
            <a:endParaRPr dirty="0">
              <a:solidFill>
                <a:srgbClr val="FF0000"/>
              </a:solidFill>
              <a:latin typeface="Rubik"/>
              <a:ea typeface="Rubik"/>
              <a:cs typeface="+mj-cs"/>
              <a:sym typeface="Rubik"/>
            </a:endParaRPr>
          </a:p>
        </p:txBody>
      </p:sp>
      <p:sp>
        <p:nvSpPr>
          <p:cNvPr id="12" name="Google Shape;133;p23"/>
          <p:cNvSpPr txBox="1">
            <a:spLocks/>
          </p:cNvSpPr>
          <p:nvPr/>
        </p:nvSpPr>
        <p:spPr>
          <a:xfrm>
            <a:off x="7489036" y="2788998"/>
            <a:ext cx="4414640" cy="1722203"/>
          </a:xfrm>
          <a:prstGeom prst="rect">
            <a:avLst/>
          </a:prstGeom>
          <a:solidFill>
            <a:srgbClr val="FFFF0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2"/>
              </a:buClr>
              <a:buSzPts val="1800"/>
              <a:buFont typeface="Arial"/>
              <a:buChar char="●"/>
              <a:defRPr sz="1800" b="0" i="0" u="none" strike="noStrike" cap="none">
                <a:solidFill>
                  <a:schemeClr val="lt2"/>
                </a:solidFill>
                <a:latin typeface="Arial"/>
                <a:ea typeface="Arial"/>
                <a:cs typeface="Arial"/>
                <a:sym typeface="Arial"/>
              </a:defRPr>
            </a:lvl1pPr>
            <a:lvl2pPr marL="914400" marR="0" lvl="1"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3pPr>
            <a:lvl4pPr marL="1828800" marR="0" lvl="3"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4pPr>
            <a:lvl5pPr marL="2286000" marR="0" lvl="4"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5pPr>
            <a:lvl6pPr marL="2743200" marR="0" lvl="5"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6pPr>
            <a:lvl7pPr marL="3200400" marR="0" lvl="6"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7pPr>
            <a:lvl8pPr marL="3657600" marR="0" lvl="7" indent="-317500" algn="l" rtl="0">
              <a:lnSpc>
                <a:spcPct val="115000"/>
              </a:lnSpc>
              <a:spcBef>
                <a:spcPts val="16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8pPr>
            <a:lvl9pPr marL="4114800" marR="0" lvl="8" indent="-317500" algn="l" rtl="0">
              <a:lnSpc>
                <a:spcPct val="115000"/>
              </a:lnSpc>
              <a:spcBef>
                <a:spcPts val="1600"/>
              </a:spcBef>
              <a:spcAft>
                <a:spcPts val="1600"/>
              </a:spcAft>
              <a:buClr>
                <a:schemeClr val="lt2"/>
              </a:buClr>
              <a:buSzPts val="1400"/>
              <a:buFont typeface="Arial"/>
              <a:buChar char="■"/>
              <a:defRPr sz="1400" b="0" i="0" u="none" strike="noStrike" cap="none">
                <a:solidFill>
                  <a:schemeClr val="lt2"/>
                </a:solidFill>
                <a:latin typeface="Arial"/>
                <a:ea typeface="Arial"/>
                <a:cs typeface="Arial"/>
                <a:sym typeface="Arial"/>
              </a:defRPr>
            </a:lvl9pPr>
          </a:lstStyle>
          <a:p>
            <a:pPr marL="0" indent="0" algn="r" rtl="1">
              <a:lnSpc>
                <a:spcPct val="150000"/>
              </a:lnSpc>
              <a:buNone/>
            </a:pPr>
            <a:r>
              <a:rPr lang="he-IL" sz="3200" dirty="0">
                <a:solidFill>
                  <a:srgbClr val="FF0000"/>
                </a:solidFill>
                <a:latin typeface="Rubik"/>
                <a:ea typeface="Rubik"/>
                <a:cs typeface="+mj-cs"/>
                <a:sym typeface="Rubik"/>
              </a:rPr>
              <a:t>הפירמידה נכונה לכל צרכני האנרגיה לא רק תאורה</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ctr"/>
            <a:r>
              <a:rPr lang="en" dirty="0">
                <a:latin typeface="Rubik Medium"/>
                <a:ea typeface="Rubik Medium"/>
                <a:sym typeface="Rubik Medium"/>
              </a:rPr>
              <a:t>קחו זמן להתרגל לכמות האור</a:t>
            </a:r>
            <a:endParaRPr dirty="0">
              <a:latin typeface="Rubik Medium"/>
              <a:ea typeface="Rubik Medium"/>
              <a:sym typeface="Rubik Medium"/>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7039" y="1375421"/>
            <a:ext cx="9451687" cy="5482580"/>
          </a:xfrm>
          <a:prstGeom prst="rect">
            <a:avLst/>
          </a:prstGeom>
        </p:spPr>
      </p:pic>
      <p:sp>
        <p:nvSpPr>
          <p:cNvPr id="5" name="Rectangle 4"/>
          <p:cNvSpPr/>
          <p:nvPr/>
        </p:nvSpPr>
        <p:spPr>
          <a:xfrm>
            <a:off x="4613564" y="4158274"/>
            <a:ext cx="609600" cy="5661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5514109" y="3183837"/>
            <a:ext cx="358772" cy="5661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5872881" y="3202290"/>
            <a:ext cx="389375" cy="566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6539346" y="4158274"/>
            <a:ext cx="651164" cy="56612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5" name="Content Placeholder 4" descr="A hand turning a dial&#10;&#10;AI-generated content may be incorrect.">
            <a:hlinkClick r:id="rId2"/>
            <a:extLst>
              <a:ext uri="{FF2B5EF4-FFF2-40B4-BE49-F238E27FC236}">
                <a16:creationId xmlns:a16="http://schemas.microsoft.com/office/drawing/2014/main" id="{CE794F4D-B794-7705-0C0B-518F7FC6897A}"/>
              </a:ext>
            </a:extLst>
          </p:cNvPr>
          <p:cNvPicPr>
            <a:picLocks noGrp="1" noChangeAspect="1"/>
          </p:cNvPicPr>
          <p:nvPr>
            <p:ph idx="1"/>
          </p:nvPr>
        </p:nvPicPr>
        <p:blipFill>
          <a:blip r:embed="rId3"/>
          <a:srcRect t="10000"/>
          <a:stretch/>
        </p:blipFill>
        <p:spPr>
          <a:xfrm>
            <a:off x="20" y="10"/>
            <a:ext cx="12191979" cy="68579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Rectangle 11">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462170"/>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9F4847E1-F0CD-1C65-11CD-3D483943179D}"/>
              </a:ext>
            </a:extLst>
          </p:cNvPr>
          <p:cNvSpPr>
            <a:spLocks noGrp="1"/>
          </p:cNvSpPr>
          <p:nvPr>
            <p:ph type="title"/>
          </p:nvPr>
        </p:nvSpPr>
        <p:spPr>
          <a:xfrm>
            <a:off x="320039" y="255830"/>
            <a:ext cx="8138160" cy="1061981"/>
          </a:xfrm>
        </p:spPr>
        <p:txBody>
          <a:bodyPr vert="horz" lIns="91440" tIns="45720" rIns="91440" bIns="45720" rtlCol="0" anchor="t">
            <a:normAutofit/>
          </a:bodyPr>
          <a:lstStyle/>
          <a:p>
            <a:r>
              <a:rPr lang="en-US" sz="2400">
                <a:hlinkClick r:id="rId4"/>
              </a:rPr>
              <a:t>https://www.youtube.com/watch?v=3quMi5HwX1w</a:t>
            </a:r>
            <a:r>
              <a:rPr lang="en-US" sz="2400"/>
              <a:t> </a:t>
            </a:r>
          </a:p>
        </p:txBody>
      </p:sp>
      <p:sp>
        <p:nvSpPr>
          <p:cNvPr id="14" name="Frame 13">
            <a:extLst>
              <a:ext uri="{FF2B5EF4-FFF2-40B4-BE49-F238E27FC236}">
                <a16:creationId xmlns:a16="http://schemas.microsoft.com/office/drawing/2014/main" id="{5372EB1A-9FE8-540B-0296-02A27181A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0" y="1573641"/>
            <a:ext cx="11676887" cy="5028527"/>
          </a:xfrm>
          <a:prstGeom prst="frame">
            <a:avLst>
              <a:gd name="adj1" fmla="val 8000"/>
            </a:avLst>
          </a:prstGeom>
          <a:solidFill>
            <a:schemeClr val="accent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14E4F61-9B05-C6EC-C215-B8528E118A68}"/>
              </a:ext>
            </a:extLst>
          </p:cNvPr>
          <p:cNvSpPr txBox="1"/>
          <p:nvPr/>
        </p:nvSpPr>
        <p:spPr>
          <a:xfrm>
            <a:off x="2295267" y="6176086"/>
            <a:ext cx="8343900" cy="369332"/>
          </a:xfrm>
          <a:prstGeom prst="rect">
            <a:avLst/>
          </a:prstGeom>
          <a:noFill/>
        </p:spPr>
        <p:txBody>
          <a:bodyPr wrap="square">
            <a:spAutoFit/>
          </a:bodyPr>
          <a:lstStyle/>
          <a:p>
            <a:r>
              <a:rPr lang="en-IL" dirty="0">
                <a:hlinkClick r:id="rId5"/>
              </a:rPr>
              <a:t>https://media-publications.bcg.com/future-mainstream-green.pdf</a:t>
            </a:r>
            <a:r>
              <a:rPr lang="he-IL" dirty="0"/>
              <a:t> </a:t>
            </a:r>
            <a:endParaRPr lang="en-IL" dirty="0"/>
          </a:p>
        </p:txBody>
      </p:sp>
    </p:spTree>
    <p:extLst>
      <p:ext uri="{BB962C8B-B14F-4D97-AF65-F5344CB8AC3E}">
        <p14:creationId xmlns:p14="http://schemas.microsoft.com/office/powerpoint/2010/main" val="3335446200"/>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16318" y="0"/>
            <a:ext cx="11959357" cy="6858000"/>
          </a:xfrm>
          <a:prstGeom prst="rect">
            <a:avLst/>
          </a:prstGeom>
          <a:noFill/>
          <a:ln>
            <a:noFill/>
          </a:ln>
        </p:spPr>
      </p:pic>
      <p:sp>
        <p:nvSpPr>
          <p:cNvPr id="144" name="Google Shape;144;p2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cs typeface="Rubik Medium"/>
                <a:sym typeface="Rubik Medium"/>
              </a:rPr>
              <a:t>BLACK </a:t>
            </a:r>
            <a:r>
              <a:rPr lang="he-IL" dirty="0">
                <a:latin typeface="Rubik Medium"/>
                <a:ea typeface="Rubik Medium"/>
                <a:cs typeface="Rubik Medium"/>
                <a:sym typeface="Rubik Medium"/>
              </a:rPr>
              <a:t> </a:t>
            </a:r>
            <a:r>
              <a:rPr lang="en" dirty="0">
                <a:latin typeface="Rubik Medium"/>
                <a:ea typeface="Rubik Medium"/>
                <a:cs typeface="Rubik Medium"/>
                <a:sym typeface="Rubik Medium"/>
              </a:rPr>
              <a:t>במסך המחשב</a:t>
            </a:r>
            <a:endParaRPr dirty="0">
              <a:latin typeface="Rubik Medium"/>
              <a:ea typeface="Rubik Medium"/>
              <a:cs typeface="Rubik Medium"/>
              <a:sym typeface="Rubik Medium"/>
            </a:endParaRPr>
          </a:p>
        </p:txBody>
      </p:sp>
      <p:sp>
        <p:nvSpPr>
          <p:cNvPr id="145" name="Google Shape;145;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1" anchor="t" anchorCtr="0">
            <a:noAutofit/>
          </a:bodyPr>
          <a:lstStyle/>
          <a:p>
            <a:pPr marL="0" indent="0">
              <a:spcAft>
                <a:spcPts val="2133"/>
              </a:spcAft>
              <a:buNone/>
            </a:pPr>
            <a:r>
              <a:rPr lang="en" sz="1467" u="sng">
                <a:solidFill>
                  <a:schemeClr val="hlink"/>
                </a:solidFill>
                <a:latin typeface="Rubik Medium"/>
                <a:ea typeface="Rubik Medium"/>
                <a:cs typeface="Rubik Medium"/>
                <a:sym typeface="Rubik Medium"/>
                <a:hlinkClick r:id="rId4"/>
              </a:rPr>
              <a:t>http://www.blackle.com/</a:t>
            </a:r>
            <a:r>
              <a:rPr lang="en">
                <a:latin typeface="Rubik Medium"/>
                <a:ea typeface="Rubik Medium"/>
                <a:cs typeface="Rubik Medium"/>
                <a:sym typeface="Rubik Medium"/>
              </a:rPr>
              <a:t> </a:t>
            </a:r>
            <a:endParaRPr>
              <a:latin typeface="Rubik Medium"/>
              <a:ea typeface="Rubik Medium"/>
              <a:cs typeface="Rubik Medium"/>
              <a:sym typeface="Rubik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2" name="Google Shape;152;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2506" y="1041841"/>
            <a:ext cx="5981465" cy="5501067"/>
          </a:xfrm>
          <a:prstGeom prst="rect">
            <a:avLst/>
          </a:prstGeom>
          <a:noFill/>
          <a:ln>
            <a:noFill/>
          </a:ln>
        </p:spPr>
      </p:pic>
      <p:sp>
        <p:nvSpPr>
          <p:cNvPr id="150" name="Google Shape;150;p26"/>
          <p:cNvSpPr txBox="1">
            <a:spLocks noGrp="1"/>
          </p:cNvSpPr>
          <p:nvPr>
            <p:ph type="title"/>
          </p:nvPr>
        </p:nvSpPr>
        <p:spPr>
          <a:xfrm>
            <a:off x="6806152" y="593367"/>
            <a:ext cx="4970247" cy="763600"/>
          </a:xfrm>
          <a:prstGeom prst="rect">
            <a:avLst/>
          </a:prstGeom>
        </p:spPr>
        <p:txBody>
          <a:bodyPr spcFirstLastPara="1" vert="horz" wrap="square" lIns="121900" tIns="121900" rIns="121900" bIns="121900" rtlCol="1" anchor="t" anchorCtr="0">
            <a:noAutofit/>
          </a:bodyPr>
          <a:lstStyle/>
          <a:p>
            <a:r>
              <a:rPr lang="en" dirty="0">
                <a:latin typeface="Rubik Medium"/>
                <a:ea typeface="Rubik Medium"/>
                <a:sym typeface="Rubik Medium"/>
              </a:rPr>
              <a:t>שיטת החנוכייה</a:t>
            </a:r>
            <a:endParaRPr dirty="0">
              <a:latin typeface="Rubik Medium"/>
              <a:ea typeface="Rubik Medium"/>
              <a:sym typeface="Rubik Medium"/>
            </a:endParaRPr>
          </a:p>
        </p:txBody>
      </p:sp>
      <p:sp>
        <p:nvSpPr>
          <p:cNvPr id="151" name="Google Shape;151;p26"/>
          <p:cNvSpPr txBox="1">
            <a:spLocks noGrp="1"/>
          </p:cNvSpPr>
          <p:nvPr>
            <p:ph type="body" idx="1"/>
          </p:nvPr>
        </p:nvSpPr>
        <p:spPr>
          <a:xfrm>
            <a:off x="5086151" y="1637177"/>
            <a:ext cx="6969007" cy="4905731"/>
          </a:xfrm>
          <a:prstGeom prst="rect">
            <a:avLst/>
          </a:prstGeom>
        </p:spPr>
        <p:txBody>
          <a:bodyPr spcFirstLastPara="1" vert="horz" wrap="square" lIns="121900" tIns="121900" rIns="121900" bIns="121900" rtlCol="1" anchor="t" anchorCtr="0">
            <a:noAutofit/>
          </a:bodyPr>
          <a:lstStyle/>
          <a:p>
            <a:pPr marL="0" indent="0" algn="r" rtl="1">
              <a:lnSpc>
                <a:spcPct val="150000"/>
              </a:lnSpc>
              <a:buNone/>
            </a:pPr>
            <a:r>
              <a:rPr lang="en" sz="2400" dirty="0">
                <a:latin typeface="Rubik"/>
                <a:ea typeface="Rubik"/>
                <a:cs typeface="+mj-cs"/>
                <a:sym typeface="Rubik"/>
              </a:rPr>
              <a:t>בכל חלל בו מותקנת תאורה מלאכותית נדרשים </a:t>
            </a:r>
            <a:endParaRPr lang="he-IL" sz="2400" dirty="0">
              <a:latin typeface="Rubik"/>
              <a:ea typeface="Rubik"/>
              <a:cs typeface="+mj-cs"/>
              <a:sym typeface="Rubik"/>
            </a:endParaRPr>
          </a:p>
          <a:p>
            <a:pPr marL="0" indent="0" algn="r" rtl="1">
              <a:lnSpc>
                <a:spcPct val="150000"/>
              </a:lnSpc>
              <a:buNone/>
            </a:pPr>
            <a:r>
              <a:rPr lang="en" sz="2400" dirty="0">
                <a:latin typeface="Rubik"/>
                <a:ea typeface="Rubik"/>
                <a:cs typeface="+mj-cs"/>
                <a:sym typeface="Rubik"/>
              </a:rPr>
              <a:t>לפחות 2 </a:t>
            </a:r>
            <a:r>
              <a:rPr lang="he-IL" sz="2400" dirty="0">
                <a:latin typeface="Rubik"/>
                <a:ea typeface="Rubik"/>
                <a:cs typeface="+mj-cs"/>
                <a:sym typeface="Rubik"/>
              </a:rPr>
              <a:t> </a:t>
            </a:r>
            <a:r>
              <a:rPr lang="en" sz="2400" dirty="0">
                <a:latin typeface="Rubik"/>
                <a:ea typeface="Rubik"/>
                <a:cs typeface="+mj-cs"/>
                <a:sym typeface="Rubik"/>
              </a:rPr>
              <a:t>מפסקי תאורה המאפשרים 5 </a:t>
            </a:r>
            <a:r>
              <a:rPr lang="he-IL" sz="2400" dirty="0">
                <a:latin typeface="Rubik"/>
                <a:ea typeface="Rubik"/>
                <a:cs typeface="+mj-cs"/>
                <a:sym typeface="Rubik"/>
              </a:rPr>
              <a:t> </a:t>
            </a:r>
            <a:r>
              <a:rPr lang="en" sz="2400" dirty="0">
                <a:latin typeface="Rubik"/>
                <a:ea typeface="Rubik"/>
                <a:cs typeface="+mj-cs"/>
                <a:sym typeface="Rubik"/>
              </a:rPr>
              <a:t>מצבים:</a:t>
            </a:r>
            <a:endParaRPr sz="2400" dirty="0">
              <a:latin typeface="Rubik"/>
              <a:ea typeface="Rubik"/>
              <a:cs typeface="+mj-cs"/>
              <a:sym typeface="Rubik"/>
            </a:endParaRPr>
          </a:p>
          <a:p>
            <a:pPr indent="-423323" algn="r" rtl="1">
              <a:lnSpc>
                <a:spcPct val="150000"/>
              </a:lnSpc>
              <a:buClr>
                <a:srgbClr val="FFFFFF"/>
              </a:buClr>
              <a:buSzPts val="1400"/>
              <a:buFont typeface="Rubik"/>
              <a:buAutoNum type="arabicPeriod"/>
            </a:pPr>
            <a:r>
              <a:rPr lang="en" sz="2400" dirty="0">
                <a:latin typeface="Rubik"/>
                <a:ea typeface="Rubik"/>
                <a:cs typeface="+mj-cs"/>
                <a:sym typeface="Rubik"/>
              </a:rPr>
              <a:t>תאורה טבעית בשעות היום</a:t>
            </a:r>
            <a:endParaRPr sz="2400" dirty="0">
              <a:latin typeface="Rubik"/>
              <a:ea typeface="Rubik"/>
              <a:cs typeface="+mj-cs"/>
              <a:sym typeface="Rubik"/>
            </a:endParaRPr>
          </a:p>
          <a:p>
            <a:pPr indent="-423323" algn="r" rtl="1">
              <a:lnSpc>
                <a:spcPct val="150000"/>
              </a:lnSpc>
              <a:buClr>
                <a:srgbClr val="FFFFFF"/>
              </a:buClr>
              <a:buSzPts val="1400"/>
              <a:buFont typeface="Rubik"/>
              <a:buAutoNum type="arabicPeriod"/>
            </a:pPr>
            <a:r>
              <a:rPr lang="en" sz="2400" dirty="0">
                <a:latin typeface="Rubik"/>
                <a:ea typeface="Rubik"/>
                <a:cs typeface="+mj-cs"/>
                <a:sym typeface="Rubik"/>
              </a:rPr>
              <a:t>תאורה מופסקת</a:t>
            </a:r>
            <a:endParaRPr sz="2400" dirty="0">
              <a:latin typeface="Rubik"/>
              <a:ea typeface="Rubik"/>
              <a:cs typeface="+mj-cs"/>
              <a:sym typeface="Rubik"/>
            </a:endParaRPr>
          </a:p>
          <a:p>
            <a:pPr indent="-423323" algn="r" rtl="1">
              <a:lnSpc>
                <a:spcPct val="150000"/>
              </a:lnSpc>
              <a:buClr>
                <a:srgbClr val="FFFFFF"/>
              </a:buClr>
              <a:buSzPts val="1400"/>
              <a:buFont typeface="Rubik"/>
              <a:buAutoNum type="arabicPeriod"/>
            </a:pPr>
            <a:r>
              <a:rPr lang="en" sz="2400" dirty="0">
                <a:latin typeface="Rubik"/>
                <a:ea typeface="Rubik"/>
                <a:cs typeface="+mj-cs"/>
                <a:sym typeface="Rubik"/>
              </a:rPr>
              <a:t>שליש מהתאורה להתמצאות ולפגישות</a:t>
            </a:r>
            <a:endParaRPr sz="2400" dirty="0">
              <a:latin typeface="Rubik"/>
              <a:ea typeface="Rubik"/>
              <a:cs typeface="+mj-cs"/>
              <a:sym typeface="Rubik"/>
            </a:endParaRPr>
          </a:p>
          <a:p>
            <a:pPr indent="-423323" algn="r" rtl="1">
              <a:lnSpc>
                <a:spcPct val="150000"/>
              </a:lnSpc>
              <a:buClr>
                <a:srgbClr val="FFFFFF"/>
              </a:buClr>
              <a:buSzPts val="1400"/>
              <a:buFont typeface="Rubik"/>
              <a:buAutoNum type="arabicPeriod"/>
            </a:pPr>
            <a:r>
              <a:rPr lang="en" sz="2400" dirty="0">
                <a:latin typeface="Rubik"/>
                <a:ea typeface="Rubik"/>
                <a:cs typeface="+mj-cs"/>
                <a:sym typeface="Rubik"/>
              </a:rPr>
              <a:t>2/3 </a:t>
            </a:r>
            <a:r>
              <a:rPr lang="he-IL" sz="2400" dirty="0">
                <a:latin typeface="Rubik"/>
                <a:ea typeface="Rubik"/>
                <a:cs typeface="+mj-cs"/>
                <a:sym typeface="Rubik"/>
              </a:rPr>
              <a:t> </a:t>
            </a:r>
            <a:r>
              <a:rPr lang="en" sz="2400" dirty="0">
                <a:latin typeface="Rubik"/>
                <a:ea typeface="Rubik"/>
                <a:cs typeface="+mj-cs"/>
                <a:sym typeface="Rubik"/>
              </a:rPr>
              <a:t>מהתאורה למפגשים ולמעבר על מסמכים</a:t>
            </a:r>
            <a:endParaRPr sz="2400" dirty="0">
              <a:latin typeface="Rubik"/>
              <a:ea typeface="Rubik"/>
              <a:cs typeface="+mj-cs"/>
              <a:sym typeface="Rubik"/>
            </a:endParaRPr>
          </a:p>
          <a:p>
            <a:pPr indent="-423323" algn="r" rtl="1">
              <a:lnSpc>
                <a:spcPct val="150000"/>
              </a:lnSpc>
              <a:buClr>
                <a:srgbClr val="FFFFFF"/>
              </a:buClr>
              <a:buSzPts val="1400"/>
              <a:buFont typeface="Rubik"/>
              <a:buAutoNum type="arabicPeriod"/>
            </a:pPr>
            <a:r>
              <a:rPr lang="en" sz="2400" dirty="0">
                <a:latin typeface="Rubik"/>
                <a:ea typeface="Rubik"/>
                <a:cs typeface="+mj-cs"/>
                <a:sym typeface="Rubik"/>
              </a:rPr>
              <a:t>תאורה מלאה למסיבות על ידי הפעלת</a:t>
            </a:r>
            <a:endParaRPr lang="he-IL" sz="2400" dirty="0">
              <a:latin typeface="Rubik"/>
              <a:ea typeface="Rubik"/>
              <a:cs typeface="+mj-cs"/>
              <a:sym typeface="Rubik"/>
            </a:endParaRPr>
          </a:p>
          <a:p>
            <a:pPr marL="186262" indent="0" algn="r" rtl="1">
              <a:lnSpc>
                <a:spcPct val="150000"/>
              </a:lnSpc>
              <a:buClr>
                <a:srgbClr val="FFFFFF"/>
              </a:buClr>
              <a:buSzPts val="1400"/>
              <a:buNone/>
            </a:pPr>
            <a:r>
              <a:rPr lang="he-IL" sz="2400" dirty="0">
                <a:latin typeface="Rubik"/>
                <a:ea typeface="Rubik"/>
                <a:cs typeface="+mj-cs"/>
                <a:sym typeface="Rubik"/>
              </a:rPr>
              <a:t>     2 </a:t>
            </a:r>
            <a:r>
              <a:rPr lang="en" sz="2400" dirty="0">
                <a:latin typeface="Rubik"/>
                <a:ea typeface="Rubik"/>
                <a:cs typeface="+mj-cs"/>
                <a:sym typeface="Rubik"/>
              </a:rPr>
              <a:t>המפסקים</a:t>
            </a:r>
            <a:r>
              <a:rPr lang="he-IL" sz="2400" dirty="0">
                <a:latin typeface="Rubik"/>
                <a:ea typeface="Rubik"/>
                <a:cs typeface="+mj-cs"/>
                <a:sym typeface="Rubik"/>
              </a:rPr>
              <a:t> ביחד   </a:t>
            </a:r>
            <a:r>
              <a:rPr lang="en" sz="2400" dirty="0">
                <a:latin typeface="Rubik"/>
                <a:ea typeface="Rubik"/>
                <a:cs typeface="+mj-cs"/>
                <a:sym typeface="Rubik"/>
              </a:rPr>
              <a:t> 1/3 + 2/3</a:t>
            </a:r>
            <a:endParaRPr sz="2400" dirty="0">
              <a:latin typeface="Rubik"/>
              <a:ea typeface="Rubik"/>
              <a:cs typeface="+mj-cs"/>
              <a:sym typeface="Rubik"/>
            </a:endParaRPr>
          </a:p>
          <a:p>
            <a:pPr marL="0" indent="0" algn="r" rtl="1">
              <a:spcAft>
                <a:spcPts val="2133"/>
              </a:spcAft>
              <a:buNone/>
            </a:pPr>
            <a:endParaRPr dirty="0">
              <a:latin typeface="Rubik"/>
              <a:ea typeface="Rubik"/>
              <a:cs typeface="+mj-cs"/>
              <a:sym typeface="Rubik"/>
            </a:endParaRPr>
          </a:p>
        </p:txBody>
      </p:sp>
      <p:sp>
        <p:nvSpPr>
          <p:cNvPr id="153" name="Google Shape;153;p26"/>
          <p:cNvSpPr txBox="1"/>
          <p:nvPr/>
        </p:nvSpPr>
        <p:spPr>
          <a:xfrm>
            <a:off x="4205382" y="1210472"/>
            <a:ext cx="1524800" cy="573200"/>
          </a:xfrm>
          <a:prstGeom prst="rect">
            <a:avLst/>
          </a:prstGeom>
          <a:noFill/>
          <a:ln>
            <a:noFill/>
          </a:ln>
        </p:spPr>
        <p:txBody>
          <a:bodyPr spcFirstLastPara="1" wrap="square" lIns="121900" tIns="121900" rIns="121900" bIns="121900" anchor="t" anchorCtr="0">
            <a:noAutofit/>
          </a:bodyPr>
          <a:lstStyle/>
          <a:p>
            <a:pPr algn="r" rtl="1"/>
            <a:r>
              <a:rPr lang="en" sz="2400" dirty="0">
                <a:solidFill>
                  <a:srgbClr val="FFFFFF"/>
                </a:solidFill>
                <a:latin typeface="Rubik"/>
                <a:ea typeface="Rubik"/>
                <a:cs typeface="+mj-cs"/>
                <a:sym typeface="Rubik"/>
              </a:rPr>
              <a:t>יש</a:t>
            </a:r>
            <a:r>
              <a:rPr lang="en-US" sz="2400" dirty="0">
                <a:solidFill>
                  <a:srgbClr val="FFFFFF"/>
                </a:solidFill>
                <a:latin typeface="Rubik"/>
                <a:ea typeface="Rubik"/>
                <a:cs typeface="+mj-cs"/>
                <a:sym typeface="Rubik"/>
              </a:rPr>
              <a:t> </a:t>
            </a:r>
            <a:r>
              <a:rPr lang="en" sz="2400" dirty="0">
                <a:solidFill>
                  <a:srgbClr val="FFFFFF"/>
                </a:solidFill>
                <a:latin typeface="Rubik"/>
                <a:ea typeface="Rubik"/>
                <a:cs typeface="+mj-cs"/>
                <a:sym typeface="Rubik"/>
              </a:rPr>
              <a:t> ידעתי שיספיק!</a:t>
            </a:r>
            <a:endParaRPr sz="2400" dirty="0">
              <a:solidFill>
                <a:srgbClr val="FFFFFF"/>
              </a:solidFill>
              <a:latin typeface="Rubik"/>
              <a:ea typeface="Rubik"/>
              <a:cs typeface="+mj-cs"/>
              <a:sym typeface="Rubi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r" rtl="1"/>
            <a:r>
              <a:rPr lang="en" dirty="0">
                <a:latin typeface="Rubik Medium"/>
                <a:ea typeface="Rubik Medium"/>
                <a:sym typeface="Rubik Medium"/>
              </a:rPr>
              <a:t>מניעת אור פולש</a:t>
            </a:r>
            <a:endParaRPr dirty="0">
              <a:latin typeface="Rubik Medium"/>
              <a:ea typeface="Rubik Medium"/>
              <a:sym typeface="Rubik Medium"/>
            </a:endParaRPr>
          </a:p>
        </p:txBody>
      </p:sp>
      <p:sp>
        <p:nvSpPr>
          <p:cNvPr id="159" name="Google Shape;159;p27"/>
          <p:cNvSpPr txBox="1">
            <a:spLocks noGrp="1"/>
          </p:cNvSpPr>
          <p:nvPr>
            <p:ph type="body" idx="1"/>
          </p:nvPr>
        </p:nvSpPr>
        <p:spPr>
          <a:xfrm>
            <a:off x="7697573" y="2092617"/>
            <a:ext cx="4312400" cy="3970800"/>
          </a:xfrm>
          <a:prstGeom prst="rect">
            <a:avLst/>
          </a:prstGeom>
        </p:spPr>
        <p:txBody>
          <a:bodyPr spcFirstLastPara="1" vert="horz" wrap="square" lIns="121900" tIns="121900" rIns="121900" bIns="121900" rtlCol="1" anchor="ctr" anchorCtr="0">
            <a:noAutofit/>
          </a:bodyPr>
          <a:lstStyle/>
          <a:p>
            <a:pPr marL="0" indent="0" algn="r" rtl="1">
              <a:lnSpc>
                <a:spcPct val="150000"/>
              </a:lnSpc>
              <a:buNone/>
            </a:pPr>
            <a:r>
              <a:rPr lang="en" sz="2400" dirty="0">
                <a:latin typeface="Rubik"/>
                <a:ea typeface="Rubik"/>
                <a:cs typeface="+mj-cs"/>
                <a:sym typeface="Rubik"/>
              </a:rPr>
              <a:t>על פי חוק אנחנו לא צריכים להיות במצב בו אנחנו מסונוורים על ידי תאורה של אחרים.</a:t>
            </a:r>
            <a:endParaRPr sz="2400" dirty="0">
              <a:latin typeface="Rubik"/>
              <a:ea typeface="Rubik"/>
              <a:cs typeface="+mj-cs"/>
              <a:sym typeface="Rubik"/>
            </a:endParaRPr>
          </a:p>
          <a:p>
            <a:pPr marL="0" indent="0" algn="r" rtl="1">
              <a:lnSpc>
                <a:spcPct val="150000"/>
              </a:lnSpc>
              <a:buNone/>
            </a:pPr>
            <a:endParaRPr sz="2400" dirty="0">
              <a:latin typeface="Rubik"/>
              <a:ea typeface="Rubik"/>
              <a:cs typeface="+mj-cs"/>
              <a:sym typeface="Rubik"/>
            </a:endParaRPr>
          </a:p>
          <a:p>
            <a:pPr marL="0" indent="0" algn="r" rtl="1">
              <a:lnSpc>
                <a:spcPct val="150000"/>
              </a:lnSpc>
              <a:buNone/>
            </a:pPr>
            <a:r>
              <a:rPr lang="en" sz="2400" dirty="0">
                <a:latin typeface="Rubik"/>
                <a:ea typeface="Rubik"/>
                <a:cs typeface="+mj-cs"/>
                <a:sym typeface="Rubik"/>
              </a:rPr>
              <a:t>אור פולש הוא זיהום תאורה שבאחריות הרשות המקומית לטפל בו כמו כל זיהום סביבתי אחר. </a:t>
            </a:r>
            <a:endParaRPr sz="2400" dirty="0">
              <a:latin typeface="Rubik"/>
              <a:ea typeface="Rubik"/>
              <a:cs typeface="+mj-cs"/>
              <a:sym typeface="Rubik"/>
            </a:endParaRPr>
          </a:p>
          <a:p>
            <a:pPr marL="0" indent="0" algn="r" rtl="1">
              <a:lnSpc>
                <a:spcPct val="150000"/>
              </a:lnSpc>
              <a:buNone/>
            </a:pPr>
            <a:endParaRPr sz="2400" dirty="0">
              <a:latin typeface="Rubik"/>
              <a:ea typeface="Rubik"/>
              <a:cs typeface="+mj-cs"/>
              <a:sym typeface="Rubik"/>
            </a:endParaRPr>
          </a:p>
          <a:p>
            <a:pPr marL="0" indent="0" algn="r" rtl="1">
              <a:lnSpc>
                <a:spcPct val="150000"/>
              </a:lnSpc>
              <a:buNone/>
            </a:pPr>
            <a:r>
              <a:rPr lang="en" sz="2400" dirty="0">
                <a:latin typeface="Rubik"/>
                <a:ea typeface="Rubik"/>
                <a:cs typeface="+mj-cs"/>
                <a:sym typeface="Rubik"/>
              </a:rPr>
              <a:t>אנחנו מפסידים את שמי הלילה ופוגעים בביטחון האישי שלנו.</a:t>
            </a:r>
            <a:endParaRPr sz="2800" dirty="0">
              <a:latin typeface="Rubik"/>
              <a:ea typeface="Rubik"/>
              <a:cs typeface="+mj-cs"/>
              <a:sym typeface="Rubik"/>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00" y="1757592"/>
            <a:ext cx="7442200" cy="49657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r" rtl="1"/>
            <a:r>
              <a:rPr lang="en" dirty="0">
                <a:latin typeface="Rubik Medium"/>
                <a:ea typeface="Rubik Medium"/>
                <a:sym typeface="Rubik Medium"/>
              </a:rPr>
              <a:t>חוק יד שמאל</a:t>
            </a:r>
            <a:endParaRPr dirty="0">
              <a:latin typeface="Rubik Medium"/>
              <a:ea typeface="Rubik Medium"/>
              <a:sym typeface="Rubik Medium"/>
            </a:endParaRPr>
          </a:p>
        </p:txBody>
      </p:sp>
      <p:sp>
        <p:nvSpPr>
          <p:cNvPr id="166" name="Google Shape;166;p28"/>
          <p:cNvSpPr txBox="1">
            <a:spLocks noGrp="1"/>
          </p:cNvSpPr>
          <p:nvPr>
            <p:ph type="body" idx="1"/>
          </p:nvPr>
        </p:nvSpPr>
        <p:spPr>
          <a:xfrm>
            <a:off x="6276480" y="1513200"/>
            <a:ext cx="5749600" cy="2917200"/>
          </a:xfrm>
          <a:prstGeom prst="rect">
            <a:avLst/>
          </a:prstGeom>
        </p:spPr>
        <p:txBody>
          <a:bodyPr spcFirstLastPara="1" vert="horz" wrap="square" lIns="121900" tIns="121900" rIns="121900" bIns="121900" rtlCol="1" anchor="t" anchorCtr="0">
            <a:noAutofit/>
          </a:bodyPr>
          <a:lstStyle/>
          <a:p>
            <a:pPr marL="0" indent="0" algn="r" rtl="1">
              <a:lnSpc>
                <a:spcPct val="150000"/>
              </a:lnSpc>
              <a:buNone/>
            </a:pPr>
            <a:r>
              <a:rPr lang="en" sz="2800" dirty="0">
                <a:latin typeface="Rubik"/>
                <a:ea typeface="Rubik"/>
                <a:cs typeface="+mj-cs"/>
                <a:sym typeface="Rubik"/>
              </a:rPr>
              <a:t>כל מי שיכול לספור את האצבעות ביד שמאל לפני שהולך לישון סובל מזיהום אור בתוך הבית ושנת הלילה שלו תהיה פחות מוצלחת. </a:t>
            </a:r>
            <a:endParaRPr sz="2800" dirty="0">
              <a:latin typeface="Rubik"/>
              <a:ea typeface="Rubik"/>
              <a:cs typeface="+mj-cs"/>
              <a:sym typeface="Rubik"/>
            </a:endParaRPr>
          </a:p>
          <a:p>
            <a:pPr marL="0" indent="0" algn="r" rtl="1">
              <a:lnSpc>
                <a:spcPct val="150000"/>
              </a:lnSpc>
              <a:buNone/>
            </a:pPr>
            <a:endParaRPr sz="2800" dirty="0">
              <a:latin typeface="Rubik"/>
              <a:ea typeface="Rubik"/>
              <a:cs typeface="+mj-cs"/>
              <a:sym typeface="Rubik"/>
            </a:endParaRPr>
          </a:p>
          <a:p>
            <a:pPr marL="0" indent="0" algn="r" rtl="1">
              <a:lnSpc>
                <a:spcPct val="150000"/>
              </a:lnSpc>
              <a:buNone/>
            </a:pPr>
            <a:r>
              <a:rPr lang="en" sz="2800" dirty="0">
                <a:latin typeface="Rubik"/>
                <a:ea typeface="Rubik"/>
                <a:cs typeface="+mj-cs"/>
                <a:sym typeface="Rubik"/>
              </a:rPr>
              <a:t>מחקרים מראים שילדים שישנים עם תאורת לילה סובלים מהפרעות גדילה וקשב.</a:t>
            </a:r>
            <a:endParaRPr sz="2800" dirty="0">
              <a:latin typeface="Rubik"/>
              <a:ea typeface="Rubik"/>
              <a:cs typeface="+mj-cs"/>
              <a:sym typeface="Rubik"/>
            </a:endParaRPr>
          </a:p>
          <a:p>
            <a:pPr marL="0" indent="0" algn="r" rtl="1">
              <a:spcAft>
                <a:spcPts val="2133"/>
              </a:spcAft>
              <a:buNone/>
            </a:pPr>
            <a:endParaRPr sz="4000" dirty="0">
              <a:cs typeface="+mj-cs"/>
            </a:endParaRPr>
          </a:p>
        </p:txBody>
      </p:sp>
      <p:pic>
        <p:nvPicPr>
          <p:cNvPr id="167" name="Google Shape;167;p28"/>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0" y="1614728"/>
            <a:ext cx="6026733" cy="524327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r" rtl="1"/>
            <a:r>
              <a:rPr lang="en" dirty="0">
                <a:latin typeface="Rubik Medium"/>
                <a:ea typeface="Rubik Medium"/>
                <a:sym typeface="Rubik Medium"/>
              </a:rPr>
              <a:t>החלשת הניגודיות בנייד</a:t>
            </a:r>
            <a:endParaRPr dirty="0">
              <a:latin typeface="Rubik Medium"/>
              <a:ea typeface="Rubik Medium"/>
              <a:sym typeface="Rubik Medium"/>
            </a:endParaRPr>
          </a:p>
        </p:txBody>
      </p:sp>
      <p:sp>
        <p:nvSpPr>
          <p:cNvPr id="173" name="Google Shape;173;p29"/>
          <p:cNvSpPr txBox="1">
            <a:spLocks noGrp="1"/>
          </p:cNvSpPr>
          <p:nvPr>
            <p:ph type="body" idx="1"/>
          </p:nvPr>
        </p:nvSpPr>
        <p:spPr>
          <a:xfrm>
            <a:off x="6430013" y="1923000"/>
            <a:ext cx="5581165" cy="3547600"/>
          </a:xfrm>
          <a:prstGeom prst="rect">
            <a:avLst/>
          </a:prstGeom>
        </p:spPr>
        <p:txBody>
          <a:bodyPr spcFirstLastPara="1" vert="horz" wrap="square" lIns="121900" tIns="121900" rIns="121900" bIns="121900" rtlCol="1" anchor="t" anchorCtr="0">
            <a:noAutofit/>
          </a:bodyPr>
          <a:lstStyle/>
          <a:p>
            <a:pPr marL="0" indent="0" algn="r" rtl="1">
              <a:lnSpc>
                <a:spcPct val="150000"/>
              </a:lnSpc>
              <a:buNone/>
            </a:pPr>
            <a:r>
              <a:rPr lang="en" sz="2400" dirty="0">
                <a:latin typeface="Rubik Medium"/>
                <a:ea typeface="Rubik Medium"/>
                <a:cs typeface="+mj-cs"/>
                <a:sym typeface="Rubik Medium"/>
              </a:rPr>
              <a:t>בלילה ניתן להשתמש ב 10% </a:t>
            </a:r>
            <a:r>
              <a:rPr lang="he-IL" sz="2400" dirty="0">
                <a:latin typeface="Rubik Medium"/>
                <a:ea typeface="Rubik Medium"/>
                <a:cs typeface="+mj-cs"/>
                <a:sym typeface="Rubik Medium"/>
              </a:rPr>
              <a:t> </a:t>
            </a:r>
            <a:r>
              <a:rPr lang="en" sz="2400" dirty="0">
                <a:latin typeface="Rubik Medium"/>
                <a:ea typeface="Rubik Medium"/>
                <a:cs typeface="+mj-cs"/>
                <a:sym typeface="Rubik Medium"/>
              </a:rPr>
              <a:t>מתאורת המסך.</a:t>
            </a:r>
            <a:endParaRPr sz="2400" dirty="0">
              <a:latin typeface="Rubik Medium"/>
              <a:ea typeface="Rubik Medium"/>
              <a:cs typeface="+mj-cs"/>
              <a:sym typeface="Rubik Medium"/>
            </a:endParaRPr>
          </a:p>
          <a:p>
            <a:pPr marL="0" indent="0" algn="r" rtl="1">
              <a:lnSpc>
                <a:spcPct val="150000"/>
              </a:lnSpc>
              <a:buNone/>
            </a:pPr>
            <a:endParaRPr sz="2400" dirty="0">
              <a:latin typeface="Rubik"/>
              <a:ea typeface="Rubik"/>
              <a:cs typeface="+mj-cs"/>
              <a:sym typeface="Rubik"/>
            </a:endParaRPr>
          </a:p>
          <a:p>
            <a:pPr marL="0" indent="0" algn="r" rtl="1">
              <a:lnSpc>
                <a:spcPct val="150000"/>
              </a:lnSpc>
              <a:buNone/>
            </a:pPr>
            <a:r>
              <a:rPr lang="en" sz="2400" dirty="0">
                <a:latin typeface="Rubik Medium"/>
                <a:ea typeface="Rubik Medium"/>
                <a:cs typeface="+mj-cs"/>
                <a:sym typeface="Rubik Medium"/>
              </a:rPr>
              <a:t>תשאלו בני נוער!</a:t>
            </a:r>
            <a:r>
              <a:rPr lang="en" sz="2400" dirty="0">
                <a:latin typeface="Rubik"/>
                <a:ea typeface="Rubik"/>
                <a:cs typeface="+mj-cs"/>
                <a:sym typeface="Rubik"/>
              </a:rPr>
              <a:t> </a:t>
            </a:r>
            <a:r>
              <a:rPr lang="he-IL" sz="2400" dirty="0">
                <a:latin typeface="Rubik"/>
                <a:ea typeface="Rubik"/>
                <a:cs typeface="+mj-cs"/>
                <a:sym typeface="Rubik"/>
              </a:rPr>
              <a:t> </a:t>
            </a:r>
            <a:r>
              <a:rPr lang="en" sz="2400" dirty="0">
                <a:latin typeface="Rubik"/>
                <a:ea typeface="Rubik"/>
                <a:cs typeface="+mj-cs"/>
                <a:sym typeface="Rubik"/>
              </a:rPr>
              <a:t>שימוש בעודף תאורה מקצר את זמן הפעילות של הטלפון. </a:t>
            </a:r>
            <a:r>
              <a:rPr lang="he-IL" sz="2400" dirty="0">
                <a:latin typeface="Rubik"/>
                <a:ea typeface="Rubik"/>
                <a:cs typeface="+mj-cs"/>
                <a:sym typeface="Rubik"/>
              </a:rPr>
              <a:t> </a:t>
            </a:r>
            <a:r>
              <a:rPr lang="en" sz="2400" dirty="0">
                <a:latin typeface="Rubik"/>
                <a:ea typeface="Rubik"/>
                <a:cs typeface="+mj-cs"/>
                <a:sym typeface="Rubik"/>
              </a:rPr>
              <a:t>במקום לחפש שקעי טעינה הם מעדיפים תאורה מינימאלית. </a:t>
            </a:r>
            <a:endParaRPr sz="2400" dirty="0">
              <a:latin typeface="Rubik"/>
              <a:ea typeface="Rubik"/>
              <a:cs typeface="+mj-cs"/>
              <a:sym typeface="Rubik"/>
            </a:endParaRPr>
          </a:p>
          <a:p>
            <a:pPr marL="0" indent="0" algn="r" rtl="1">
              <a:lnSpc>
                <a:spcPct val="150000"/>
              </a:lnSpc>
              <a:buNone/>
            </a:pPr>
            <a:endParaRPr sz="2400" dirty="0">
              <a:latin typeface="Rubik"/>
              <a:ea typeface="Rubik"/>
              <a:cs typeface="+mj-cs"/>
              <a:sym typeface="Rubik"/>
            </a:endParaRPr>
          </a:p>
          <a:p>
            <a:pPr marL="0" indent="0" algn="r" rtl="1">
              <a:lnSpc>
                <a:spcPct val="150000"/>
              </a:lnSpc>
              <a:buNone/>
            </a:pPr>
            <a:r>
              <a:rPr lang="en" sz="2400" dirty="0">
                <a:latin typeface="Rubik"/>
                <a:ea typeface="Rubik"/>
                <a:cs typeface="+mj-cs"/>
                <a:sym typeface="Rubik"/>
              </a:rPr>
              <a:t>מוטיבציה להתייעלות מחוץ לבית, </a:t>
            </a:r>
            <a:r>
              <a:rPr lang="he-IL" sz="2400" dirty="0">
                <a:latin typeface="Rubik"/>
                <a:ea typeface="Rubik"/>
                <a:cs typeface="+mj-cs"/>
                <a:sym typeface="Rubik"/>
              </a:rPr>
              <a:t> </a:t>
            </a:r>
            <a:r>
              <a:rPr lang="en" sz="2400" dirty="0">
                <a:latin typeface="Rubik"/>
                <a:ea typeface="Rubik"/>
                <a:cs typeface="+mj-cs"/>
                <a:sym typeface="Rubik"/>
              </a:rPr>
              <a:t>שאפשר בקלות לקחת איתנו הביתה.</a:t>
            </a:r>
            <a:endParaRPr sz="2400" dirty="0">
              <a:latin typeface="Rubik"/>
              <a:ea typeface="Rubik"/>
              <a:cs typeface="+mj-cs"/>
              <a:sym typeface="Rubik"/>
            </a:endParaRPr>
          </a:p>
          <a:p>
            <a:pPr marL="0" indent="0" algn="r" rtl="1">
              <a:spcAft>
                <a:spcPts val="2133"/>
              </a:spcAft>
              <a:buNone/>
            </a:pPr>
            <a:endParaRPr sz="2800" dirty="0">
              <a:latin typeface="Rubik"/>
              <a:ea typeface="Rubik"/>
              <a:cs typeface="+mj-cs"/>
              <a:sym typeface="Rubik"/>
            </a:endParaRPr>
          </a:p>
        </p:txBody>
      </p:sp>
      <p:pic>
        <p:nvPicPr>
          <p:cNvPr id="174" name="Google Shape;174;p29"/>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60928" y="1923000"/>
            <a:ext cx="5634307" cy="3547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1" anchor="t" anchorCtr="0">
            <a:noAutofit/>
          </a:bodyPr>
          <a:lstStyle/>
          <a:p>
            <a:pPr algn="r" rtl="1"/>
            <a:r>
              <a:rPr lang="en" dirty="0">
                <a:latin typeface="Rubik Medium"/>
                <a:ea typeface="Rubik Medium"/>
                <a:sym typeface="Rubik Medium"/>
              </a:rPr>
              <a:t>הצפת תאורה במקומות עבודה</a:t>
            </a:r>
            <a:endParaRPr dirty="0">
              <a:latin typeface="Rubik Medium"/>
              <a:ea typeface="Rubik Medium"/>
              <a:sym typeface="Rubik Medium"/>
            </a:endParaRPr>
          </a:p>
        </p:txBody>
      </p:sp>
      <p:sp>
        <p:nvSpPr>
          <p:cNvPr id="180" name="Google Shape;180;p30"/>
          <p:cNvSpPr txBox="1">
            <a:spLocks noGrp="1"/>
          </p:cNvSpPr>
          <p:nvPr>
            <p:ph type="body" idx="1"/>
          </p:nvPr>
        </p:nvSpPr>
        <p:spPr>
          <a:xfrm>
            <a:off x="7698259" y="1327069"/>
            <a:ext cx="4337666" cy="4522000"/>
          </a:xfrm>
          <a:prstGeom prst="rect">
            <a:avLst/>
          </a:prstGeom>
        </p:spPr>
        <p:txBody>
          <a:bodyPr spcFirstLastPara="1" vert="horz" wrap="square" lIns="121900" tIns="121900" rIns="121900" bIns="121900" rtlCol="1" anchor="t" anchorCtr="0">
            <a:noAutofit/>
          </a:bodyPr>
          <a:lstStyle/>
          <a:p>
            <a:pPr marL="0" indent="0" algn="r" rtl="1">
              <a:lnSpc>
                <a:spcPct val="150000"/>
              </a:lnSpc>
              <a:buNone/>
            </a:pPr>
            <a:r>
              <a:rPr lang="en" sz="2800" dirty="0">
                <a:solidFill>
                  <a:srgbClr val="FF0000"/>
                </a:solidFill>
                <a:latin typeface="Rubik Medium"/>
                <a:ea typeface="Rubik Medium"/>
                <a:cs typeface="+mj-cs"/>
                <a:sym typeface="Rubik Medium"/>
              </a:rPr>
              <a:t>בחלק ממקומות העבודה קיימת תאורה כפולה</a:t>
            </a:r>
            <a:r>
              <a:rPr lang="he-IL" sz="2800" dirty="0">
                <a:solidFill>
                  <a:srgbClr val="FF0000"/>
                </a:solidFill>
                <a:latin typeface="Rubik Medium"/>
                <a:ea typeface="Rubik Medium"/>
                <a:cs typeface="+mj-cs"/>
                <a:sym typeface="Rubik Medium"/>
              </a:rPr>
              <a:t> </a:t>
            </a:r>
            <a:r>
              <a:rPr lang="en" sz="2800" dirty="0">
                <a:solidFill>
                  <a:srgbClr val="FF0000"/>
                </a:solidFill>
                <a:latin typeface="Rubik Medium"/>
                <a:ea typeface="Rubik Medium"/>
                <a:cs typeface="+mj-cs"/>
                <a:sym typeface="Rubik Medium"/>
              </a:rPr>
              <a:t>מהנדרש.</a:t>
            </a:r>
            <a:endParaRPr sz="2800" dirty="0">
              <a:solidFill>
                <a:srgbClr val="FF0000"/>
              </a:solidFill>
              <a:latin typeface="Rubik Medium"/>
              <a:ea typeface="Rubik Medium"/>
              <a:cs typeface="+mj-cs"/>
              <a:sym typeface="Rubik Medium"/>
            </a:endParaRPr>
          </a:p>
          <a:p>
            <a:pPr marL="0" indent="0" algn="r" rtl="1">
              <a:lnSpc>
                <a:spcPct val="150000"/>
              </a:lnSpc>
              <a:buNone/>
            </a:pPr>
            <a:r>
              <a:rPr lang="en" sz="2800" dirty="0">
                <a:solidFill>
                  <a:schemeClr val="dk1"/>
                </a:solidFill>
                <a:latin typeface="Rubik Medium"/>
                <a:ea typeface="Rubik Medium"/>
                <a:cs typeface="+mj-cs"/>
                <a:sym typeface="Rubik Medium"/>
              </a:rPr>
              <a:t>העבירו את התאורה בסביבת העבודה למינימום האפשרי! </a:t>
            </a:r>
            <a:endParaRPr sz="2800" dirty="0">
              <a:solidFill>
                <a:schemeClr val="dk1"/>
              </a:solidFill>
              <a:latin typeface="Rubik Medium"/>
              <a:ea typeface="Rubik Medium"/>
              <a:cs typeface="+mj-cs"/>
              <a:sym typeface="Rubik Medium"/>
            </a:endParaRPr>
          </a:p>
          <a:p>
            <a:pPr marL="0" indent="0" algn="r" rtl="1">
              <a:lnSpc>
                <a:spcPct val="150000"/>
              </a:lnSpc>
              <a:buNone/>
            </a:pPr>
            <a:r>
              <a:rPr lang="en" sz="2800" dirty="0">
                <a:solidFill>
                  <a:schemeClr val="dk1"/>
                </a:solidFill>
                <a:latin typeface="Rubik Medium"/>
                <a:ea typeface="Rubik Medium"/>
                <a:cs typeface="+mj-cs"/>
                <a:sym typeface="Rubik Medium"/>
              </a:rPr>
              <a:t>בעודף תאורה האישון מצטמצם ואנחנו כבר לא יכולים להבחין בפרטים. </a:t>
            </a:r>
            <a:endParaRPr sz="2800" dirty="0">
              <a:solidFill>
                <a:srgbClr val="FFFFFF"/>
              </a:solidFill>
              <a:latin typeface="Rubik Medium"/>
              <a:ea typeface="Rubik Medium"/>
              <a:cs typeface="+mj-cs"/>
              <a:sym typeface="Rubik Medium"/>
            </a:endParaRPr>
          </a:p>
          <a:p>
            <a:pPr marL="0" indent="0" algn="r" rtl="1">
              <a:spcAft>
                <a:spcPts val="2133"/>
              </a:spcAft>
              <a:buNone/>
            </a:pPr>
            <a:endParaRPr sz="3200" dirty="0">
              <a:solidFill>
                <a:srgbClr val="FFFFFF"/>
              </a:solidFill>
              <a:latin typeface="Rubik"/>
              <a:ea typeface="Rubik"/>
              <a:cs typeface="+mj-cs"/>
              <a:sym typeface="Rubik"/>
            </a:endParaRPr>
          </a:p>
        </p:txBody>
      </p:sp>
      <p:pic>
        <p:nvPicPr>
          <p:cNvPr id="181" name="Google Shape;181;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7567" y="1551700"/>
            <a:ext cx="6982800" cy="45218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1"/>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9074" y="0"/>
            <a:ext cx="12172927" cy="6858000"/>
          </a:xfrm>
          <a:prstGeom prst="rect">
            <a:avLst/>
          </a:prstGeom>
          <a:noFill/>
          <a:ln>
            <a:noFill/>
          </a:ln>
        </p:spPr>
      </p:pic>
      <p:sp>
        <p:nvSpPr>
          <p:cNvPr id="187" name="Google Shape;187;p31"/>
          <p:cNvSpPr txBox="1">
            <a:spLocks noGrp="1"/>
          </p:cNvSpPr>
          <p:nvPr>
            <p:ph type="ctrTitle"/>
          </p:nvPr>
        </p:nvSpPr>
        <p:spPr>
          <a:xfrm>
            <a:off x="415600" y="230800"/>
            <a:ext cx="10968400" cy="1547200"/>
          </a:xfrm>
          <a:prstGeom prst="rect">
            <a:avLst/>
          </a:prstGeom>
        </p:spPr>
        <p:txBody>
          <a:bodyPr spcFirstLastPara="1" vert="horz" wrap="square" lIns="121900" tIns="121900" rIns="121900" bIns="121900" rtlCol="1" anchor="b" anchorCtr="0">
            <a:noAutofit/>
          </a:bodyPr>
          <a:lstStyle/>
          <a:p>
            <a:pPr rtl="1">
              <a:spcBef>
                <a:spcPts val="0"/>
              </a:spcBef>
            </a:pPr>
            <a:r>
              <a:rPr lang="en" dirty="0">
                <a:solidFill>
                  <a:srgbClr val="FFFFFF"/>
                </a:solidFill>
                <a:latin typeface="Rubik"/>
                <a:ea typeface="Rubik"/>
                <a:sym typeface="Rubik"/>
              </a:rPr>
              <a:t>סיכום: </a:t>
            </a:r>
            <a:r>
              <a:rPr lang="he-IL" dirty="0">
                <a:solidFill>
                  <a:srgbClr val="FFFFFF"/>
                </a:solidFill>
                <a:latin typeface="Rubik"/>
                <a:ea typeface="Rubik"/>
                <a:sym typeface="Rubik"/>
              </a:rPr>
              <a:t> </a:t>
            </a:r>
            <a:r>
              <a:rPr lang="en" dirty="0">
                <a:solidFill>
                  <a:srgbClr val="FFFFFF"/>
                </a:solidFill>
                <a:latin typeface="Rubik"/>
                <a:ea typeface="Rubik"/>
                <a:sym typeface="Rubik"/>
              </a:rPr>
              <a:t>חמשת הדיברות</a:t>
            </a:r>
            <a:endParaRPr dirty="0">
              <a:solidFill>
                <a:srgbClr val="FFFFFF"/>
              </a:solidFill>
              <a:latin typeface="Rubik"/>
              <a:ea typeface="Rubik"/>
              <a:sym typeface="Rubik"/>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270812"/>
            <a:ext cx="3139197" cy="4188801"/>
          </a:xfrm>
          <a:prstGeom prst="rect">
            <a:avLst/>
          </a:prstGeom>
          <a:noFill/>
          <a:ln>
            <a:noFill/>
          </a:ln>
        </p:spPr>
      </p:pic>
      <p:pic>
        <p:nvPicPr>
          <p:cNvPr id="193" name="Google Shape;193;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47577" y="2270779"/>
            <a:ext cx="2222180" cy="4188831"/>
          </a:xfrm>
          <a:prstGeom prst="rect">
            <a:avLst/>
          </a:prstGeom>
          <a:noFill/>
          <a:ln>
            <a:noFill/>
          </a:ln>
        </p:spPr>
      </p:pic>
      <p:pic>
        <p:nvPicPr>
          <p:cNvPr id="194" name="Google Shape;194;p32"/>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82300" y="2270778"/>
            <a:ext cx="2222179" cy="4188832"/>
          </a:xfrm>
          <a:prstGeom prst="rect">
            <a:avLst/>
          </a:prstGeom>
          <a:noFill/>
          <a:ln>
            <a:noFill/>
          </a:ln>
        </p:spPr>
      </p:pic>
      <p:pic>
        <p:nvPicPr>
          <p:cNvPr id="195" name="Google Shape;195;p3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14800" y="2270779"/>
            <a:ext cx="2222173" cy="4188833"/>
          </a:xfrm>
          <a:prstGeom prst="rect">
            <a:avLst/>
          </a:prstGeom>
          <a:noFill/>
          <a:ln>
            <a:noFill/>
          </a:ln>
        </p:spPr>
      </p:pic>
      <p:pic>
        <p:nvPicPr>
          <p:cNvPr id="196" name="Google Shape;196;p3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969825" y="2270779"/>
            <a:ext cx="2222177" cy="4188833"/>
          </a:xfrm>
          <a:prstGeom prst="rect">
            <a:avLst/>
          </a:prstGeom>
          <a:noFill/>
          <a:ln>
            <a:noFill/>
          </a:ln>
        </p:spPr>
      </p:pic>
      <p:sp>
        <p:nvSpPr>
          <p:cNvPr id="197" name="Google Shape;197;p32"/>
          <p:cNvSpPr txBox="1">
            <a:spLocks noGrp="1"/>
          </p:cNvSpPr>
          <p:nvPr>
            <p:ph type="body" idx="1"/>
          </p:nvPr>
        </p:nvSpPr>
        <p:spPr>
          <a:xfrm>
            <a:off x="10235964" y="1010411"/>
            <a:ext cx="1641200" cy="1048000"/>
          </a:xfrm>
          <a:prstGeom prst="rect">
            <a:avLst/>
          </a:prstGeom>
        </p:spPr>
        <p:txBody>
          <a:bodyPr spcFirstLastPara="1" vert="horz" wrap="square" lIns="121900" tIns="121900" rIns="121900" bIns="121900" rtlCol="1" anchor="ctr" anchorCtr="0">
            <a:noAutofit/>
          </a:bodyPr>
          <a:lstStyle/>
          <a:p>
            <a:pPr marL="0" indent="0" algn="ctr">
              <a:lnSpc>
                <a:spcPct val="100000"/>
              </a:lnSpc>
              <a:buNone/>
            </a:pPr>
            <a:r>
              <a:rPr lang="en">
                <a:solidFill>
                  <a:srgbClr val="FF0000"/>
                </a:solidFill>
                <a:latin typeface="Rubik Medium"/>
                <a:ea typeface="Rubik Medium"/>
                <a:cs typeface="+mj-cs"/>
                <a:sym typeface="Rubik Medium"/>
              </a:rPr>
              <a:t>תכנון תאורה</a:t>
            </a:r>
            <a:endParaRPr>
              <a:solidFill>
                <a:srgbClr val="FF0000"/>
              </a:solidFill>
              <a:latin typeface="Rubik Medium"/>
              <a:ea typeface="Rubik Medium"/>
              <a:cs typeface="+mj-cs"/>
              <a:sym typeface="Rubik Medium"/>
            </a:endParaRPr>
          </a:p>
        </p:txBody>
      </p:sp>
      <p:sp>
        <p:nvSpPr>
          <p:cNvPr id="198" name="Google Shape;198;p32"/>
          <p:cNvSpPr txBox="1">
            <a:spLocks noGrp="1"/>
          </p:cNvSpPr>
          <p:nvPr>
            <p:ph type="body" idx="1"/>
          </p:nvPr>
        </p:nvSpPr>
        <p:spPr>
          <a:xfrm>
            <a:off x="89233" y="1010411"/>
            <a:ext cx="2912000" cy="1085600"/>
          </a:xfrm>
          <a:prstGeom prst="rect">
            <a:avLst/>
          </a:prstGeom>
        </p:spPr>
        <p:txBody>
          <a:bodyPr spcFirstLastPara="1" vert="horz" wrap="square" lIns="121900" tIns="121900" rIns="121900" bIns="121900" rtlCol="1" anchor="t" anchorCtr="0">
            <a:noAutofit/>
          </a:bodyPr>
          <a:lstStyle/>
          <a:p>
            <a:pPr marL="0" indent="0" algn="l" rtl="0">
              <a:lnSpc>
                <a:spcPct val="100000"/>
              </a:lnSpc>
              <a:buNone/>
            </a:pPr>
            <a:r>
              <a:rPr lang="en">
                <a:solidFill>
                  <a:srgbClr val="FF0000"/>
                </a:solidFill>
                <a:latin typeface="Rubik Medium"/>
                <a:ea typeface="Rubik Medium"/>
                <a:cs typeface="+mj-cs"/>
                <a:sym typeface="Rubik Medium"/>
              </a:rPr>
              <a:t>Good night = </a:t>
            </a:r>
            <a:endParaRPr>
              <a:solidFill>
                <a:srgbClr val="FF0000"/>
              </a:solidFill>
              <a:latin typeface="Rubik Medium"/>
              <a:ea typeface="Rubik Medium"/>
              <a:cs typeface="+mj-cs"/>
              <a:sym typeface="Rubik Medium"/>
            </a:endParaRPr>
          </a:p>
          <a:p>
            <a:pPr marL="0" indent="0" algn="l">
              <a:lnSpc>
                <a:spcPct val="100000"/>
              </a:lnSpc>
              <a:buNone/>
            </a:pPr>
            <a:r>
              <a:rPr lang="en">
                <a:solidFill>
                  <a:srgbClr val="FF0000"/>
                </a:solidFill>
                <a:latin typeface="Rubik Medium"/>
                <a:ea typeface="Rubik Medium"/>
                <a:cs typeface="+mj-cs"/>
                <a:sym typeface="Rubik Medium"/>
              </a:rPr>
              <a:t>Good Light</a:t>
            </a:r>
            <a:endParaRPr>
              <a:solidFill>
                <a:srgbClr val="FF0000"/>
              </a:solidFill>
              <a:latin typeface="Rubik Medium"/>
              <a:ea typeface="Rubik Medium"/>
              <a:cs typeface="+mj-cs"/>
              <a:sym typeface="Rubik Medium"/>
            </a:endParaRPr>
          </a:p>
        </p:txBody>
      </p:sp>
      <p:sp>
        <p:nvSpPr>
          <p:cNvPr id="199" name="Google Shape;199;p32"/>
          <p:cNvSpPr txBox="1">
            <a:spLocks noGrp="1"/>
          </p:cNvSpPr>
          <p:nvPr>
            <p:ph type="body" idx="1"/>
          </p:nvPr>
        </p:nvSpPr>
        <p:spPr>
          <a:xfrm>
            <a:off x="3321167" y="1083878"/>
            <a:ext cx="1944400" cy="472000"/>
          </a:xfrm>
          <a:prstGeom prst="rect">
            <a:avLst/>
          </a:prstGeom>
        </p:spPr>
        <p:txBody>
          <a:bodyPr spcFirstLastPara="1" vert="horz" wrap="square" lIns="121900" tIns="121900" rIns="121900" bIns="121900" rtlCol="1" anchor="ctr" anchorCtr="0">
            <a:noAutofit/>
          </a:bodyPr>
          <a:lstStyle/>
          <a:p>
            <a:pPr marL="0" indent="0" algn="ctr">
              <a:lnSpc>
                <a:spcPct val="100000"/>
              </a:lnSpc>
              <a:buNone/>
            </a:pPr>
            <a:r>
              <a:rPr lang="en">
                <a:solidFill>
                  <a:srgbClr val="FF0000"/>
                </a:solidFill>
                <a:latin typeface="Rubik Medium"/>
                <a:ea typeface="Rubik Medium"/>
                <a:cs typeface="+mj-cs"/>
                <a:sym typeface="Rubik Medium"/>
              </a:rPr>
              <a:t>נוהל כיבוי</a:t>
            </a:r>
            <a:endParaRPr>
              <a:solidFill>
                <a:srgbClr val="FF0000"/>
              </a:solidFill>
              <a:latin typeface="Rubik Medium"/>
              <a:ea typeface="Rubik Medium"/>
              <a:cs typeface="+mj-cs"/>
              <a:sym typeface="Rubik Medium"/>
            </a:endParaRPr>
          </a:p>
        </p:txBody>
      </p:sp>
      <p:sp>
        <p:nvSpPr>
          <p:cNvPr id="200" name="Google Shape;200;p32"/>
          <p:cNvSpPr txBox="1">
            <a:spLocks noGrp="1"/>
          </p:cNvSpPr>
          <p:nvPr>
            <p:ph type="body" idx="1"/>
          </p:nvPr>
        </p:nvSpPr>
        <p:spPr>
          <a:xfrm>
            <a:off x="5535699" y="1083878"/>
            <a:ext cx="1997200" cy="646000"/>
          </a:xfrm>
          <a:prstGeom prst="rect">
            <a:avLst/>
          </a:prstGeom>
        </p:spPr>
        <p:txBody>
          <a:bodyPr spcFirstLastPara="1" vert="horz" wrap="square" lIns="121900" tIns="121900" rIns="121900" bIns="121900" rtlCol="1" anchor="ctr" anchorCtr="0">
            <a:noAutofit/>
          </a:bodyPr>
          <a:lstStyle/>
          <a:p>
            <a:pPr marL="0" indent="0" algn="r" rtl="1">
              <a:lnSpc>
                <a:spcPct val="150000"/>
              </a:lnSpc>
              <a:buNone/>
            </a:pPr>
            <a:r>
              <a:rPr lang="en" dirty="0">
                <a:solidFill>
                  <a:srgbClr val="FF0000"/>
                </a:solidFill>
                <a:latin typeface="Rubik Medium"/>
                <a:ea typeface="Rubik Medium"/>
                <a:cs typeface="+mj-cs"/>
                <a:sym typeface="Rubik Medium"/>
              </a:rPr>
              <a:t>מינימליזם</a:t>
            </a:r>
            <a:endParaRPr dirty="0">
              <a:solidFill>
                <a:srgbClr val="FF0000"/>
              </a:solidFill>
              <a:latin typeface="Rubik Medium"/>
              <a:ea typeface="Rubik Medium"/>
              <a:cs typeface="+mj-cs"/>
              <a:sym typeface="Rubik Medium"/>
            </a:endParaRPr>
          </a:p>
        </p:txBody>
      </p:sp>
      <p:sp>
        <p:nvSpPr>
          <p:cNvPr id="201" name="Google Shape;201;p32"/>
          <p:cNvSpPr txBox="1">
            <a:spLocks noGrp="1"/>
          </p:cNvSpPr>
          <p:nvPr>
            <p:ph type="body" idx="1"/>
          </p:nvPr>
        </p:nvSpPr>
        <p:spPr>
          <a:xfrm>
            <a:off x="7909501" y="1010411"/>
            <a:ext cx="1784000" cy="1048000"/>
          </a:xfrm>
          <a:prstGeom prst="rect">
            <a:avLst/>
          </a:prstGeom>
        </p:spPr>
        <p:txBody>
          <a:bodyPr spcFirstLastPara="1" vert="horz" wrap="square" lIns="121900" tIns="121900" rIns="121900" bIns="121900" rtlCol="1" anchor="ctr" anchorCtr="0">
            <a:noAutofit/>
          </a:bodyPr>
          <a:lstStyle/>
          <a:p>
            <a:pPr marL="0" indent="0" algn="ctr">
              <a:lnSpc>
                <a:spcPct val="100000"/>
              </a:lnSpc>
              <a:buNone/>
            </a:pPr>
            <a:r>
              <a:rPr lang="en" dirty="0">
                <a:solidFill>
                  <a:srgbClr val="FF0000"/>
                </a:solidFill>
                <a:latin typeface="Rubik Medium"/>
                <a:ea typeface="Rubik Medium"/>
                <a:cs typeface="+mj-cs"/>
                <a:sym typeface="Rubik Medium"/>
              </a:rPr>
              <a:t>לחוש את הסביבה</a:t>
            </a:r>
            <a:endParaRPr dirty="0">
              <a:solidFill>
                <a:srgbClr val="FF0000"/>
              </a:solidFill>
              <a:latin typeface="Rubik Medium"/>
              <a:ea typeface="Rubik Medium"/>
              <a:cs typeface="+mj-cs"/>
              <a:sym typeface="Rubik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build="p"/>
      <p:bldP spid="199" grpId="0" build="p"/>
      <p:bldP spid="200" grpId="0" build="p"/>
      <p:bldP spid="20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2B19-A56D-C02F-BDEC-9E46D64F7D1E}"/>
              </a:ext>
            </a:extLst>
          </p:cNvPr>
          <p:cNvSpPr>
            <a:spLocks noGrp="1"/>
          </p:cNvSpPr>
          <p:nvPr>
            <p:ph type="title"/>
          </p:nvPr>
        </p:nvSpPr>
        <p:spPr/>
        <p:txBody>
          <a:bodyPr>
            <a:normAutofit/>
          </a:bodyPr>
          <a:lstStyle/>
          <a:p>
            <a:endParaRPr lang="en-IL"/>
          </a:p>
        </p:txBody>
      </p:sp>
      <p:sp>
        <p:nvSpPr>
          <p:cNvPr id="3" name="Text Placeholder 2">
            <a:extLst>
              <a:ext uri="{FF2B5EF4-FFF2-40B4-BE49-F238E27FC236}">
                <a16:creationId xmlns:a16="http://schemas.microsoft.com/office/drawing/2014/main" id="{BCCCA70B-E9B8-7BB7-5830-0D113B9050F6}"/>
              </a:ext>
            </a:extLst>
          </p:cNvPr>
          <p:cNvSpPr>
            <a:spLocks noGrp="1"/>
          </p:cNvSpPr>
          <p:nvPr>
            <p:ph type="body" idx="1"/>
          </p:nvPr>
        </p:nvSpPr>
        <p:spPr/>
        <p:txBody>
          <a:bodyPr/>
          <a:lstStyle/>
          <a:p>
            <a:endParaRPr lang="en-IL"/>
          </a:p>
        </p:txBody>
      </p:sp>
      <p:pic>
        <p:nvPicPr>
          <p:cNvPr id="5" name="Picture 4">
            <a:hlinkClick r:id="rId2"/>
            <a:extLst>
              <a:ext uri="{FF2B5EF4-FFF2-40B4-BE49-F238E27FC236}">
                <a16:creationId xmlns:a16="http://schemas.microsoft.com/office/drawing/2014/main" id="{7B6CE5AF-BFFE-08F9-EF99-74026F8DCE8D}"/>
              </a:ext>
            </a:extLst>
          </p:cNvPr>
          <p:cNvPicPr>
            <a:picLocks noChangeAspect="1"/>
          </p:cNvPicPr>
          <p:nvPr/>
        </p:nvPicPr>
        <p:blipFill>
          <a:blip r:embed="rId3"/>
          <a:stretch>
            <a:fillRect/>
          </a:stretch>
        </p:blipFill>
        <p:spPr>
          <a:xfrm>
            <a:off x="76200" y="69112"/>
            <a:ext cx="12039600" cy="6496050"/>
          </a:xfrm>
          <a:prstGeom prst="rect">
            <a:avLst/>
          </a:prstGeom>
        </p:spPr>
      </p:pic>
    </p:spTree>
    <p:extLst>
      <p:ext uri="{BB962C8B-B14F-4D97-AF65-F5344CB8AC3E}">
        <p14:creationId xmlns:p14="http://schemas.microsoft.com/office/powerpoint/2010/main" val="12973870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file"/>
            <a:extLst>
              <a:ext uri="{FF2B5EF4-FFF2-40B4-BE49-F238E27FC236}">
                <a16:creationId xmlns:a16="http://schemas.microsoft.com/office/drawing/2014/main" id="{8FC3A03A-CE20-BAC4-5A17-F1978D7D6827}"/>
              </a:ext>
            </a:extLst>
          </p:cNvPr>
          <p:cNvPicPr>
            <a:picLocks noChangeAspect="1"/>
          </p:cNvPicPr>
          <p:nvPr/>
        </p:nvPicPr>
        <p:blipFill>
          <a:blip r:embed="rId3"/>
          <a:srcRect t="15581" b="9434"/>
          <a:stretch/>
        </p:blipFill>
        <p:spPr>
          <a:xfrm>
            <a:off x="20" y="1282"/>
            <a:ext cx="12191980" cy="6856718"/>
          </a:xfrm>
          <a:prstGeom prst="rect">
            <a:avLst/>
          </a:prstGeom>
        </p:spPr>
      </p:pic>
    </p:spTree>
    <p:extLst>
      <p:ext uri="{BB962C8B-B14F-4D97-AF65-F5344CB8AC3E}">
        <p14:creationId xmlns:p14="http://schemas.microsoft.com/office/powerpoint/2010/main" val="335152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2D4704-59D2-4045-B1A7-5F2686C57965}"/>
              </a:ext>
            </a:extLst>
          </p:cNvPr>
          <p:cNvPicPr>
            <a:picLocks noChangeAspect="1"/>
          </p:cNvPicPr>
          <p:nvPr/>
        </p:nvPicPr>
        <p:blipFill rotWithShape="1">
          <a:blip r:embed="rId2"/>
          <a:srcRect t="37428" r="-1" b="-1"/>
          <a:stretch/>
        </p:blipFill>
        <p:spPr>
          <a:xfrm>
            <a:off x="-276148" y="0"/>
            <a:ext cx="12956699" cy="6972300"/>
          </a:xfrm>
          <a:prstGeom prst="rect">
            <a:avLst/>
          </a:prstGeom>
        </p:spPr>
      </p:pic>
      <p:sp>
        <p:nvSpPr>
          <p:cNvPr id="3" name="Sun 2">
            <a:extLst>
              <a:ext uri="{FF2B5EF4-FFF2-40B4-BE49-F238E27FC236}">
                <a16:creationId xmlns:a16="http://schemas.microsoft.com/office/drawing/2014/main" id="{C83E5C77-9320-1B2D-0802-2A6BB8F5307D}"/>
              </a:ext>
            </a:extLst>
          </p:cNvPr>
          <p:cNvSpPr/>
          <p:nvPr/>
        </p:nvSpPr>
        <p:spPr>
          <a:xfrm>
            <a:off x="8201566" y="2829698"/>
            <a:ext cx="4609070" cy="2670160"/>
          </a:xfrm>
          <a:prstGeom prst="su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0891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54C4-70B4-D098-9DD6-26A0F77763C4}"/>
              </a:ext>
            </a:extLst>
          </p:cNvPr>
          <p:cNvSpPr>
            <a:spLocks noGrp="1"/>
          </p:cNvSpPr>
          <p:nvPr>
            <p:ph type="title"/>
          </p:nvPr>
        </p:nvSpPr>
        <p:spPr/>
        <p:txBody>
          <a:bodyPr>
            <a:normAutofit fontScale="90000"/>
          </a:bodyPr>
          <a:lstStyle/>
          <a:p>
            <a:r>
              <a:rPr lang="de-DE" dirty="0">
                <a:hlinkClick r:id="rId2"/>
              </a:rPr>
              <a:t>https://www.light.org.il/</a:t>
            </a:r>
            <a:r>
              <a:rPr lang="he-IL" dirty="0"/>
              <a:t> </a:t>
            </a:r>
            <a:br>
              <a:rPr lang="he-IL" dirty="0"/>
            </a:br>
            <a:endParaRPr lang="en-IL" dirty="0"/>
          </a:p>
        </p:txBody>
      </p:sp>
      <p:pic>
        <p:nvPicPr>
          <p:cNvPr id="5" name="Picture 4">
            <a:extLst>
              <a:ext uri="{FF2B5EF4-FFF2-40B4-BE49-F238E27FC236}">
                <a16:creationId xmlns:a16="http://schemas.microsoft.com/office/drawing/2014/main" id="{4AAD548C-A3ED-B7D0-F4DD-E8FE0ADFC709}"/>
              </a:ext>
            </a:extLst>
          </p:cNvPr>
          <p:cNvPicPr>
            <a:picLocks noChangeAspect="1"/>
          </p:cNvPicPr>
          <p:nvPr/>
        </p:nvPicPr>
        <p:blipFill>
          <a:blip r:embed="rId3"/>
          <a:stretch>
            <a:fillRect/>
          </a:stretch>
        </p:blipFill>
        <p:spPr>
          <a:xfrm>
            <a:off x="1388988" y="1356967"/>
            <a:ext cx="8010525" cy="1876425"/>
          </a:xfrm>
          <a:prstGeom prst="rect">
            <a:avLst/>
          </a:prstGeom>
        </p:spPr>
      </p:pic>
      <p:sp>
        <p:nvSpPr>
          <p:cNvPr id="7" name="TextBox 6">
            <a:extLst>
              <a:ext uri="{FF2B5EF4-FFF2-40B4-BE49-F238E27FC236}">
                <a16:creationId xmlns:a16="http://schemas.microsoft.com/office/drawing/2014/main" id="{A645FD4A-60F0-AF66-EE76-45ED3F4B5762}"/>
              </a:ext>
            </a:extLst>
          </p:cNvPr>
          <p:cNvSpPr txBox="1"/>
          <p:nvPr/>
        </p:nvSpPr>
        <p:spPr>
          <a:xfrm>
            <a:off x="5394250" y="3429000"/>
            <a:ext cx="6094140" cy="1754326"/>
          </a:xfrm>
          <a:prstGeom prst="rect">
            <a:avLst/>
          </a:prstGeom>
          <a:noFill/>
        </p:spPr>
        <p:txBody>
          <a:bodyPr wrap="square">
            <a:spAutoFit/>
          </a:bodyPr>
          <a:lstStyle/>
          <a:p>
            <a:pPr algn="r" rtl="1"/>
            <a:r>
              <a:rPr lang="en-IL" dirty="0">
                <a:hlinkClick r:id="rId4"/>
              </a:rPr>
              <a:t>https://www.daromatours.com/post/%D7%91%D7%90%D7%A0%D7%95-%D7%90%D7%95%D7%A8-%D7%9C%D7%92%D7%A8%D7%A9-%D7%A2%D7%9C-%D7%96%D7%99%D7%94%D7%95%D7%9D-%D7%90%D7%95%D7%A8</a:t>
            </a:r>
            <a:r>
              <a:rPr lang="he-IL" dirty="0"/>
              <a:t> </a:t>
            </a:r>
            <a:endParaRPr lang="en-IL" dirty="0"/>
          </a:p>
        </p:txBody>
      </p:sp>
      <p:pic>
        <p:nvPicPr>
          <p:cNvPr id="9" name="Picture 8">
            <a:extLst>
              <a:ext uri="{FF2B5EF4-FFF2-40B4-BE49-F238E27FC236}">
                <a16:creationId xmlns:a16="http://schemas.microsoft.com/office/drawing/2014/main" id="{3DE122BA-6668-2702-A844-0878D2919A1D}"/>
              </a:ext>
            </a:extLst>
          </p:cNvPr>
          <p:cNvPicPr>
            <a:picLocks noChangeAspect="1"/>
          </p:cNvPicPr>
          <p:nvPr/>
        </p:nvPicPr>
        <p:blipFill>
          <a:blip r:embed="rId5"/>
          <a:stretch>
            <a:fillRect/>
          </a:stretch>
        </p:blipFill>
        <p:spPr>
          <a:xfrm>
            <a:off x="415600" y="4619970"/>
            <a:ext cx="7896225" cy="1762125"/>
          </a:xfrm>
          <a:prstGeom prst="rect">
            <a:avLst/>
          </a:prstGeom>
        </p:spPr>
      </p:pic>
    </p:spTree>
    <p:extLst>
      <p:ext uri="{BB962C8B-B14F-4D97-AF65-F5344CB8AC3E}">
        <p14:creationId xmlns:p14="http://schemas.microsoft.com/office/powerpoint/2010/main" val="1824575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B8F83-3DD3-4F62-39B2-279EB91F59EE}"/>
              </a:ext>
            </a:extLst>
          </p:cNvPr>
          <p:cNvSpPr>
            <a:spLocks noGrp="1"/>
          </p:cNvSpPr>
          <p:nvPr>
            <p:ph type="title"/>
          </p:nvPr>
        </p:nvSpPr>
        <p:spPr>
          <a:xfrm>
            <a:off x="699714" y="5490971"/>
            <a:ext cx="11106370" cy="1159200"/>
          </a:xfrm>
        </p:spPr>
        <p:txBody>
          <a:bodyPr vert="horz" lIns="91440" tIns="45720" rIns="91440" bIns="45720" rtlCol="0" anchor="ctr">
            <a:normAutofit/>
          </a:bodyPr>
          <a:lstStyle/>
          <a:p>
            <a:pPr algn="r" rtl="1">
              <a:spcBef>
                <a:spcPct val="0"/>
              </a:spcBef>
            </a:pPr>
            <a:r>
              <a:rPr lang="en-US" sz="2500" kern="1200" dirty="0">
                <a:solidFill>
                  <a:srgbClr val="00B0F0"/>
                </a:solidFill>
                <a:latin typeface="+mj-lt"/>
                <a:ea typeface="+mj-ea"/>
                <a:cs typeface="+mj-cs"/>
                <a:hlinkClick r:id="rId2">
                  <a:extLst>
                    <a:ext uri="{A12FA001-AC4F-418D-AE19-62706E023703}">
                      <ahyp:hlinkClr xmlns:ahyp="http://schemas.microsoft.com/office/drawing/2018/hyperlinkcolor" val="tx"/>
                    </a:ext>
                  </a:extLst>
                </a:hlinkClick>
              </a:rPr>
              <a:t>https://www.youtube.com/channel/UC-CLUq6vZ62yqpNP3yW3bCg</a:t>
            </a:r>
            <a:br>
              <a:rPr lang="en-US" sz="2500" kern="1200" dirty="0">
                <a:solidFill>
                  <a:srgbClr val="00B0F0"/>
                </a:solidFill>
                <a:latin typeface="+mj-lt"/>
                <a:ea typeface="+mj-ea"/>
                <a:cs typeface="+mj-cs"/>
              </a:rPr>
            </a:br>
            <a:r>
              <a:rPr lang="he-IL" sz="2500" dirty="0">
                <a:solidFill>
                  <a:srgbClr val="00B0F0"/>
                </a:solidFill>
              </a:rPr>
              <a:t>סידרת הרצאות מומלצת למפגש בחופשת הפסח</a:t>
            </a:r>
            <a:endParaRPr lang="en-US" sz="2500" kern="1200" dirty="0">
              <a:solidFill>
                <a:srgbClr val="00B0F0"/>
              </a:solidFill>
              <a:latin typeface="+mj-lt"/>
              <a:ea typeface="+mj-ea"/>
              <a:cs typeface="+mj-cs"/>
            </a:endParaRPr>
          </a:p>
        </p:txBody>
      </p:sp>
      <p:pic>
        <p:nvPicPr>
          <p:cNvPr id="5" name="Picture 4" descr="A screenshot of a phone&#10;&#10;Description automatically generated">
            <a:extLst>
              <a:ext uri="{FF2B5EF4-FFF2-40B4-BE49-F238E27FC236}">
                <a16:creationId xmlns:a16="http://schemas.microsoft.com/office/drawing/2014/main" id="{EF29CF01-BC3E-BC31-0B7A-2097C957DC06}"/>
              </a:ext>
            </a:extLst>
          </p:cNvPr>
          <p:cNvPicPr>
            <a:picLocks noChangeAspect="1"/>
          </p:cNvPicPr>
          <p:nvPr/>
        </p:nvPicPr>
        <p:blipFill>
          <a:blip r:embed="rId3"/>
          <a:stretch>
            <a:fillRect/>
          </a:stretch>
        </p:blipFill>
        <p:spPr>
          <a:xfrm>
            <a:off x="478535" y="668068"/>
            <a:ext cx="11327549" cy="3964641"/>
          </a:xfrm>
          <a:prstGeom prst="rect">
            <a:avLst/>
          </a:prstGeom>
        </p:spPr>
      </p:pic>
    </p:spTree>
    <p:extLst>
      <p:ext uri="{BB962C8B-B14F-4D97-AF65-F5344CB8AC3E}">
        <p14:creationId xmlns:p14="http://schemas.microsoft.com/office/powerpoint/2010/main" val="674052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screen with red text&#10;&#10;Description automatically generated">
            <a:extLst>
              <a:ext uri="{FF2B5EF4-FFF2-40B4-BE49-F238E27FC236}">
                <a16:creationId xmlns:a16="http://schemas.microsoft.com/office/drawing/2014/main" id="{3368014E-AE9B-DB7B-47CB-3E0D67A4F7AA}"/>
              </a:ext>
            </a:extLst>
          </p:cNvPr>
          <p:cNvPicPr>
            <a:picLocks noChangeAspect="1"/>
          </p:cNvPicPr>
          <p:nvPr/>
        </p:nvPicPr>
        <p:blipFill>
          <a:blip r:embed="rId2"/>
          <a:srcRect t="4050" b="1169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29D2192-EB46-F620-EE09-F28088CE7D86}"/>
              </a:ext>
            </a:extLst>
          </p:cNvPr>
          <p:cNvSpPr txBox="1"/>
          <p:nvPr/>
        </p:nvSpPr>
        <p:spPr>
          <a:xfrm>
            <a:off x="5277315" y="4532041"/>
            <a:ext cx="6205652" cy="369332"/>
          </a:xfrm>
          <a:prstGeom prst="rect">
            <a:avLst/>
          </a:prstGeom>
          <a:noFill/>
        </p:spPr>
        <p:txBody>
          <a:bodyPr wrap="square">
            <a:spAutoFit/>
          </a:bodyPr>
          <a:lstStyle/>
          <a:p>
            <a:r>
              <a:rPr lang="en-IL" dirty="0">
                <a:highlight>
                  <a:srgbClr val="FFFF00"/>
                </a:highlight>
                <a:hlinkClick r:id="rId3"/>
              </a:rPr>
              <a:t>https://www.youtube.com/watch?v=mmbInmTRKNM</a:t>
            </a:r>
            <a:r>
              <a:rPr lang="he-IL">
                <a:highlight>
                  <a:srgbClr val="FFFF00"/>
                </a:highlight>
              </a:rPr>
              <a:t> </a:t>
            </a:r>
            <a:endParaRPr lang="en-IL" dirty="0">
              <a:highlight>
                <a:srgbClr val="FFFF00"/>
              </a:highlight>
            </a:endParaRPr>
          </a:p>
        </p:txBody>
      </p:sp>
    </p:spTree>
    <p:extLst>
      <p:ext uri="{BB962C8B-B14F-4D97-AF65-F5344CB8AC3E}">
        <p14:creationId xmlns:p14="http://schemas.microsoft.com/office/powerpoint/2010/main" val="3953859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EC0C4-2A2B-C42E-D169-2B6334704564}"/>
            </a:ext>
          </a:extLst>
        </p:cNvPr>
        <p:cNvGrpSpPr/>
        <p:nvPr/>
      </p:nvGrpSpPr>
      <p:grpSpPr>
        <a:xfrm>
          <a:off x="0" y="0"/>
          <a:ext cx="0" cy="0"/>
          <a:chOff x="0" y="0"/>
          <a:chExt cx="0" cy="0"/>
        </a:xfrm>
      </p:grpSpPr>
      <p:pic>
        <p:nvPicPr>
          <p:cNvPr id="5" name="Content Placeholder 4" descr="A screenshot of a computer screen&#10;&#10;Description automatically generated with medium confidence">
            <a:extLst>
              <a:ext uri="{FF2B5EF4-FFF2-40B4-BE49-F238E27FC236}">
                <a16:creationId xmlns:a16="http://schemas.microsoft.com/office/drawing/2014/main" id="{93E6828D-CD6F-24D8-8260-4D92ED28845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Tree>
    <p:extLst>
      <p:ext uri="{BB962C8B-B14F-4D97-AF65-F5344CB8AC3E}">
        <p14:creationId xmlns:p14="http://schemas.microsoft.com/office/powerpoint/2010/main" val="3477829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68722-DBB7-1624-28D6-D4EEB8927E6D}"/>
              </a:ext>
            </a:extLst>
          </p:cNvPr>
          <p:cNvPicPr>
            <a:picLocks noChangeAspect="1"/>
          </p:cNvPicPr>
          <p:nvPr/>
        </p:nvPicPr>
        <p:blipFill>
          <a:blip r:embed="rId2"/>
          <a:stretch>
            <a:fillRect/>
          </a:stretch>
        </p:blipFill>
        <p:spPr>
          <a:xfrm>
            <a:off x="-85206" y="95679"/>
            <a:ext cx="12362412" cy="6666641"/>
          </a:xfrm>
          <a:prstGeom prst="rect">
            <a:avLst/>
          </a:prstGeom>
        </p:spPr>
      </p:pic>
      <p:sp>
        <p:nvSpPr>
          <p:cNvPr id="2" name="Title 1">
            <a:extLst>
              <a:ext uri="{FF2B5EF4-FFF2-40B4-BE49-F238E27FC236}">
                <a16:creationId xmlns:a16="http://schemas.microsoft.com/office/drawing/2014/main" id="{DAA14A43-5F91-A0E9-7F98-D9C1FA2E5ACF}"/>
              </a:ext>
            </a:extLst>
          </p:cNvPr>
          <p:cNvSpPr>
            <a:spLocks noGrp="1"/>
          </p:cNvSpPr>
          <p:nvPr>
            <p:ph type="title"/>
          </p:nvPr>
        </p:nvSpPr>
        <p:spPr>
          <a:xfrm>
            <a:off x="143091" y="3971461"/>
            <a:ext cx="11459903" cy="1132258"/>
          </a:xfrm>
        </p:spPr>
        <p:txBody>
          <a:bodyPr/>
          <a:lstStyle/>
          <a:p>
            <a:r>
              <a:rPr lang="de-DE" dirty="0">
                <a:hlinkClick r:id="rId3"/>
              </a:rPr>
              <a:t>https://www.youtube.com/watch?v=grdQxa7vink</a:t>
            </a:r>
            <a:r>
              <a:rPr lang="he-IL" dirty="0"/>
              <a:t> </a:t>
            </a:r>
            <a:endParaRPr lang="en-IL" dirty="0"/>
          </a:p>
        </p:txBody>
      </p:sp>
      <p:pic>
        <p:nvPicPr>
          <p:cNvPr id="7" name="Picture 6">
            <a:extLst>
              <a:ext uri="{FF2B5EF4-FFF2-40B4-BE49-F238E27FC236}">
                <a16:creationId xmlns:a16="http://schemas.microsoft.com/office/drawing/2014/main" id="{55954F2C-A9B3-D021-A55F-1B99F463427A}"/>
              </a:ext>
            </a:extLst>
          </p:cNvPr>
          <p:cNvPicPr>
            <a:picLocks noChangeAspect="1"/>
          </p:cNvPicPr>
          <p:nvPr/>
        </p:nvPicPr>
        <p:blipFill>
          <a:blip r:embed="rId4"/>
          <a:stretch>
            <a:fillRect/>
          </a:stretch>
        </p:blipFill>
        <p:spPr>
          <a:xfrm>
            <a:off x="2823706" y="-27718"/>
            <a:ext cx="6544588" cy="619211"/>
          </a:xfrm>
          <a:prstGeom prst="rect">
            <a:avLst/>
          </a:prstGeom>
        </p:spPr>
      </p:pic>
    </p:spTree>
    <p:extLst>
      <p:ext uri="{BB962C8B-B14F-4D97-AF65-F5344CB8AC3E}">
        <p14:creationId xmlns:p14="http://schemas.microsoft.com/office/powerpoint/2010/main" val="12731343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8B077E-6EA1-7D7D-D5FD-7E697FC232D3}"/>
              </a:ext>
            </a:extLst>
          </p:cNvPr>
          <p:cNvSpPr>
            <a:spLocks noGrp="1"/>
          </p:cNvSpPr>
          <p:nvPr>
            <p:ph type="title"/>
          </p:nvPr>
        </p:nvSpPr>
        <p:spPr>
          <a:xfrm>
            <a:off x="6096000" y="589392"/>
            <a:ext cx="5839936" cy="5862137"/>
          </a:xfrm>
        </p:spPr>
        <p:txBody>
          <a:bodyPr anchor="b">
            <a:noAutofit/>
          </a:bodyPr>
          <a:lstStyle/>
          <a:p>
            <a:pPr algn="ctr" rtl="1"/>
            <a:r>
              <a:rPr lang="he-IL" sz="6600" dirty="0"/>
              <a:t>ללמוד להקשיב</a:t>
            </a:r>
            <a:br>
              <a:rPr lang="he-IL" sz="6600" dirty="0"/>
            </a:br>
            <a:r>
              <a:rPr lang="he-IL" sz="6600" dirty="0"/>
              <a:t>עופר קרן </a:t>
            </a:r>
            <a:br>
              <a:rPr lang="he-IL" sz="6600" dirty="0"/>
            </a:br>
            <a:br>
              <a:rPr lang="he-IL" sz="6600" dirty="0"/>
            </a:br>
            <a:r>
              <a:rPr lang="he-IL" sz="6600" dirty="0"/>
              <a:t>0547703717</a:t>
            </a:r>
            <a:br>
              <a:rPr lang="he-IL" sz="6600" dirty="0"/>
            </a:br>
            <a:br>
              <a:rPr lang="he-IL" sz="4800" dirty="0"/>
            </a:br>
            <a:r>
              <a:rPr lang="en-US" sz="4800" dirty="0"/>
              <a:t>ofer@kerenrg.com</a:t>
            </a:r>
            <a:endParaRPr lang="he-IL" sz="6600" dirty="0"/>
          </a:p>
        </p:txBody>
      </p:sp>
      <p:pic>
        <p:nvPicPr>
          <p:cNvPr id="27650" name="Picture 2" descr="A caricature showing a person trying to listen">
            <a:extLst>
              <a:ext uri="{FF2B5EF4-FFF2-40B4-BE49-F238E27FC236}">
                <a16:creationId xmlns:a16="http://schemas.microsoft.com/office/drawing/2014/main" id="{0610773C-A250-810E-F039-C7A0010D52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3" r="2197"/>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361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D7582D-B565-8682-A309-AD75BD915E83}"/>
              </a:ext>
            </a:extLst>
          </p:cNvPr>
          <p:cNvSpPr/>
          <p:nvPr/>
        </p:nvSpPr>
        <p:spPr>
          <a:xfrm>
            <a:off x="505313" y="491230"/>
            <a:ext cx="10286734" cy="1754326"/>
          </a:xfrm>
          <a:prstGeom prst="rect">
            <a:avLst/>
          </a:prstGeom>
          <a:noFill/>
        </p:spPr>
        <p:txBody>
          <a:bodyPr wrap="square" lIns="91440" tIns="45720" rIns="91440" bIns="45720">
            <a:spAutoFit/>
          </a:bodyPr>
          <a:lstStyle/>
          <a:p>
            <a:pPr algn="ctr"/>
            <a:r>
              <a:rPr lang="he-I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הקלטת המפגש   </a:t>
            </a:r>
            <a:r>
              <a:rPr lang="he-IL"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8-4-25</a:t>
            </a:r>
            <a:endParaRPr lang="he-IL"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a:p>
            <a:pPr algn="ct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4" name="Rectangle 2">
            <a:extLst>
              <a:ext uri="{FF2B5EF4-FFF2-40B4-BE49-F238E27FC236}">
                <a16:creationId xmlns:a16="http://schemas.microsoft.com/office/drawing/2014/main" id="{5724EB76-311E-82C6-2A28-5DC8A57CB631}"/>
              </a:ext>
            </a:extLst>
          </p:cNvPr>
          <p:cNvSpPr>
            <a:spLocks noChangeArrowheads="1"/>
          </p:cNvSpPr>
          <p:nvPr/>
        </p:nvSpPr>
        <p:spPr bwMode="auto">
          <a:xfrm>
            <a:off x="1575369" y="2147128"/>
            <a:ext cx="9578184" cy="38035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6348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L" altLang="en-IL" sz="4000" b="1" i="0" u="none" strike="noStrike" cap="none" normalizeH="0" baseline="0" dirty="0">
                <a:ln>
                  <a:noFill/>
                </a:ln>
                <a:solidFill>
                  <a:srgbClr val="222230"/>
                </a:solidFill>
                <a:effectLst/>
                <a:latin typeface="Lato" panose="020F0502020204030203" pitchFamily="34" charset="0"/>
              </a:rPr>
              <a:t>Share Link</a:t>
            </a:r>
            <a:br>
              <a:rPr kumimoji="0" lang="en-US" altLang="en-IL" sz="4000" b="1" i="0" u="none" strike="noStrike" cap="none" normalizeH="0" baseline="0" dirty="0">
                <a:ln>
                  <a:noFill/>
                </a:ln>
                <a:solidFill>
                  <a:srgbClr val="222230"/>
                </a:solidFill>
                <a:effectLst/>
                <a:latin typeface="Lato" panose="020F0502020204030203" pitchFamily="34" charset="0"/>
              </a:rPr>
            </a:br>
            <a:r>
              <a:rPr kumimoji="0" lang="en-US" altLang="en-IL" sz="4000" b="1" i="0" u="none" strike="noStrike" cap="none" normalizeH="0" baseline="0" dirty="0">
                <a:ln>
                  <a:noFill/>
                </a:ln>
                <a:solidFill>
                  <a:srgbClr val="222230"/>
                </a:solidFill>
                <a:effectLst/>
                <a:latin typeface="Lato" panose="020F0502020204030203" pitchFamily="34" charset="0"/>
                <a:hlinkClick r:id="rId2"/>
              </a:rPr>
              <a:t>https://us02web.zoom.us/rec/share/jPiHsI46dQ_IUmQtk_huRxQmRuzpMu7XLooWIIHiI_ebZWwX0q_t-b8lnJyQ3N1s.wD19QIckUOVPZhSO</a:t>
            </a:r>
            <a:endParaRPr kumimoji="0" lang="he-IL" altLang="en-IL" sz="4000" b="1" i="0" u="none" strike="noStrike" cap="none" normalizeH="0" baseline="0" dirty="0">
              <a:ln>
                <a:noFill/>
              </a:ln>
              <a:solidFill>
                <a:srgbClr val="222230"/>
              </a:solidFill>
              <a:effectLst/>
              <a:latin typeface="Lato" panose="020F0502020204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L" altLang="en-IL" sz="4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576983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6422-5609-C63C-B929-1A5D1F954F6A}"/>
              </a:ext>
            </a:extLst>
          </p:cNvPr>
          <p:cNvSpPr>
            <a:spLocks noGrp="1"/>
          </p:cNvSpPr>
          <p:nvPr>
            <p:ph type="title"/>
          </p:nvPr>
        </p:nvSpPr>
        <p:spPr/>
        <p:txBody>
          <a:bodyPr/>
          <a:lstStyle/>
          <a:p>
            <a:endParaRPr lang="en-IL"/>
          </a:p>
        </p:txBody>
      </p:sp>
      <p:pic>
        <p:nvPicPr>
          <p:cNvPr id="1026" name="Picture 2" descr="67">
            <a:extLst>
              <a:ext uri="{FF2B5EF4-FFF2-40B4-BE49-F238E27FC236}">
                <a16:creationId xmlns:a16="http://schemas.microsoft.com/office/drawing/2014/main" id="{680EDCA4-3526-677F-F0B8-3397E1062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 y="0"/>
            <a:ext cx="1253196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7DE004-5E1C-1BC2-D3E3-5B69648D022B}"/>
              </a:ext>
            </a:extLst>
          </p:cNvPr>
          <p:cNvSpPr txBox="1"/>
          <p:nvPr/>
        </p:nvSpPr>
        <p:spPr>
          <a:xfrm>
            <a:off x="-223520" y="381575"/>
            <a:ext cx="11577320" cy="646331"/>
          </a:xfrm>
          <a:prstGeom prst="rect">
            <a:avLst/>
          </a:prstGeom>
          <a:noFill/>
        </p:spPr>
        <p:txBody>
          <a:bodyPr wrap="square">
            <a:spAutoFit/>
          </a:bodyPr>
          <a:lstStyle/>
          <a:p>
            <a:pPr algn="ctr"/>
            <a:r>
              <a:rPr lang="en-IL" dirty="0">
                <a:hlinkClick r:id="rId3"/>
              </a:rPr>
              <a:t>https://www.ravdori.co.il/stories/%D7%A0%D7%94%D7%A8%D7%99%D7%94-%D7%95%D7%94%D7%A2%D7%A4%D7%9C%D7%94/</a:t>
            </a:r>
            <a:r>
              <a:rPr lang="he-IL" dirty="0"/>
              <a:t> </a:t>
            </a:r>
            <a:endParaRPr lang="en-IL" dirty="0"/>
          </a:p>
        </p:txBody>
      </p:sp>
    </p:spTree>
    <p:extLst>
      <p:ext uri="{BB962C8B-B14F-4D97-AF65-F5344CB8AC3E}">
        <p14:creationId xmlns:p14="http://schemas.microsoft.com/office/powerpoint/2010/main" val="645653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automatically generated with medium confidence">
            <a:extLst>
              <a:ext uri="{FF2B5EF4-FFF2-40B4-BE49-F238E27FC236}">
                <a16:creationId xmlns:a16="http://schemas.microsoft.com/office/drawing/2014/main" id="{74201AA7-0902-2475-010B-84183EBF037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Tree>
    <p:extLst>
      <p:ext uri="{BB962C8B-B14F-4D97-AF65-F5344CB8AC3E}">
        <p14:creationId xmlns:p14="http://schemas.microsoft.com/office/powerpoint/2010/main" val="568714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8896D-D060-0865-E251-49AB7B58A07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F92BA77-C1DA-0C45-44B9-3A4F537DFB67}"/>
              </a:ext>
            </a:extLst>
          </p:cNvPr>
          <p:cNvSpPr/>
          <p:nvPr/>
        </p:nvSpPr>
        <p:spPr>
          <a:xfrm>
            <a:off x="0" y="0"/>
            <a:ext cx="12192000" cy="6858000"/>
          </a:xfrm>
          <a:prstGeom prst="rect">
            <a:avLst/>
          </a:prstGeom>
          <a:solidFill>
            <a:srgbClr val="603C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5" name="Picture 4">
            <a:extLst>
              <a:ext uri="{FF2B5EF4-FFF2-40B4-BE49-F238E27FC236}">
                <a16:creationId xmlns:a16="http://schemas.microsoft.com/office/drawing/2014/main" id="{357DAFCC-A5BF-1985-E3AD-A819CCB8CF3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94" b="91793" l="5568" r="97476">
                        <a14:foregroundMark x1="38307" y1="14268" x2="32739" y2="9975"/>
                        <a14:foregroundMark x1="32739" y1="9975" x2="27171" y2="11111"/>
                        <a14:foregroundMark x1="27171" y1="11111" x2="18857" y2="8965"/>
                        <a14:foregroundMark x1="8983" y1="31313" x2="11284" y2="49621"/>
                        <a14:foregroundMark x1="28211" y1="91919" x2="26429" y2="90530"/>
                        <a14:foregroundMark x1="67780" y1="28030" x2="79436" y2="63005"/>
                        <a14:foregroundMark x1="79436" y1="63005" x2="86192" y2="10859"/>
                        <a14:foregroundMark x1="70973" y1="7449" x2="77283" y2="5556"/>
                        <a14:foregroundMark x1="77283" y1="5556" x2="78396" y2="5934"/>
                        <a14:foregroundMark x1="92353" y1="26768" x2="92279" y2="38763"/>
                        <a14:foregroundMark x1="92279" y1="38763" x2="89978" y2="46086"/>
                        <a14:foregroundMark x1="89978" y1="46086" x2="86266" y2="75000"/>
                        <a14:foregroundMark x1="86266" y1="75000" x2="78990" y2="82449"/>
                        <a14:foregroundMark x1="78990" y1="82449" x2="70973" y2="74495"/>
                        <a14:foregroundMark x1="70973" y1="74495" x2="70379" y2="73359"/>
                        <a14:foregroundMark x1="36006" y1="70581" x2="37862" y2="65909"/>
                        <a14:foregroundMark x1="23163" y1="4924" x2="27914" y2="5682"/>
                        <a14:foregroundMark x1="46835" y1="49512" x2="46771" y2="51263"/>
                        <a14:foregroundMark x1="47290" y1="36995" x2="46915" y2="47292"/>
                        <a14:foregroundMark x1="47068" y1="36742" x2="42019" y2="13889"/>
                        <a14:foregroundMark x1="42019" y1="13889" x2="38753" y2="6566"/>
                        <a14:foregroundMark x1="38753" y1="6566" x2="29324" y2="2273"/>
                        <a14:foregroundMark x1="29324" y1="2273" x2="19673" y2="3030"/>
                        <a14:foregroundMark x1="19673" y1="3030" x2="15961" y2="6061"/>
                        <a14:foregroundMark x1="13883" y1="7449" x2="13215" y2="12753"/>
                        <a14:foregroundMark x1="12175" y1="17424" x2="7498" y2="27778"/>
                        <a14:foregroundMark x1="5939" y1="31818" x2="12546" y2="72475"/>
                        <a14:foregroundMark x1="12546" y1="72475" x2="18040" y2="86490"/>
                        <a14:foregroundMark x1="18040" y1="86490" x2="19079" y2="87626"/>
                        <a14:foregroundMark x1="12027" y1="72096" x2="7127" y2="54545"/>
                        <a14:foregroundMark x1="7127" y1="54545" x2="5568" y2="37500"/>
                        <a14:foregroundMark x1="45509" y1="58333" x2="41871" y2="74874"/>
                        <a14:foregroundMark x1="41871" y1="74874" x2="35115" y2="86237"/>
                        <a14:foregroundMark x1="35115" y1="86237" x2="34744" y2="86616"/>
                        <a14:foregroundMark x1="17817" y1="85227" x2="10393" y2="70833"/>
                        <a14:foregroundMark x1="16481" y1="84343" x2="13066" y2="75631"/>
                        <a14:foregroundMark x1="14180" y1="80808" x2="11062" y2="72096"/>
                        <a14:foregroundMark x1="61470" y1="71591" x2="65776" y2="86490"/>
                        <a14:foregroundMark x1="65776" y1="86490" x2="71418" y2="91414"/>
                        <a14:foregroundMark x1="71418" y1="91414" x2="78099" y2="91540"/>
                        <a14:foregroundMark x1="78099" y1="91540" x2="81514" y2="83081"/>
                        <a14:foregroundMark x1="81514" y1="83081" x2="87454" y2="77652"/>
                        <a14:foregroundMark x1="87454" y1="77652" x2="93838" y2="59596"/>
                        <a14:foregroundMark x1="93838" y1="59596" x2="94655" y2="34217"/>
                        <a14:foregroundMark x1="94655" y1="34217" x2="91537" y2="17929"/>
                        <a14:foregroundMark x1="91537" y1="17929" x2="89310" y2="11111"/>
                        <a14:foregroundMark x1="89310" y1="11111" x2="89087" y2="10859"/>
                        <a14:foregroundMark x1="64811" y1="85227" x2="61173" y2="78030"/>
                        <a14:foregroundMark x1="33779" y1="77525" x2="27691" y2="82955"/>
                        <a14:foregroundMark x1="27691" y1="82955" x2="27691" y2="82955"/>
                        <a14:foregroundMark x1="14180" y1="78914" x2="11656" y2="73106"/>
                        <a14:foregroundMark x1="11656" y1="73106" x2="12472" y2="76010"/>
                        <a14:foregroundMark x1="14328" y1="81061" x2="12175" y2="74369"/>
                        <a14:foregroundMark x1="12175" y1="74369" x2="12175" y2="74116"/>
                        <a14:foregroundMark x1="13883" y1="79040" x2="10245" y2="71591"/>
                        <a14:foregroundMark x1="94209" y1="68434" x2="97476" y2="50379"/>
                        <a14:foregroundMark x1="97402" y1="51010" x2="96882" y2="28409"/>
                        <a14:foregroundMark x1="97550" y1="30429" x2="97476" y2="36616"/>
                        <a14:foregroundMark x1="26429" y1="38258" x2="30958" y2="38636"/>
                        <a14:foregroundMark x1="30958" y1="38636" x2="19599" y2="38889"/>
                        <a14:foregroundMark x1="19599" y1="38889" x2="25019" y2="45202"/>
                        <a14:foregroundMark x1="25019" y1="45202" x2="24350" y2="44192"/>
                        <a14:foregroundMark x1="81886" y1="2778" x2="68894" y2="3535"/>
                        <a14:foregroundMark x1="80030" y1="1894" x2="70824" y2="2146"/>
                        <a14:backgroundMark x1="53007" y1="47854" x2="53007" y2="46717"/>
                        <a14:backgroundMark x1="48181" y1="48232" x2="47661" y2="50126"/>
                      </a14:backgroundRemoval>
                    </a14:imgEffect>
                  </a14:imgLayer>
                </a14:imgProps>
              </a:ext>
            </a:extLst>
          </a:blip>
          <a:stretch>
            <a:fillRect/>
          </a:stretch>
        </p:blipFill>
        <p:spPr>
          <a:xfrm>
            <a:off x="287079" y="212485"/>
            <a:ext cx="11302409" cy="6645515"/>
          </a:xfrm>
          <a:prstGeom prst="rect">
            <a:avLst/>
          </a:prstGeom>
        </p:spPr>
      </p:pic>
    </p:spTree>
    <p:extLst>
      <p:ext uri="{BB962C8B-B14F-4D97-AF65-F5344CB8AC3E}">
        <p14:creationId xmlns:p14="http://schemas.microsoft.com/office/powerpoint/2010/main" val="4133717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0CE451-818C-E63D-258B-234B6C543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610595-08BE-E457-1D0F-54619C9CE560}"/>
              </a:ext>
            </a:extLst>
          </p:cNvPr>
          <p:cNvSpPr>
            <a:spLocks noGrp="1"/>
          </p:cNvSpPr>
          <p:nvPr>
            <p:ph type="title"/>
          </p:nvPr>
        </p:nvSpPr>
        <p:spPr>
          <a:xfrm>
            <a:off x="614680" y="603504"/>
            <a:ext cx="5203952" cy="1527048"/>
          </a:xfrm>
        </p:spPr>
        <p:txBody>
          <a:bodyPr vert="horz" lIns="91440" tIns="45720" rIns="91440" bIns="45720" rtlCol="0" anchor="b">
            <a:normAutofit/>
          </a:bodyPr>
          <a:lstStyle/>
          <a:p>
            <a:r>
              <a:rPr lang="en-US" b="1" kern="1200" dirty="0" err="1">
                <a:solidFill>
                  <a:schemeClr val="tx1"/>
                </a:solidFill>
                <a:latin typeface="+mj-lt"/>
                <a:ea typeface="+mj-ea"/>
                <a:cs typeface="+mj-cs"/>
              </a:rPr>
              <a:t>נושאים</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עיקריים</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במצגת</a:t>
            </a:r>
            <a:endParaRPr lang="en-US"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2A53E76-92B4-674B-1D3B-2DF47B527076}"/>
              </a:ext>
            </a:extLst>
          </p:cNvPr>
          <p:cNvSpPr>
            <a:spLocks noGrp="1"/>
          </p:cNvSpPr>
          <p:nvPr>
            <p:ph sz="half" idx="2"/>
            <p:extLst>
              <p:ext uri="{E7BDC344-281C-4309-B0C6-D0EE65EED2A8}">
                <p202:designPr xmlns:p202="http://schemas.microsoft.com/office/powerpoint/2020/02/main">
                  <p202:designTagLst>
                    <p202:designTag name="ARCH:1:CLS" val="BulletedText"/>
                  </p202:designTagLst>
                </p202:designPr>
              </p:ext>
            </p:extLst>
          </p:nvPr>
        </p:nvSpPr>
        <p:spPr>
          <a:xfrm>
            <a:off x="614678" y="2212848"/>
            <a:ext cx="4649299" cy="4096512"/>
          </a:xfrm>
        </p:spPr>
        <p:txBody>
          <a:bodyPr vert="horz" lIns="91440" tIns="45720" rIns="91440" bIns="45720" rtlCol="0">
            <a:noAutofit/>
          </a:bodyPr>
          <a:lstStyle/>
          <a:p>
            <a:pPr algn="r" rtl="1"/>
            <a:r>
              <a:rPr lang="en-US" sz="2800" dirty="0" err="1"/>
              <a:t>תאורה</a:t>
            </a:r>
            <a:r>
              <a:rPr lang="en-US" sz="2800" dirty="0"/>
              <a:t> חכמה </a:t>
            </a:r>
            <a:r>
              <a:rPr lang="en-US" sz="2800" dirty="0" err="1"/>
              <a:t>וחיסכון</a:t>
            </a:r>
            <a:r>
              <a:rPr lang="en-US" sz="2800" dirty="0"/>
              <a:t> </a:t>
            </a:r>
            <a:r>
              <a:rPr lang="en-US" sz="2800" dirty="0" err="1"/>
              <a:t>בחשמל</a:t>
            </a:r>
            <a:endParaRPr lang="en-US" sz="2800" dirty="0"/>
          </a:p>
          <a:p>
            <a:pPr algn="r" rtl="1"/>
            <a:r>
              <a:rPr lang="en-US" sz="2800" dirty="0" err="1"/>
              <a:t>תאורה</a:t>
            </a:r>
            <a:r>
              <a:rPr lang="en-US" sz="2800" dirty="0"/>
              <a:t> </a:t>
            </a:r>
            <a:r>
              <a:rPr lang="en-US" sz="2800" dirty="0" err="1"/>
              <a:t>טבעית</a:t>
            </a:r>
            <a:r>
              <a:rPr lang="en-US" sz="2800" dirty="0"/>
              <a:t> </a:t>
            </a:r>
            <a:r>
              <a:rPr lang="en-US" sz="2800" dirty="0" err="1"/>
              <a:t>ושימוש</a:t>
            </a:r>
            <a:r>
              <a:rPr lang="en-US" sz="2800" dirty="0"/>
              <a:t> </a:t>
            </a:r>
            <a:r>
              <a:rPr lang="en-US" sz="2800" dirty="0" err="1"/>
              <a:t>מושכל</a:t>
            </a:r>
            <a:r>
              <a:rPr lang="en-US" sz="2800" dirty="0"/>
              <a:t> </a:t>
            </a:r>
            <a:r>
              <a:rPr lang="en-US" sz="2800" dirty="0" err="1"/>
              <a:t>בתאורה</a:t>
            </a:r>
            <a:r>
              <a:rPr lang="en-US" sz="2800" dirty="0"/>
              <a:t> </a:t>
            </a:r>
            <a:r>
              <a:rPr lang="en-US" sz="2800" dirty="0" err="1"/>
              <a:t>מלאכותית</a:t>
            </a:r>
            <a:endParaRPr lang="en-US" sz="2800" dirty="0"/>
          </a:p>
          <a:p>
            <a:pPr algn="r" rtl="1"/>
            <a:r>
              <a:rPr lang="en-US" sz="2800" dirty="0" err="1"/>
              <a:t>טיפים</a:t>
            </a:r>
            <a:r>
              <a:rPr lang="en-US" sz="2800" dirty="0"/>
              <a:t> </a:t>
            </a:r>
            <a:r>
              <a:rPr lang="en-US" sz="2800" dirty="0" err="1"/>
              <a:t>וכלים</a:t>
            </a:r>
            <a:r>
              <a:rPr lang="en-US" sz="2800" dirty="0"/>
              <a:t> </a:t>
            </a:r>
            <a:r>
              <a:rPr lang="en-US" sz="2800" dirty="0" err="1"/>
              <a:t>לחיסכון</a:t>
            </a:r>
            <a:r>
              <a:rPr lang="en-US" sz="2800" dirty="0"/>
              <a:t> </a:t>
            </a:r>
            <a:r>
              <a:rPr lang="en-US" sz="2800" dirty="0" err="1"/>
              <a:t>בצריכת</a:t>
            </a:r>
            <a:r>
              <a:rPr lang="en-US" sz="2800" dirty="0"/>
              <a:t> </a:t>
            </a:r>
            <a:r>
              <a:rPr lang="en-US" sz="2800" dirty="0" err="1"/>
              <a:t>תאורה</a:t>
            </a:r>
            <a:r>
              <a:rPr lang="en-US" sz="2800" dirty="0"/>
              <a:t> </a:t>
            </a:r>
            <a:r>
              <a:rPr lang="en-US" sz="2800" dirty="0" err="1"/>
              <a:t>בבית</a:t>
            </a:r>
            <a:endParaRPr lang="en-US" sz="2800" dirty="0"/>
          </a:p>
          <a:p>
            <a:pPr algn="r" rtl="1"/>
            <a:r>
              <a:rPr lang="en-US" sz="2800" dirty="0" err="1"/>
              <a:t>התנסות</a:t>
            </a:r>
            <a:r>
              <a:rPr lang="en-US" sz="2800" dirty="0"/>
              <a:t> </a:t>
            </a:r>
            <a:r>
              <a:rPr lang="en-US" sz="2800" dirty="0" err="1"/>
              <a:t>באפליקציות</a:t>
            </a:r>
            <a:r>
              <a:rPr lang="en-US" sz="2800" dirty="0"/>
              <a:t> </a:t>
            </a:r>
            <a:r>
              <a:rPr lang="en-US" sz="2800" dirty="0" err="1"/>
              <a:t>ובכלים</a:t>
            </a:r>
            <a:r>
              <a:rPr lang="en-US" sz="2800" dirty="0"/>
              <a:t> </a:t>
            </a:r>
            <a:r>
              <a:rPr lang="en-US" sz="2800" dirty="0" err="1"/>
              <a:t>דיגיטליים</a:t>
            </a:r>
            <a:r>
              <a:rPr lang="en-US" sz="2800" dirty="0"/>
              <a:t> </a:t>
            </a:r>
            <a:r>
              <a:rPr lang="en-US" sz="2800" dirty="0" err="1"/>
              <a:t>רלוונטיים</a:t>
            </a:r>
            <a:endParaRPr lang="en-US" sz="2800" dirty="0"/>
          </a:p>
        </p:txBody>
      </p:sp>
      <p:pic>
        <p:nvPicPr>
          <p:cNvPr id="5" name="Content Placeholder 4" descr="זהו תצלום של נורה אחת על רקע שחור">
            <a:extLst>
              <a:ext uri="{FF2B5EF4-FFF2-40B4-BE49-F238E27FC236}">
                <a16:creationId xmlns:a16="http://schemas.microsoft.com/office/drawing/2014/main" id="{9FD8CBA6-BB89-403F-BC0B-D635E79296BA}"/>
              </a:ext>
            </a:extLst>
          </p:cNvPr>
          <p:cNvPicPr>
            <a:picLocks noGrp="1" noChangeAspect="1"/>
          </p:cNvPicPr>
          <p:nvPr>
            <p:ph sz="half" idx="1"/>
          </p:nvPr>
        </p:nvPicPr>
        <p:blipFill>
          <a:blip r:embed="rId3"/>
          <a:srcRect l="7067"/>
          <a:stretch/>
        </p:blipFill>
        <p:spPr>
          <a:xfrm>
            <a:off x="5818632" y="-1"/>
            <a:ext cx="6373368" cy="6857999"/>
          </a:xfrm>
          <a:prstGeom prst="rect">
            <a:avLst/>
          </a:prstGeom>
        </p:spPr>
      </p:pic>
    </p:spTree>
    <p:extLst>
      <p:ext uri="{BB962C8B-B14F-4D97-AF65-F5344CB8AC3E}">
        <p14:creationId xmlns:p14="http://schemas.microsoft.com/office/powerpoint/2010/main" val="2174770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853408-1E7A-EC53-9A7E-4758446D8950}"/>
              </a:ext>
            </a:extLst>
          </p:cNvPr>
          <p:cNvPicPr>
            <a:picLocks noChangeAspect="1"/>
          </p:cNvPicPr>
          <p:nvPr/>
        </p:nvPicPr>
        <p:blipFill>
          <a:blip r:embed="rId2"/>
          <a:srcRect l="11581" r="38517" b="-1"/>
          <a:stretch/>
        </p:blipFill>
        <p:spPr>
          <a:xfrm>
            <a:off x="643467" y="643467"/>
            <a:ext cx="5372099" cy="5571066"/>
          </a:xfrm>
          <a:prstGeom prst="rect">
            <a:avLst/>
          </a:prstGeom>
          <a:solidFill>
            <a:srgbClr val="FFFFFF">
              <a:shade val="85000"/>
            </a:srgbClr>
          </a:solidFill>
        </p:spPr>
      </p:pic>
      <p:pic>
        <p:nvPicPr>
          <p:cNvPr id="7" name="Picture 6">
            <a:extLst>
              <a:ext uri="{FF2B5EF4-FFF2-40B4-BE49-F238E27FC236}">
                <a16:creationId xmlns:a16="http://schemas.microsoft.com/office/drawing/2014/main" id="{AECE38F1-02E0-9BF7-B8B9-A3C06F811D82}"/>
              </a:ext>
            </a:extLst>
          </p:cNvPr>
          <p:cNvPicPr>
            <a:picLocks noChangeAspect="1"/>
          </p:cNvPicPr>
          <p:nvPr/>
        </p:nvPicPr>
        <p:blipFill>
          <a:blip r:embed="rId3"/>
          <a:srcRect l="15211" r="26450"/>
          <a:stretch/>
        </p:blipFill>
        <p:spPr>
          <a:xfrm>
            <a:off x="6176432" y="643467"/>
            <a:ext cx="5372100" cy="5571066"/>
          </a:xfrm>
          <a:prstGeom prst="rect">
            <a:avLst/>
          </a:prstGeom>
          <a:solidFill>
            <a:srgbClr val="FFFFFF">
              <a:shade val="85000"/>
            </a:srgbClr>
          </a:solidFill>
        </p:spPr>
      </p:pic>
    </p:spTree>
    <p:extLst>
      <p:ext uri="{BB962C8B-B14F-4D97-AF65-F5344CB8AC3E}">
        <p14:creationId xmlns:p14="http://schemas.microsoft.com/office/powerpoint/2010/main" val="35561674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E2AF20-E398-4735-98ED-8858BA351E03}"/>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a:extLst>
              <a:ext uri="{FF2B5EF4-FFF2-40B4-BE49-F238E27FC236}">
                <a16:creationId xmlns:a16="http://schemas.microsoft.com/office/drawing/2014/main" id="{71CF0A0B-80B2-43E7-BB96-3B3B3130D523}"/>
              </a:ext>
            </a:extLst>
          </p:cNvPr>
          <p:cNvSpPr>
            <a:spLocks noGrp="1"/>
          </p:cNvSpPr>
          <p:nvPr>
            <p:ph type="title"/>
          </p:nvPr>
        </p:nvSpPr>
        <p:spPr>
          <a:xfrm>
            <a:off x="4048217" y="2760956"/>
            <a:ext cx="7991383" cy="3631666"/>
          </a:xfrm>
          <a:noFill/>
        </p:spPr>
        <p:txBody>
          <a:bodyPr vert="horz" lIns="91440" tIns="45720" rIns="91440" bIns="45720" rtlCol="0" anchor="b">
            <a:noAutofit/>
          </a:bodyPr>
          <a:lstStyle/>
          <a:p>
            <a:pPr algn="r" rtl="1" eaLnBrk="1" hangingPunct="1">
              <a:lnSpc>
                <a:spcPct val="90000"/>
              </a:lnSpc>
            </a:pPr>
            <a:r>
              <a:rPr lang="he-IL" dirty="0">
                <a:solidFill>
                  <a:srgbClr val="FFFF00"/>
                </a:solidFill>
              </a:rPr>
              <a:t>עבודה עצמית –מפגש 1</a:t>
            </a:r>
            <a:br>
              <a:rPr lang="he-IL" dirty="0">
                <a:solidFill>
                  <a:srgbClr val="FFFF00"/>
                </a:solidFill>
              </a:rPr>
            </a:br>
            <a:br>
              <a:rPr lang="he-IL" dirty="0">
                <a:solidFill>
                  <a:srgbClr val="FFFF00"/>
                </a:solidFill>
              </a:rPr>
            </a:br>
            <a:r>
              <a:rPr lang="he-IL" dirty="0">
                <a:solidFill>
                  <a:srgbClr val="FFFF00"/>
                </a:solidFill>
              </a:rPr>
              <a:t>מתוך חשבונות החשמל יש לחשב את צריכת החשמל השנתית בקווט"ש לכל מטר מרובע בבית.</a:t>
            </a:r>
            <a:br>
              <a:rPr lang="he-IL" dirty="0">
                <a:solidFill>
                  <a:srgbClr val="FFFF00"/>
                </a:solidFill>
              </a:rPr>
            </a:br>
            <a:r>
              <a:rPr lang="he-IL" dirty="0">
                <a:solidFill>
                  <a:srgbClr val="FFFF00"/>
                </a:solidFill>
              </a:rPr>
              <a:t>על כל חשבון חשמל מופיע הצריכה בקווט"ש ומספר הימים בין הקריאות. </a:t>
            </a:r>
            <a:br>
              <a:rPr lang="he-IL" dirty="0">
                <a:solidFill>
                  <a:srgbClr val="FFFF00"/>
                </a:solidFill>
              </a:rPr>
            </a:br>
            <a:r>
              <a:rPr lang="he-IL" dirty="0">
                <a:solidFill>
                  <a:srgbClr val="FFFF00"/>
                </a:solidFill>
              </a:rPr>
              <a:t>לאחר חלוקה בשטח הדירה נדע מי הוא צרכן יעיל</a:t>
            </a:r>
            <a:br>
              <a:rPr lang="he-IL" dirty="0">
                <a:solidFill>
                  <a:srgbClr val="FFFF00"/>
                </a:solidFill>
              </a:rPr>
            </a:br>
            <a:r>
              <a:rPr lang="he-IL" dirty="0">
                <a:solidFill>
                  <a:srgbClr val="FFFF00"/>
                </a:solidFill>
              </a:rPr>
              <a:t>דירוג הצרכנים מופיע בצד שמאל </a:t>
            </a:r>
            <a:r>
              <a:rPr lang="he-IL" dirty="0">
                <a:solidFill>
                  <a:srgbClr val="FFFF00"/>
                </a:solidFill>
                <a:sym typeface="Wingdings" panose="05000000000000000000" pitchFamily="2" charset="2"/>
              </a:rPr>
              <a:t></a:t>
            </a:r>
            <a:r>
              <a:rPr lang="he-IL" dirty="0">
                <a:solidFill>
                  <a:srgbClr val="FFFF00"/>
                </a:solidFill>
              </a:rPr>
              <a:t> </a:t>
            </a:r>
            <a:endParaRPr lang="en-US" dirty="0">
              <a:solidFill>
                <a:srgbClr val="FFFF00"/>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8D2E2311-5E17-4EAF-9186-73E8CF27DC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6" b="2"/>
          <a:stretch/>
        </p:blipFill>
        <p:spPr>
          <a:xfrm>
            <a:off x="152399" y="259037"/>
            <a:ext cx="3743417" cy="6499933"/>
          </a:xfrm>
          <a:prstGeom prst="rect">
            <a:avLst/>
          </a:prstGeom>
          <a:effectLst/>
        </p:spPr>
      </p:pic>
    </p:spTree>
    <p:extLst>
      <p:ext uri="{BB962C8B-B14F-4D97-AF65-F5344CB8AC3E}">
        <p14:creationId xmlns:p14="http://schemas.microsoft.com/office/powerpoint/2010/main" val="1213484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FAD770-E222-4078-98D7-A54AE1833BB4}"/>
              </a:ext>
            </a:extLst>
          </p:cNvPr>
          <p:cNvSpPr/>
          <p:nvPr/>
        </p:nvSpPr>
        <p:spPr>
          <a:xfrm>
            <a:off x="0" y="0"/>
            <a:ext cx="12184732"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a:extLst>
              <a:ext uri="{FF2B5EF4-FFF2-40B4-BE49-F238E27FC236}">
                <a16:creationId xmlns:a16="http://schemas.microsoft.com/office/drawing/2014/main" id="{82F09E1C-727F-41FE-B353-F1CE3412DDB6}"/>
              </a:ext>
            </a:extLst>
          </p:cNvPr>
          <p:cNvSpPr>
            <a:spLocks noGrp="1"/>
          </p:cNvSpPr>
          <p:nvPr>
            <p:ph type="title"/>
          </p:nvPr>
        </p:nvSpPr>
        <p:spPr>
          <a:xfrm>
            <a:off x="610340" y="-37730"/>
            <a:ext cx="10972800" cy="1143000"/>
          </a:xfrm>
        </p:spPr>
        <p:txBody>
          <a:bodyPr/>
          <a:lstStyle/>
          <a:p>
            <a:pPr algn="ctr"/>
            <a:r>
              <a:rPr lang="he-IL" dirty="0"/>
              <a:t>צריכת חשמל לכל דייר בבית שלנו</a:t>
            </a:r>
          </a:p>
        </p:txBody>
      </p:sp>
      <p:sp>
        <p:nvSpPr>
          <p:cNvPr id="3" name="Content Placeholder 2">
            <a:extLst>
              <a:ext uri="{FF2B5EF4-FFF2-40B4-BE49-F238E27FC236}">
                <a16:creationId xmlns:a16="http://schemas.microsoft.com/office/drawing/2014/main" id="{A60CA299-E19B-455B-B2DE-061BD014F744}"/>
              </a:ext>
            </a:extLst>
          </p:cNvPr>
          <p:cNvSpPr>
            <a:spLocks noGrp="1"/>
          </p:cNvSpPr>
          <p:nvPr>
            <p:ph idx="1"/>
          </p:nvPr>
        </p:nvSpPr>
        <p:spPr>
          <a:xfrm>
            <a:off x="304800" y="762000"/>
            <a:ext cx="11582400" cy="4525963"/>
          </a:xfrm>
        </p:spPr>
        <p:txBody>
          <a:bodyPr/>
          <a:lstStyle/>
          <a:p>
            <a:pPr marL="0" indent="0" algn="r" rtl="1">
              <a:buNone/>
            </a:pPr>
            <a:r>
              <a:rPr lang="he-IL" sz="2800" dirty="0">
                <a:cs typeface="+mj-cs"/>
              </a:rPr>
              <a:t>חלקו את צריכת החשמל השנתית במספר הדיירים בבית התוצאה תציג עד כמה אנחנו יעילים</a:t>
            </a:r>
          </a:p>
          <a:p>
            <a:pPr algn="r" rtl="1"/>
            <a:endParaRPr lang="he-IL" dirty="0">
              <a:cs typeface="+mj-cs"/>
            </a:endParaRPr>
          </a:p>
        </p:txBody>
      </p:sp>
      <p:graphicFrame>
        <p:nvGraphicFramePr>
          <p:cNvPr id="4" name="Chart 3">
            <a:extLst>
              <a:ext uri="{FF2B5EF4-FFF2-40B4-BE49-F238E27FC236}">
                <a16:creationId xmlns:a16="http://schemas.microsoft.com/office/drawing/2014/main" id="{53E09C00-18D7-42A8-9B89-57CE72248B6C}"/>
              </a:ext>
            </a:extLst>
          </p:cNvPr>
          <p:cNvGraphicFramePr>
            <a:graphicFrameLocks/>
          </p:cNvGraphicFramePr>
          <p:nvPr/>
        </p:nvGraphicFramePr>
        <p:xfrm>
          <a:off x="0" y="1570037"/>
          <a:ext cx="12049125" cy="59737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77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additive="base">
                                        <p:cTn id="7" dur="2000" fill="hold"/>
                                        <p:tgtEl>
                                          <p:spTgt spid="4">
                                            <p:graphicEl>
                                              <a:chart seriesIdx="-3" categoryIdx="-3" bldStep="gridLegend"/>
                                            </p:graphic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 calcmode="lin" valueType="num">
                                      <p:cBhvr additive="base">
                                        <p:cTn id="12" dur="2000" fill="hold"/>
                                        <p:tgtEl>
                                          <p:spTgt spid="4">
                                            <p:graphicEl>
                                              <a:chart seriesIdx="0" categoryIdx="0" bldStep="ptInSeries"/>
                                            </p:graphic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4">
                                            <p:graphicEl>
                                              <a:chart seriesIdx="0" categoryIdx="0" bldStep="ptInSeries"/>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2" fill="hold" grpId="0" nodeType="after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 calcmode="lin" valueType="num">
                                      <p:cBhvr additive="base">
                                        <p:cTn id="17" dur="2000" fill="hold"/>
                                        <p:tgtEl>
                                          <p:spTgt spid="4">
                                            <p:graphicEl>
                                              <a:chart seriesIdx="0" categoryIdx="1" bldStep="ptInSeries"/>
                                            </p:graphic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4">
                                            <p:graphicEl>
                                              <a:chart seriesIdx="0" categoryIdx="1" bldStep="ptInSeries"/>
                                            </p:graphicEl>
                                          </p:spTgt>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grpId="0" nodeType="after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 calcmode="lin" valueType="num">
                                      <p:cBhvr additive="base">
                                        <p:cTn id="22" dur="2000" fill="hold"/>
                                        <p:tgtEl>
                                          <p:spTgt spid="4">
                                            <p:graphicEl>
                                              <a:chart seriesIdx="0" categoryIdx="2" bldStep="ptInSeries"/>
                                            </p:graphicEl>
                                          </p:spTgt>
                                        </p:tgtEl>
                                        <p:attrNameLst>
                                          <p:attrName>ppt_x</p:attrName>
                                        </p:attrNameLst>
                                      </p:cBhvr>
                                      <p:tavLst>
                                        <p:tav tm="0">
                                          <p:val>
                                            <p:strVal val="1+#ppt_w/2"/>
                                          </p:val>
                                        </p:tav>
                                        <p:tav tm="100000">
                                          <p:val>
                                            <p:strVal val="#ppt_x"/>
                                          </p:val>
                                        </p:tav>
                                      </p:tavLst>
                                    </p:anim>
                                    <p:anim calcmode="lin" valueType="num">
                                      <p:cBhvr additive="base">
                                        <p:cTn id="23" dur="2000" fill="hold"/>
                                        <p:tgtEl>
                                          <p:spTgt spid="4">
                                            <p:graphicEl>
                                              <a:chart seriesIdx="0" categoryIdx="2" bldStep="ptInSeries"/>
                                            </p:graphicEl>
                                          </p:spTgt>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2" fill="hold" grpId="0" nodeType="after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 calcmode="lin" valueType="num">
                                      <p:cBhvr additive="base">
                                        <p:cTn id="27" dur="2000" fill="hold"/>
                                        <p:tgtEl>
                                          <p:spTgt spid="4">
                                            <p:graphicEl>
                                              <a:chart seriesIdx="0" categoryIdx="3" bldStep="ptInSeries"/>
                                            </p:graphic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4">
                                            <p:graphicEl>
                                              <a:chart seriesIdx="0" categoryIdx="3" bldStep="ptInSeries"/>
                                            </p:graphicEl>
                                          </p:spTgt>
                                        </p:tgtEl>
                                        <p:attrNameLst>
                                          <p:attrName>ppt_y</p:attrName>
                                        </p:attrNameLst>
                                      </p:cBhvr>
                                      <p:tavLst>
                                        <p:tav tm="0">
                                          <p:val>
                                            <p:strVal val="#ppt_y"/>
                                          </p:val>
                                        </p:tav>
                                        <p:tav tm="100000">
                                          <p:val>
                                            <p:strVal val="#ppt_y"/>
                                          </p:val>
                                        </p:tav>
                                      </p:tavLst>
                                    </p:anim>
                                  </p:childTnLst>
                                </p:cTn>
                              </p:par>
                            </p:childTnLst>
                          </p:cTn>
                        </p:par>
                        <p:par>
                          <p:cTn id="29" fill="hold">
                            <p:stCondLst>
                              <p:cond delay="10000"/>
                            </p:stCondLst>
                            <p:childTnLst>
                              <p:par>
                                <p:cTn id="30" presetID="2" presetClass="entr" presetSubtype="2" fill="hold" grpId="0" nodeType="after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 calcmode="lin" valueType="num">
                                      <p:cBhvr additive="base">
                                        <p:cTn id="32" dur="2000" fill="hold"/>
                                        <p:tgtEl>
                                          <p:spTgt spid="4">
                                            <p:graphicEl>
                                              <a:chart seriesIdx="0" categoryIdx="4" bldStep="ptInSeries"/>
                                            </p:graphicEl>
                                          </p:spTgt>
                                        </p:tgtEl>
                                        <p:attrNameLst>
                                          <p:attrName>ppt_x</p:attrName>
                                        </p:attrNameLst>
                                      </p:cBhvr>
                                      <p:tavLst>
                                        <p:tav tm="0">
                                          <p:val>
                                            <p:strVal val="1+#ppt_w/2"/>
                                          </p:val>
                                        </p:tav>
                                        <p:tav tm="100000">
                                          <p:val>
                                            <p:strVal val="#ppt_x"/>
                                          </p:val>
                                        </p:tav>
                                      </p:tavLst>
                                    </p:anim>
                                    <p:anim calcmode="lin" valueType="num">
                                      <p:cBhvr additive="base">
                                        <p:cTn id="33" dur="2000" fill="hold"/>
                                        <p:tgtEl>
                                          <p:spTgt spid="4">
                                            <p:graphicEl>
                                              <a:chart seriesIdx="0" categoryIdx="4" bldStep="ptInSeries"/>
                                            </p:graphicEl>
                                          </p:spTgt>
                                        </p:tgtEl>
                                        <p:attrNameLst>
                                          <p:attrName>ppt_y</p:attrName>
                                        </p:attrNameLst>
                                      </p:cBhvr>
                                      <p:tavLst>
                                        <p:tav tm="0">
                                          <p:val>
                                            <p:strVal val="#ppt_y"/>
                                          </p:val>
                                        </p:tav>
                                        <p:tav tm="100000">
                                          <p:val>
                                            <p:strVal val="#ppt_y"/>
                                          </p:val>
                                        </p:tav>
                                      </p:tavLst>
                                    </p:anim>
                                  </p:childTnLst>
                                </p:cTn>
                              </p:par>
                            </p:childTnLst>
                          </p:cTn>
                        </p:par>
                        <p:par>
                          <p:cTn id="34" fill="hold">
                            <p:stCondLst>
                              <p:cond delay="12000"/>
                            </p:stCondLst>
                            <p:childTnLst>
                              <p:par>
                                <p:cTn id="35" presetID="2" presetClass="entr" presetSubtype="2" fill="hold" grpId="0" nodeType="afterEffect">
                                  <p:stCondLst>
                                    <p:cond delay="0"/>
                                  </p:stCondLst>
                                  <p:childTnLst>
                                    <p:set>
                                      <p:cBhvr>
                                        <p:cTn id="36" dur="1" fill="hold">
                                          <p:stCondLst>
                                            <p:cond delay="0"/>
                                          </p:stCondLst>
                                        </p:cTn>
                                        <p:tgtEl>
                                          <p:spTgt spid="4">
                                            <p:graphicEl>
                                              <a:chart seriesIdx="0" categoryIdx="5" bldStep="ptInSeries"/>
                                            </p:graphicEl>
                                          </p:spTgt>
                                        </p:tgtEl>
                                        <p:attrNameLst>
                                          <p:attrName>style.visibility</p:attrName>
                                        </p:attrNameLst>
                                      </p:cBhvr>
                                      <p:to>
                                        <p:strVal val="visible"/>
                                      </p:to>
                                    </p:set>
                                    <p:anim calcmode="lin" valueType="num">
                                      <p:cBhvr additive="base">
                                        <p:cTn id="37" dur="2000" fill="hold"/>
                                        <p:tgtEl>
                                          <p:spTgt spid="4">
                                            <p:graphicEl>
                                              <a:chart seriesIdx="0" categoryIdx="5" bldStep="ptInSeries"/>
                                            </p:graphic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4">
                                            <p:graphicEl>
                                              <a:chart seriesIdx="0" categoryIdx="5" bldStep="ptInSeries"/>
                                            </p:graphicEl>
                                          </p:spTgt>
                                        </p:tgtEl>
                                        <p:attrNameLst>
                                          <p:attrName>ppt_y</p:attrName>
                                        </p:attrNameLst>
                                      </p:cBhvr>
                                      <p:tavLst>
                                        <p:tav tm="0">
                                          <p:val>
                                            <p:strVal val="#ppt_y"/>
                                          </p:val>
                                        </p:tav>
                                        <p:tav tm="100000">
                                          <p:val>
                                            <p:strVal val="#ppt_y"/>
                                          </p:val>
                                        </p:tav>
                                      </p:tavLst>
                                    </p:anim>
                                  </p:childTnLst>
                                </p:cTn>
                              </p:par>
                            </p:childTnLst>
                          </p:cTn>
                        </p:par>
                        <p:par>
                          <p:cTn id="39" fill="hold">
                            <p:stCondLst>
                              <p:cond delay="14000"/>
                            </p:stCondLst>
                            <p:childTnLst>
                              <p:par>
                                <p:cTn id="40" presetID="2" presetClass="entr" presetSubtype="2" fill="hold" grpId="0" nodeType="afterEffect">
                                  <p:stCondLst>
                                    <p:cond delay="0"/>
                                  </p:stCondLst>
                                  <p:childTnLst>
                                    <p:set>
                                      <p:cBhvr>
                                        <p:cTn id="41" dur="1" fill="hold">
                                          <p:stCondLst>
                                            <p:cond delay="0"/>
                                          </p:stCondLst>
                                        </p:cTn>
                                        <p:tgtEl>
                                          <p:spTgt spid="4">
                                            <p:graphicEl>
                                              <a:chart seriesIdx="0" categoryIdx="6" bldStep="ptInSeries"/>
                                            </p:graphicEl>
                                          </p:spTgt>
                                        </p:tgtEl>
                                        <p:attrNameLst>
                                          <p:attrName>style.visibility</p:attrName>
                                        </p:attrNameLst>
                                      </p:cBhvr>
                                      <p:to>
                                        <p:strVal val="visible"/>
                                      </p:to>
                                    </p:set>
                                    <p:anim calcmode="lin" valueType="num">
                                      <p:cBhvr additive="base">
                                        <p:cTn id="42" dur="2000" fill="hold"/>
                                        <p:tgtEl>
                                          <p:spTgt spid="4">
                                            <p:graphicEl>
                                              <a:chart seriesIdx="0" categoryIdx="6" bldStep="ptInSeries"/>
                                            </p:graphicEl>
                                          </p:spTgt>
                                        </p:tgtEl>
                                        <p:attrNameLst>
                                          <p:attrName>ppt_x</p:attrName>
                                        </p:attrNameLst>
                                      </p:cBhvr>
                                      <p:tavLst>
                                        <p:tav tm="0">
                                          <p:val>
                                            <p:strVal val="1+#ppt_w/2"/>
                                          </p:val>
                                        </p:tav>
                                        <p:tav tm="100000">
                                          <p:val>
                                            <p:strVal val="#ppt_x"/>
                                          </p:val>
                                        </p:tav>
                                      </p:tavLst>
                                    </p:anim>
                                    <p:anim calcmode="lin" valueType="num">
                                      <p:cBhvr additive="base">
                                        <p:cTn id="43" dur="2000" fill="hold"/>
                                        <p:tgtEl>
                                          <p:spTgt spid="4">
                                            <p:graphicEl>
                                              <a:chart seriesIdx="0" categoryIdx="6" bldStep="ptInSeries"/>
                                            </p:graphicEl>
                                          </p:spTgt>
                                        </p:tgtEl>
                                        <p:attrNameLst>
                                          <p:attrName>ppt_y</p:attrName>
                                        </p:attrNameLst>
                                      </p:cBhvr>
                                      <p:tavLst>
                                        <p:tav tm="0">
                                          <p:val>
                                            <p:strVal val="#ppt_y"/>
                                          </p:val>
                                        </p:tav>
                                        <p:tav tm="100000">
                                          <p:val>
                                            <p:strVal val="#ppt_y"/>
                                          </p:val>
                                        </p:tav>
                                      </p:tavLst>
                                    </p:anim>
                                  </p:childTnLst>
                                </p:cTn>
                              </p:par>
                            </p:childTnLst>
                          </p:cTn>
                        </p:par>
                        <p:par>
                          <p:cTn id="44" fill="hold">
                            <p:stCondLst>
                              <p:cond delay="16000"/>
                            </p:stCondLst>
                            <p:childTnLst>
                              <p:par>
                                <p:cTn id="45" presetID="2" presetClass="entr" presetSubtype="2" fill="hold" grpId="0" nodeType="afterEffect">
                                  <p:stCondLst>
                                    <p:cond delay="0"/>
                                  </p:stCondLst>
                                  <p:childTnLst>
                                    <p:set>
                                      <p:cBhvr>
                                        <p:cTn id="46" dur="1" fill="hold">
                                          <p:stCondLst>
                                            <p:cond delay="0"/>
                                          </p:stCondLst>
                                        </p:cTn>
                                        <p:tgtEl>
                                          <p:spTgt spid="4">
                                            <p:graphicEl>
                                              <a:chart seriesIdx="0" categoryIdx="7" bldStep="ptInSeries"/>
                                            </p:graphicEl>
                                          </p:spTgt>
                                        </p:tgtEl>
                                        <p:attrNameLst>
                                          <p:attrName>style.visibility</p:attrName>
                                        </p:attrNameLst>
                                      </p:cBhvr>
                                      <p:to>
                                        <p:strVal val="visible"/>
                                      </p:to>
                                    </p:set>
                                    <p:anim calcmode="lin" valueType="num">
                                      <p:cBhvr additive="base">
                                        <p:cTn id="47" dur="2000" fill="hold"/>
                                        <p:tgtEl>
                                          <p:spTgt spid="4">
                                            <p:graphicEl>
                                              <a:chart seriesIdx="0" categoryIdx="7" bldStep="ptInSeries"/>
                                            </p:graphic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4">
                                            <p:graphicEl>
                                              <a:chart seriesIdx="0" categoryIdx="7" bldStep="ptInSeries"/>
                                            </p:graphicEl>
                                          </p:spTgt>
                                        </p:tgtEl>
                                        <p:attrNameLst>
                                          <p:attrName>ppt_y</p:attrName>
                                        </p:attrNameLst>
                                      </p:cBhvr>
                                      <p:tavLst>
                                        <p:tav tm="0">
                                          <p:val>
                                            <p:strVal val="#ppt_y"/>
                                          </p:val>
                                        </p:tav>
                                        <p:tav tm="100000">
                                          <p:val>
                                            <p:strVal val="#ppt_y"/>
                                          </p:val>
                                        </p:tav>
                                      </p:tavLst>
                                    </p:anim>
                                  </p:childTnLst>
                                </p:cTn>
                              </p:par>
                            </p:childTnLst>
                          </p:cTn>
                        </p:par>
                        <p:par>
                          <p:cTn id="49" fill="hold">
                            <p:stCondLst>
                              <p:cond delay="18000"/>
                            </p:stCondLst>
                            <p:childTnLst>
                              <p:par>
                                <p:cTn id="50" presetID="2" presetClass="entr" presetSubtype="2" fill="hold" grpId="0" nodeType="afterEffect">
                                  <p:stCondLst>
                                    <p:cond delay="0"/>
                                  </p:stCondLst>
                                  <p:childTnLst>
                                    <p:set>
                                      <p:cBhvr>
                                        <p:cTn id="51" dur="1" fill="hold">
                                          <p:stCondLst>
                                            <p:cond delay="0"/>
                                          </p:stCondLst>
                                        </p:cTn>
                                        <p:tgtEl>
                                          <p:spTgt spid="4">
                                            <p:graphicEl>
                                              <a:chart seriesIdx="0" categoryIdx="8" bldStep="ptInSeries"/>
                                            </p:graphicEl>
                                          </p:spTgt>
                                        </p:tgtEl>
                                        <p:attrNameLst>
                                          <p:attrName>style.visibility</p:attrName>
                                        </p:attrNameLst>
                                      </p:cBhvr>
                                      <p:to>
                                        <p:strVal val="visible"/>
                                      </p:to>
                                    </p:set>
                                    <p:anim calcmode="lin" valueType="num">
                                      <p:cBhvr additive="base">
                                        <p:cTn id="52" dur="2000" fill="hold"/>
                                        <p:tgtEl>
                                          <p:spTgt spid="4">
                                            <p:graphicEl>
                                              <a:chart seriesIdx="0" categoryIdx="8" bldStep="ptInSeries"/>
                                            </p:graphicEl>
                                          </p:spTgt>
                                        </p:tgtEl>
                                        <p:attrNameLst>
                                          <p:attrName>ppt_x</p:attrName>
                                        </p:attrNameLst>
                                      </p:cBhvr>
                                      <p:tavLst>
                                        <p:tav tm="0">
                                          <p:val>
                                            <p:strVal val="1+#ppt_w/2"/>
                                          </p:val>
                                        </p:tav>
                                        <p:tav tm="100000">
                                          <p:val>
                                            <p:strVal val="#ppt_x"/>
                                          </p:val>
                                        </p:tav>
                                      </p:tavLst>
                                    </p:anim>
                                    <p:anim calcmode="lin" valueType="num">
                                      <p:cBhvr additive="base">
                                        <p:cTn id="53" dur="2000" fill="hold"/>
                                        <p:tgtEl>
                                          <p:spTgt spid="4">
                                            <p:graphicEl>
                                              <a:chart seriesIdx="0" categoryIdx="8" bldStep="ptInSeries"/>
                                            </p:graphicEl>
                                          </p:spTgt>
                                        </p:tgtEl>
                                        <p:attrNameLst>
                                          <p:attrName>ppt_y</p:attrName>
                                        </p:attrNameLst>
                                      </p:cBhvr>
                                      <p:tavLst>
                                        <p:tav tm="0">
                                          <p:val>
                                            <p:strVal val="#ppt_y"/>
                                          </p:val>
                                        </p:tav>
                                        <p:tav tm="100000">
                                          <p:val>
                                            <p:strVal val="#ppt_y"/>
                                          </p:val>
                                        </p:tav>
                                      </p:tavLst>
                                    </p:anim>
                                  </p:childTnLst>
                                </p:cTn>
                              </p:par>
                            </p:childTnLst>
                          </p:cTn>
                        </p:par>
                        <p:par>
                          <p:cTn id="54" fill="hold">
                            <p:stCondLst>
                              <p:cond delay="20000"/>
                            </p:stCondLst>
                            <p:childTnLst>
                              <p:par>
                                <p:cTn id="55" presetID="2" presetClass="entr" presetSubtype="2" fill="hold" grpId="0" nodeType="afterEffect">
                                  <p:stCondLst>
                                    <p:cond delay="0"/>
                                  </p:stCondLst>
                                  <p:childTnLst>
                                    <p:set>
                                      <p:cBhvr>
                                        <p:cTn id="56" dur="1" fill="hold">
                                          <p:stCondLst>
                                            <p:cond delay="0"/>
                                          </p:stCondLst>
                                        </p:cTn>
                                        <p:tgtEl>
                                          <p:spTgt spid="4">
                                            <p:graphicEl>
                                              <a:chart seriesIdx="0" categoryIdx="9" bldStep="ptInSeries"/>
                                            </p:graphicEl>
                                          </p:spTgt>
                                        </p:tgtEl>
                                        <p:attrNameLst>
                                          <p:attrName>style.visibility</p:attrName>
                                        </p:attrNameLst>
                                      </p:cBhvr>
                                      <p:to>
                                        <p:strVal val="visible"/>
                                      </p:to>
                                    </p:set>
                                    <p:anim calcmode="lin" valueType="num">
                                      <p:cBhvr additive="base">
                                        <p:cTn id="57" dur="2000" fill="hold"/>
                                        <p:tgtEl>
                                          <p:spTgt spid="4">
                                            <p:graphicEl>
                                              <a:chart seriesIdx="0" categoryIdx="9" bldStep="ptInSeries"/>
                                            </p:graphicEl>
                                          </p:spTgt>
                                        </p:tgtEl>
                                        <p:attrNameLst>
                                          <p:attrName>ppt_x</p:attrName>
                                        </p:attrNameLst>
                                      </p:cBhvr>
                                      <p:tavLst>
                                        <p:tav tm="0">
                                          <p:val>
                                            <p:strVal val="1+#ppt_w/2"/>
                                          </p:val>
                                        </p:tav>
                                        <p:tav tm="100000">
                                          <p:val>
                                            <p:strVal val="#ppt_x"/>
                                          </p:val>
                                        </p:tav>
                                      </p:tavLst>
                                    </p:anim>
                                    <p:anim calcmode="lin" valueType="num">
                                      <p:cBhvr additive="base">
                                        <p:cTn id="58" dur="2000" fill="hold"/>
                                        <p:tgtEl>
                                          <p:spTgt spid="4">
                                            <p:graphicEl>
                                              <a:chart seriesIdx="0" categoryIdx="9" bldStep="ptInSeries"/>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29550" y="112211"/>
            <a:ext cx="5348579" cy="900312"/>
          </a:xfrm>
          <a:prstGeom prst="rect">
            <a:avLst/>
          </a:prstGeom>
          <a:noFill/>
        </p:spPr>
        <p:txBody>
          <a:bodyPr wrap="none" lIns="74295" tIns="37148" rIns="74295" bIns="37148">
            <a:spAutoFit/>
          </a:bodyPr>
          <a:lstStyle/>
          <a:p>
            <a:pPr algn="ctr" rtl="1"/>
            <a:r>
              <a:rPr lang="he-IL" sz="5363"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קורס ממוני אנרגיה</a:t>
            </a:r>
            <a:endParaRPr lang="en-US" sz="4388" b="1" spc="41" dirty="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046" y="2786490"/>
            <a:ext cx="4570751" cy="3575237"/>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3473" y="112212"/>
            <a:ext cx="1464971" cy="144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374230" y="1474411"/>
            <a:ext cx="9379299" cy="5222585"/>
          </a:xfrm>
          <a:prstGeom prst="rect">
            <a:avLst/>
          </a:prstGeom>
          <a:noFill/>
        </p:spPr>
        <p:txBody>
          <a:bodyPr wrap="none" lIns="74295" tIns="37148" rIns="74295" bIns="37148">
            <a:spAutoFit/>
          </a:bodyPr>
          <a:lstStyle/>
          <a:p>
            <a:pPr algn="ctr" rtl="1"/>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שעורי הבית מפגש  2    למתחילים</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נורה של 100 וואט עולה 2 שקלים</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צריכת האנרגיה לאלף שעות עבודה</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עלות האנרגיה לאלף שעות</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עלות נורת לד – תחליפית</a:t>
            </a: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30 שקל</a:t>
            </a:r>
          </a:p>
          <a:p>
            <a:pPr algn="ct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צריכת חשמל 20 וואט</a:t>
            </a:r>
            <a:r>
              <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endPar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צריכת האנרגיה לאלף שעות</a:t>
            </a:r>
          </a:p>
          <a:p>
            <a:pPr algn="ctr"/>
            <a:r>
              <a:rPr lang="he-IL"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 הוא החזר ההשקעה</a:t>
            </a:r>
          </a:p>
          <a:p>
            <a:pPr algn="ctr"/>
            <a:r>
              <a:rPr lang="en-US" sz="2800" dirty="0">
                <a:hlinkClick r:id="rId4"/>
              </a:rPr>
              <a:t>https://www.videoproject.com/Light-Bulb-Conspiracy-The.html</a:t>
            </a:r>
            <a:endParaRPr lang="he-IL"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109081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35773" y="112211"/>
            <a:ext cx="5536131" cy="900312"/>
          </a:xfrm>
          <a:prstGeom prst="rect">
            <a:avLst/>
          </a:prstGeom>
          <a:noFill/>
        </p:spPr>
        <p:txBody>
          <a:bodyPr wrap="none" lIns="74295" tIns="37148" rIns="74295" bIns="37148">
            <a:spAutoFit/>
          </a:bodyPr>
          <a:lstStyle/>
          <a:p>
            <a:pPr algn="ctr" rtl="1"/>
            <a:r>
              <a:rPr lang="he-IL" sz="5363"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קורס ממוני אנרגיה</a:t>
            </a:r>
            <a:endParaRPr lang="en-US" sz="4388" b="1" spc="41" dirty="0">
              <a:ln w="0"/>
              <a:solidFill>
                <a:schemeClr val="bg2"/>
              </a:solidFill>
              <a:effectLst>
                <a:innerShdw blurRad="63500" dist="50800" dir="13500000">
                  <a:srgbClr val="000000">
                    <a:alpha val="50000"/>
                  </a:srgbClr>
                </a:innerShdw>
              </a:effectLst>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046" y="2786490"/>
            <a:ext cx="4570751" cy="3575237"/>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43473" y="112212"/>
            <a:ext cx="1464971" cy="1445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762815" y="1474411"/>
            <a:ext cx="6602128" cy="5076391"/>
          </a:xfrm>
          <a:prstGeom prst="rect">
            <a:avLst/>
          </a:prstGeom>
          <a:noFill/>
        </p:spPr>
        <p:txBody>
          <a:bodyPr wrap="none" lIns="74295" tIns="37148" rIns="74295" bIns="37148">
            <a:spAutoFit/>
          </a:bodyPr>
          <a:lstStyle/>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שעורי הבית מפגש 2     למתקדמים</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rtl="1"/>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מהי צריכת החשמל להרתחת ליטר מים</a:t>
            </a:r>
          </a:p>
          <a:p>
            <a:pPr algn="ctr" rtl="1"/>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טמפרטורת מי הברז 20 מעלות</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ידוע שהקומקום צורך 2000 וואט</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בדוק את החישוב בעזרת</a:t>
            </a:r>
          </a:p>
          <a:p>
            <a:pPr algn="ctr"/>
            <a:r>
              <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מונה החשמל הביתי</a:t>
            </a:r>
          </a:p>
          <a:p>
            <a:pPr algn="ctr"/>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rtl="1"/>
            <a:endParaRPr lang="he-IL" sz="325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221583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1FECCC-0543-4A82-9917-E6960682FC00}"/>
              </a:ext>
            </a:extLst>
          </p:cNvPr>
          <p:cNvSpPr/>
          <p:nvPr/>
        </p:nvSpPr>
        <p:spPr>
          <a:xfrm>
            <a:off x="71054" y="-159798"/>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a:extLst>
              <a:ext uri="{FF2B5EF4-FFF2-40B4-BE49-F238E27FC236}">
                <a16:creationId xmlns:a16="http://schemas.microsoft.com/office/drawing/2014/main" id="{D9373CBB-2CB4-4608-BC16-8116CB78E32C}"/>
              </a:ext>
            </a:extLst>
          </p:cNvPr>
          <p:cNvSpPr>
            <a:spLocks noGrp="1"/>
          </p:cNvSpPr>
          <p:nvPr>
            <p:ph type="title"/>
          </p:nvPr>
        </p:nvSpPr>
        <p:spPr>
          <a:xfrm>
            <a:off x="1034705" y="29972"/>
            <a:ext cx="10264697" cy="1212102"/>
          </a:xfrm>
        </p:spPr>
        <p:txBody>
          <a:bodyPr>
            <a:normAutofit/>
          </a:bodyPr>
          <a:lstStyle/>
          <a:p>
            <a:pPr algn="r" rtl="1"/>
            <a:r>
              <a:rPr lang="he-IL" sz="4000" dirty="0">
                <a:solidFill>
                  <a:srgbClr val="FFFFFF"/>
                </a:solidFill>
              </a:rPr>
              <a:t>ספירת מלאי</a:t>
            </a:r>
          </a:p>
        </p:txBody>
      </p:sp>
      <p:sp>
        <p:nvSpPr>
          <p:cNvPr id="3" name="Content Placeholder 2">
            <a:extLst>
              <a:ext uri="{FF2B5EF4-FFF2-40B4-BE49-F238E27FC236}">
                <a16:creationId xmlns:a16="http://schemas.microsoft.com/office/drawing/2014/main" id="{A937B339-7E6E-4D34-B917-380932A3ECEB}"/>
              </a:ext>
            </a:extLst>
          </p:cNvPr>
          <p:cNvSpPr>
            <a:spLocks noGrp="1"/>
          </p:cNvSpPr>
          <p:nvPr>
            <p:ph idx="1"/>
          </p:nvPr>
        </p:nvSpPr>
        <p:spPr>
          <a:xfrm>
            <a:off x="-81346" y="1431843"/>
            <a:ext cx="12344400" cy="5498809"/>
          </a:xfrm>
          <a:solidFill>
            <a:schemeClr val="bg1"/>
          </a:solidFill>
          <a:ln>
            <a:solidFill>
              <a:schemeClr val="bg1"/>
            </a:solidFill>
          </a:ln>
        </p:spPr>
        <p:txBody>
          <a:bodyPr anchor="ctr">
            <a:normAutofit fontScale="85000" lnSpcReduction="10000"/>
          </a:bodyPr>
          <a:lstStyle/>
          <a:p>
            <a:pPr algn="r" rtl="1"/>
            <a:r>
              <a:rPr lang="he-IL" sz="3200" dirty="0">
                <a:cs typeface="+mj-cs"/>
              </a:rPr>
              <a:t>מספר המקררים בבית שלנו___ מספר המקררים והמקפיאים בבית ההורים    ____</a:t>
            </a:r>
          </a:p>
          <a:p>
            <a:pPr algn="r" rtl="1"/>
            <a:r>
              <a:rPr lang="he-IL" sz="3200" dirty="0">
                <a:cs typeface="+mj-cs"/>
              </a:rPr>
              <a:t>הטמפרטורה שאנחנו מכבסים את הכביסה ____ ההמלצה על אבקת הכביסה ____</a:t>
            </a:r>
          </a:p>
          <a:p>
            <a:pPr algn="r" rtl="1"/>
            <a:r>
              <a:rPr lang="he-IL" sz="3200" dirty="0">
                <a:cs typeface="+mj-cs"/>
              </a:rPr>
              <a:t>שיטת חימום המים חשמל / שמש/ גז ______ במידה ומחממים בגז – מהו חשבון הגג השנתי במונחי קוב גז _____ מונחי קילוגרם גז ____ ובעלות שנתית  _____ </a:t>
            </a:r>
          </a:p>
          <a:p>
            <a:pPr algn="r" rtl="1"/>
            <a:r>
              <a:rPr lang="he-IL" sz="3200" dirty="0">
                <a:cs typeface="+mj-cs"/>
              </a:rPr>
              <a:t>שיטת חימום הבית – מזגן – מפזרי חום – תנור גז – תנור סולר – הסקה מרכזית</a:t>
            </a:r>
          </a:p>
          <a:p>
            <a:pPr algn="r" rtl="1"/>
            <a:r>
              <a:rPr lang="he-IL" sz="3200" dirty="0">
                <a:cs typeface="+mj-cs"/>
              </a:rPr>
              <a:t>שעת הדלקת האור בבית – על הבוקר – מחזרה מעבודה – משעת שקיעה   ______</a:t>
            </a:r>
          </a:p>
          <a:p>
            <a:pPr algn="r" rtl="1"/>
            <a:r>
              <a:rPr lang="he-IL" sz="3200" dirty="0">
                <a:cs typeface="+mj-cs"/>
              </a:rPr>
              <a:t>שיטת יבוש הכביסה – יבשן – מעמד ליבוש כביסה – חבל כביסה בחוץ    ______</a:t>
            </a:r>
          </a:p>
          <a:p>
            <a:pPr algn="r" rtl="1"/>
            <a:r>
              <a:rPr lang="he-IL" sz="3200" dirty="0">
                <a:cs typeface="+mj-cs"/>
              </a:rPr>
              <a:t>מספר נורות הליבון, </a:t>
            </a:r>
            <a:r>
              <a:rPr lang="he-IL" sz="3200" dirty="0" err="1">
                <a:cs typeface="+mj-cs"/>
              </a:rPr>
              <a:t>קוארץ</a:t>
            </a:r>
            <a:r>
              <a:rPr lang="he-IL" sz="3200" dirty="0">
                <a:cs typeface="+mj-cs"/>
              </a:rPr>
              <a:t>, הלוגן,  </a:t>
            </a:r>
            <a:r>
              <a:rPr lang="he-IL" sz="3200" dirty="0" err="1">
                <a:cs typeface="+mj-cs"/>
              </a:rPr>
              <a:t>דקרויקה</a:t>
            </a:r>
            <a:r>
              <a:rPr lang="he-IL" sz="3200" dirty="0">
                <a:cs typeface="+mj-cs"/>
              </a:rPr>
              <a:t> בבית – נורות בעלות חוט להט ____</a:t>
            </a:r>
          </a:p>
        </p:txBody>
      </p:sp>
    </p:spTree>
    <p:extLst>
      <p:ext uri="{BB962C8B-B14F-4D97-AF65-F5344CB8AC3E}">
        <p14:creationId xmlns:p14="http://schemas.microsoft.com/office/powerpoint/2010/main" val="6464002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E357B-C1A7-B93B-9B78-98B2689012BD}"/>
              </a:ext>
            </a:extLst>
          </p:cNvPr>
          <p:cNvSpPr>
            <a:spLocks noGrp="1"/>
          </p:cNvSpPr>
          <p:nvPr>
            <p:ph type="title"/>
          </p:nvPr>
        </p:nvSpPr>
        <p:spPr>
          <a:xfrm>
            <a:off x="838200" y="365125"/>
            <a:ext cx="7685690" cy="1325563"/>
          </a:xfrm>
        </p:spPr>
        <p:txBody>
          <a:bodyPr/>
          <a:lstStyle/>
          <a:p>
            <a:pPr algn="r" rtl="1"/>
            <a:r>
              <a:rPr lang="he-IL" dirty="0"/>
              <a:t>מדדי אנרגיה בסיסיים</a:t>
            </a:r>
            <a:endParaRPr lang="en-IL" dirty="0"/>
          </a:p>
        </p:txBody>
      </p:sp>
      <p:pic>
        <p:nvPicPr>
          <p:cNvPr id="4" name="Content Placeholder 4" descr="A screenshot of a table&#10;&#10;Description automatically generated">
            <a:extLst>
              <a:ext uri="{FF2B5EF4-FFF2-40B4-BE49-F238E27FC236}">
                <a16:creationId xmlns:a16="http://schemas.microsoft.com/office/drawing/2014/main" id="{639F1907-E0F5-7EAF-D95F-139600DF0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705" y="0"/>
            <a:ext cx="3288722" cy="7951050"/>
          </a:xfrm>
          <a:prstGeom prst="rect">
            <a:avLst/>
          </a:prstGeom>
        </p:spPr>
      </p:pic>
      <p:pic>
        <p:nvPicPr>
          <p:cNvPr id="6" name="Picture 5" descr="A number of numbers and symbols&#10;&#10;Description automatically generated with medium confidence">
            <a:extLst>
              <a:ext uri="{FF2B5EF4-FFF2-40B4-BE49-F238E27FC236}">
                <a16:creationId xmlns:a16="http://schemas.microsoft.com/office/drawing/2014/main" id="{D08AE01F-BECF-CA61-86D2-14C719AC4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3" y="-1"/>
            <a:ext cx="3720661" cy="6902249"/>
          </a:xfrm>
          <a:prstGeom prst="rect">
            <a:avLst/>
          </a:prstGeom>
        </p:spPr>
      </p:pic>
    </p:spTree>
    <p:extLst>
      <p:ext uri="{BB962C8B-B14F-4D97-AF65-F5344CB8AC3E}">
        <p14:creationId xmlns:p14="http://schemas.microsoft.com/office/powerpoint/2010/main" val="6752323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001" y="0"/>
            <a:ext cx="5911935" cy="684627"/>
          </a:xfrm>
        </p:spPr>
        <p:txBody>
          <a:bodyPr anchor="b">
            <a:normAutofit/>
          </a:bodyPr>
          <a:lstStyle/>
          <a:p>
            <a:pPr algn="r" rtl="1"/>
            <a:r>
              <a:rPr lang="he-IL" dirty="0"/>
              <a:t>עבודה עצמית לקראת מפגש 7</a:t>
            </a:r>
            <a:endParaRPr lang="en-US" dirty="0"/>
          </a:p>
        </p:txBody>
      </p:sp>
      <p:sp>
        <p:nvSpPr>
          <p:cNvPr id="3" name="Content Placeholder 2"/>
          <p:cNvSpPr>
            <a:spLocks noGrp="1"/>
          </p:cNvSpPr>
          <p:nvPr>
            <p:ph idx="1"/>
          </p:nvPr>
        </p:nvSpPr>
        <p:spPr>
          <a:xfrm>
            <a:off x="-37121" y="455040"/>
            <a:ext cx="12191999" cy="6819899"/>
          </a:xfrm>
          <a:noFill/>
        </p:spPr>
        <p:txBody>
          <a:bodyPr>
            <a:normAutofit fontScale="85000" lnSpcReduction="10000"/>
          </a:bodyPr>
          <a:lstStyle/>
          <a:p>
            <a:pPr algn="r" rtl="1">
              <a:lnSpc>
                <a:spcPct val="150000"/>
              </a:lnSpc>
            </a:pPr>
            <a:r>
              <a:rPr lang="he-IL" sz="2400" dirty="0">
                <a:cs typeface="+mj-cs"/>
              </a:rPr>
              <a:t>לבצע סקר תאורה בכל הבית  – לחקור כל מנורה האם יעילה? </a:t>
            </a:r>
          </a:p>
          <a:p>
            <a:pPr algn="r" rtl="1">
              <a:lnSpc>
                <a:spcPct val="150000"/>
              </a:lnSpc>
            </a:pPr>
            <a:r>
              <a:rPr lang="he-IL" sz="2400" dirty="0">
                <a:cs typeface="+mj-cs"/>
              </a:rPr>
              <a:t>    לחשב צריכה שנתית לפי הספק הנורה  - על כל נורה רשום הצריכה בוואט </a:t>
            </a:r>
          </a:p>
          <a:p>
            <a:pPr algn="r" rtl="1">
              <a:lnSpc>
                <a:spcPct val="150000"/>
              </a:lnSpc>
            </a:pPr>
            <a:r>
              <a:rPr lang="he-IL" sz="2400" dirty="0">
                <a:cs typeface="+mj-cs"/>
              </a:rPr>
              <a:t>– הכפלה בשעות העבודה מייצרת סיכום של הצריכה בוואט שעה </a:t>
            </a:r>
          </a:p>
          <a:p>
            <a:pPr algn="r" rtl="1">
              <a:lnSpc>
                <a:spcPct val="150000"/>
              </a:lnSpc>
            </a:pPr>
            <a:r>
              <a:rPr lang="he-IL" sz="2400" dirty="0">
                <a:cs typeface="+mj-cs"/>
              </a:rPr>
              <a:t>– חלוקה באלף מספקת את הצריכה בקווט"ש לשנה</a:t>
            </a:r>
          </a:p>
          <a:p>
            <a:pPr algn="r" rtl="1">
              <a:lnSpc>
                <a:spcPct val="150000"/>
              </a:lnSpc>
            </a:pPr>
            <a:r>
              <a:rPr lang="he-IL" sz="2400" dirty="0">
                <a:cs typeface="+mj-cs"/>
              </a:rPr>
              <a:t>ידוע עלות קווט"ש הוא חצי שקל כך שכל נורה עולה לנו בשקלים חצי מצריכת </a:t>
            </a:r>
            <a:r>
              <a:rPr lang="he-IL" sz="2400" dirty="0" err="1">
                <a:cs typeface="+mj-cs"/>
              </a:rPr>
              <a:t>הקווט"ש</a:t>
            </a:r>
            <a:r>
              <a:rPr lang="he-IL" sz="2400" dirty="0">
                <a:cs typeface="+mj-cs"/>
              </a:rPr>
              <a:t> לשנה. </a:t>
            </a:r>
          </a:p>
          <a:p>
            <a:pPr algn="r" rtl="1">
              <a:lnSpc>
                <a:spcPct val="150000"/>
              </a:lnSpc>
            </a:pPr>
            <a:r>
              <a:rPr lang="he-IL" sz="2400" dirty="0">
                <a:cs typeface="+mj-cs"/>
              </a:rPr>
              <a:t>לדוגמה נורת ליבון:  של מאה וואט שעובדת כל יום שלוש שעות תצרוך בשנה 100 קווט"ש</a:t>
            </a:r>
          </a:p>
          <a:p>
            <a:pPr algn="r" rtl="1">
              <a:lnSpc>
                <a:spcPct val="150000"/>
              </a:lnSpc>
            </a:pPr>
            <a:r>
              <a:rPr lang="he-IL" sz="2400" dirty="0">
                <a:cs typeface="+mj-cs"/>
              </a:rPr>
              <a:t>ותייצר חשבון חשמל של 50 שקל לשנה</a:t>
            </a:r>
          </a:p>
          <a:p>
            <a:pPr algn="r" rtl="1">
              <a:lnSpc>
                <a:spcPct val="150000"/>
              </a:lnSpc>
            </a:pPr>
            <a:r>
              <a:rPr lang="he-IL" sz="2400" dirty="0">
                <a:cs typeface="+mj-cs"/>
              </a:rPr>
              <a:t>האם אפקטיבית? להתבונן על צריכה למ"ר ועל גוון התאורה</a:t>
            </a:r>
          </a:p>
          <a:p>
            <a:pPr algn="r" rtl="1">
              <a:lnSpc>
                <a:spcPct val="150000"/>
              </a:lnSpc>
            </a:pPr>
            <a:r>
              <a:rPr lang="he-IL" sz="2400" dirty="0">
                <a:cs typeface="+mj-cs"/>
              </a:rPr>
              <a:t>לחשב צריכת חשמל בוואט למטר מרובע בבית שאותה הנורה מאירה</a:t>
            </a:r>
          </a:p>
          <a:p>
            <a:pPr algn="r" rtl="1">
              <a:lnSpc>
                <a:spcPct val="150000"/>
              </a:lnSpc>
            </a:pPr>
            <a:r>
              <a:rPr lang="he-IL" sz="2400" dirty="0">
                <a:cs typeface="+mj-cs"/>
              </a:rPr>
              <a:t>הנתונים מופיעים בתמונה משמאל  עד 3 וואט למטר מרובע יעיל </a:t>
            </a:r>
            <a:r>
              <a:rPr lang="en-US" sz="3200" dirty="0">
                <a:solidFill>
                  <a:srgbClr val="00B050"/>
                </a:solidFill>
                <a:cs typeface="+mj-cs"/>
              </a:rPr>
              <a:t>A</a:t>
            </a:r>
            <a:endParaRPr lang="he-IL" sz="3200" dirty="0">
              <a:solidFill>
                <a:srgbClr val="00B050"/>
              </a:solidFill>
              <a:cs typeface="+mj-cs"/>
            </a:endParaRPr>
          </a:p>
          <a:p>
            <a:pPr algn="r" rtl="1">
              <a:lnSpc>
                <a:spcPct val="150000"/>
              </a:lnSpc>
            </a:pPr>
            <a:r>
              <a:rPr lang="he-IL" sz="2400" dirty="0">
                <a:cs typeface="+mj-cs"/>
              </a:rPr>
              <a:t>– מעל 15 וואט למטר מרובע שטח בית מואר </a:t>
            </a:r>
            <a:r>
              <a:rPr lang="he-IL" sz="2400" dirty="0">
                <a:cs typeface="+mj-cs"/>
                <a:sym typeface="Wingdings" panose="05000000000000000000" pitchFamily="2" charset="2"/>
              </a:rPr>
              <a:t> </a:t>
            </a:r>
            <a:r>
              <a:rPr lang="he-IL" sz="2400" dirty="0">
                <a:cs typeface="+mj-cs"/>
              </a:rPr>
              <a:t>להחליף עוד היום</a:t>
            </a:r>
          </a:p>
          <a:p>
            <a:pPr algn="r" rtl="1">
              <a:lnSpc>
                <a:spcPct val="150000"/>
              </a:lnSpc>
            </a:pPr>
            <a:r>
              <a:rPr lang="he-IL" sz="2400" dirty="0">
                <a:cs typeface="+mj-cs"/>
              </a:rPr>
              <a:t>             להכין תוכנית להתייעלות בתאורה בכל הבית - כולל חישוב החזר השקעה מבוסס על נתוני אמת   </a:t>
            </a:r>
          </a:p>
          <a:p>
            <a:pPr algn="r" rtl="1">
              <a:lnSpc>
                <a:spcPct val="150000"/>
              </a:lnSpc>
            </a:pPr>
            <a:endParaRPr lang="he-IL" sz="2400" dirty="0">
              <a:cs typeface="+mj-cs"/>
            </a:endParaRPr>
          </a:p>
        </p:txBody>
      </p:sp>
      <p:pic>
        <p:nvPicPr>
          <p:cNvPr id="6" name="Picture 5">
            <a:extLst>
              <a:ext uri="{FF2B5EF4-FFF2-40B4-BE49-F238E27FC236}">
                <a16:creationId xmlns:a16="http://schemas.microsoft.com/office/drawing/2014/main" id="{E0BD1046-0018-4057-A103-EF1D670906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6464">
            <a:off x="701429" y="2825359"/>
            <a:ext cx="5297393" cy="4143615"/>
          </a:xfrm>
          <a:prstGeom prst="rect">
            <a:avLst/>
          </a:prstGeom>
        </p:spPr>
      </p:pic>
      <p:sp>
        <p:nvSpPr>
          <p:cNvPr id="4" name="TextBox 3">
            <a:extLst>
              <a:ext uri="{FF2B5EF4-FFF2-40B4-BE49-F238E27FC236}">
                <a16:creationId xmlns:a16="http://schemas.microsoft.com/office/drawing/2014/main" id="{1239A2C8-4A53-4524-84E0-368450D2F0FE}"/>
              </a:ext>
            </a:extLst>
          </p:cNvPr>
          <p:cNvSpPr txBox="1"/>
          <p:nvPr/>
        </p:nvSpPr>
        <p:spPr>
          <a:xfrm>
            <a:off x="94272" y="2863530"/>
            <a:ext cx="1285719" cy="3539430"/>
          </a:xfrm>
          <a:prstGeom prst="rect">
            <a:avLst/>
          </a:prstGeom>
          <a:noFill/>
        </p:spPr>
        <p:txBody>
          <a:bodyPr wrap="square" rtlCol="1">
            <a:spAutoFit/>
          </a:bodyPr>
          <a:lstStyle/>
          <a:p>
            <a:pPr algn="r"/>
            <a:r>
              <a:rPr lang="he-IL" sz="3200" dirty="0">
                <a:solidFill>
                  <a:srgbClr val="FF0000"/>
                </a:solidFill>
              </a:rPr>
              <a:t>3</a:t>
            </a:r>
          </a:p>
          <a:p>
            <a:pPr algn="r"/>
            <a:r>
              <a:rPr lang="he-IL" sz="3200" dirty="0">
                <a:solidFill>
                  <a:srgbClr val="FF0000"/>
                </a:solidFill>
              </a:rPr>
              <a:t>6</a:t>
            </a:r>
          </a:p>
          <a:p>
            <a:pPr algn="r"/>
            <a:r>
              <a:rPr lang="he-IL" sz="3200" dirty="0">
                <a:solidFill>
                  <a:srgbClr val="FF0000"/>
                </a:solidFill>
              </a:rPr>
              <a:t>9</a:t>
            </a:r>
          </a:p>
          <a:p>
            <a:pPr algn="r"/>
            <a:r>
              <a:rPr lang="he-IL" sz="3200" dirty="0">
                <a:solidFill>
                  <a:srgbClr val="FF0000"/>
                </a:solidFill>
              </a:rPr>
              <a:t>12</a:t>
            </a:r>
          </a:p>
          <a:p>
            <a:pPr algn="r"/>
            <a:r>
              <a:rPr lang="he-IL" sz="3200" dirty="0">
                <a:solidFill>
                  <a:srgbClr val="FF0000"/>
                </a:solidFill>
              </a:rPr>
              <a:t>15</a:t>
            </a:r>
          </a:p>
          <a:p>
            <a:pPr algn="r"/>
            <a:r>
              <a:rPr lang="he-IL" sz="3200" dirty="0">
                <a:solidFill>
                  <a:srgbClr val="FF0000"/>
                </a:solidFill>
              </a:rPr>
              <a:t>18</a:t>
            </a:r>
          </a:p>
          <a:p>
            <a:pPr algn="r"/>
            <a:r>
              <a:rPr lang="he-IL" sz="3200" dirty="0">
                <a:solidFill>
                  <a:srgbClr val="FF0000"/>
                </a:solidFill>
              </a:rPr>
              <a:t>21</a:t>
            </a:r>
          </a:p>
        </p:txBody>
      </p:sp>
      <p:pic>
        <p:nvPicPr>
          <p:cNvPr id="10" name="Picture 9">
            <a:extLst>
              <a:ext uri="{FF2B5EF4-FFF2-40B4-BE49-F238E27FC236}">
                <a16:creationId xmlns:a16="http://schemas.microsoft.com/office/drawing/2014/main" id="{26FACAB1-E7F7-49D4-8757-DE6B41EE447A}"/>
              </a:ext>
            </a:extLst>
          </p:cNvPr>
          <p:cNvPicPr>
            <a:picLocks noChangeAspect="1"/>
          </p:cNvPicPr>
          <p:nvPr/>
        </p:nvPicPr>
        <p:blipFill>
          <a:blip r:embed="rId3"/>
          <a:stretch>
            <a:fillRect/>
          </a:stretch>
        </p:blipFill>
        <p:spPr>
          <a:xfrm>
            <a:off x="85968" y="0"/>
            <a:ext cx="1990725" cy="1924051"/>
          </a:xfrm>
          <a:prstGeom prst="ellipse">
            <a:avLst/>
          </a:prstGeom>
          <a:ln>
            <a:noFill/>
          </a:ln>
          <a:effectLst>
            <a:softEdge rad="112500"/>
          </a:effectLst>
        </p:spPr>
      </p:pic>
      <p:sp>
        <p:nvSpPr>
          <p:cNvPr id="11" name="TextBox 10">
            <a:extLst>
              <a:ext uri="{FF2B5EF4-FFF2-40B4-BE49-F238E27FC236}">
                <a16:creationId xmlns:a16="http://schemas.microsoft.com/office/drawing/2014/main" id="{C7252206-22D2-48A8-99BC-917A7FB1B301}"/>
              </a:ext>
            </a:extLst>
          </p:cNvPr>
          <p:cNvSpPr txBox="1"/>
          <p:nvPr/>
        </p:nvSpPr>
        <p:spPr>
          <a:xfrm>
            <a:off x="85968" y="1991073"/>
            <a:ext cx="5021729" cy="461665"/>
          </a:xfrm>
          <a:prstGeom prst="rect">
            <a:avLst/>
          </a:prstGeom>
          <a:solidFill>
            <a:schemeClr val="bg2"/>
          </a:solidFill>
        </p:spPr>
        <p:txBody>
          <a:bodyPr wrap="square" rtlCol="1">
            <a:spAutoFit/>
          </a:bodyPr>
          <a:lstStyle/>
          <a:p>
            <a:pPr algn="ctr"/>
            <a:r>
              <a:rPr lang="he-IL" sz="2400" dirty="0">
                <a:solidFill>
                  <a:srgbClr val="FF0000"/>
                </a:solidFill>
                <a:highlight>
                  <a:srgbClr val="FFFF00"/>
                </a:highlight>
                <a:cs typeface="+mj-cs"/>
              </a:rPr>
              <a:t>       צריכת חשמל בתאורה במונחי וואט למ"ר</a:t>
            </a:r>
          </a:p>
        </p:txBody>
      </p:sp>
    </p:spTree>
    <p:extLst>
      <p:ext uri="{BB962C8B-B14F-4D97-AF65-F5344CB8AC3E}">
        <p14:creationId xmlns:p14="http://schemas.microsoft.com/office/powerpoint/2010/main" val="4231304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8D2E2311-5E17-4EAF-9186-73E8CF27DC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6" b="2"/>
          <a:stretch/>
        </p:blipFill>
        <p:spPr>
          <a:xfrm>
            <a:off x="-28280" y="2"/>
            <a:ext cx="3962400" cy="6880167"/>
          </a:xfrm>
          <a:prstGeom prst="rect">
            <a:avLst/>
          </a:prstGeom>
          <a:effectLst/>
        </p:spPr>
      </p:pic>
      <p:sp>
        <p:nvSpPr>
          <p:cNvPr id="2" name="Title 1">
            <a:extLst>
              <a:ext uri="{FF2B5EF4-FFF2-40B4-BE49-F238E27FC236}">
                <a16:creationId xmlns:a16="http://schemas.microsoft.com/office/drawing/2014/main" id="{71CF0A0B-80B2-43E7-BB96-3B3B3130D523}"/>
              </a:ext>
            </a:extLst>
          </p:cNvPr>
          <p:cNvSpPr>
            <a:spLocks noGrp="1"/>
          </p:cNvSpPr>
          <p:nvPr>
            <p:ph type="title"/>
          </p:nvPr>
        </p:nvSpPr>
        <p:spPr>
          <a:xfrm>
            <a:off x="3091993" y="3886201"/>
            <a:ext cx="8604708" cy="2622767"/>
          </a:xfrm>
          <a:noFill/>
        </p:spPr>
        <p:txBody>
          <a:bodyPr spcFirstLastPara="1" vert="horz" wrap="square" lIns="68580" tIns="34291" rIns="68580" bIns="34291" numCol="1" rtlCol="0" anchor="b" anchorCtr="0" compatLnSpc="1">
            <a:prstTxWarp prst="textNoShape">
              <a:avLst/>
            </a:prstTxWarp>
            <a:noAutofit/>
          </a:bodyPr>
          <a:lstStyle/>
          <a:p>
            <a:pPr algn="r" rtl="1" eaLnBrk="1" hangingPunct="1">
              <a:lnSpc>
                <a:spcPct val="150000"/>
              </a:lnSpc>
            </a:pPr>
            <a:r>
              <a:rPr lang="he-IL" sz="2800" dirty="0">
                <a:solidFill>
                  <a:schemeClr val="accent1"/>
                </a:solidFill>
                <a:cs typeface="+mj-cs"/>
              </a:rPr>
              <a:t>עבודה עצמית</a:t>
            </a:r>
            <a:br>
              <a:rPr lang="he-IL" sz="2800" dirty="0">
                <a:solidFill>
                  <a:schemeClr val="accent1"/>
                </a:solidFill>
                <a:cs typeface="+mj-cs"/>
              </a:rPr>
            </a:br>
            <a:r>
              <a:rPr lang="he-IL" sz="2800" dirty="0">
                <a:solidFill>
                  <a:schemeClr val="accent1"/>
                </a:solidFill>
                <a:cs typeface="+mj-cs"/>
              </a:rPr>
              <a:t>האם אנחנו כצרכנים יעילים</a:t>
            </a:r>
            <a:br>
              <a:rPr lang="he-IL" sz="2800" dirty="0">
                <a:solidFill>
                  <a:schemeClr val="accent1"/>
                </a:solidFill>
                <a:cs typeface="+mj-cs"/>
              </a:rPr>
            </a:br>
            <a:r>
              <a:rPr lang="he-IL" sz="2800" dirty="0">
                <a:solidFill>
                  <a:schemeClr val="accent1"/>
                </a:solidFill>
                <a:cs typeface="+mj-cs"/>
              </a:rPr>
              <a:t>מומלץ לאתר את חשבון החשמל האחרון ולחשב </a:t>
            </a:r>
            <a:br>
              <a:rPr lang="he-IL" sz="2800" dirty="0">
                <a:solidFill>
                  <a:schemeClr val="accent1"/>
                </a:solidFill>
                <a:cs typeface="+mj-cs"/>
              </a:rPr>
            </a:br>
            <a:r>
              <a:rPr lang="he-IL" sz="2800" dirty="0">
                <a:solidFill>
                  <a:schemeClr val="accent1"/>
                </a:solidFill>
                <a:cs typeface="+mj-cs"/>
              </a:rPr>
              <a:t>צריכת החשמל השנתית לכל מ"ר בדירה  שלנו </a:t>
            </a:r>
            <a:br>
              <a:rPr lang="he-IL" sz="2800" dirty="0">
                <a:solidFill>
                  <a:schemeClr val="accent1"/>
                </a:solidFill>
                <a:cs typeface="+mj-cs"/>
              </a:rPr>
            </a:br>
            <a:r>
              <a:rPr lang="he-IL" sz="2800" dirty="0">
                <a:solidFill>
                  <a:schemeClr val="accent1"/>
                </a:solidFill>
                <a:cs typeface="+mj-cs"/>
              </a:rPr>
              <a:t>- על ידי איתור הצריכה השנתית מחשבונות החשמל חלקי שטח הדירה = התוצאה</a:t>
            </a:r>
            <a:br>
              <a:rPr lang="he-IL" sz="2800" dirty="0">
                <a:solidFill>
                  <a:schemeClr val="accent1"/>
                </a:solidFill>
                <a:cs typeface="+mj-cs"/>
              </a:rPr>
            </a:br>
            <a:r>
              <a:rPr lang="he-IL" sz="2800" dirty="0">
                <a:solidFill>
                  <a:schemeClr val="accent1"/>
                </a:solidFill>
                <a:cs typeface="+mj-cs"/>
              </a:rPr>
              <a:t>לפי המדד שמפורסם כאן </a:t>
            </a:r>
            <a:r>
              <a:rPr lang="he-IL" sz="2800" dirty="0">
                <a:solidFill>
                  <a:schemeClr val="accent1"/>
                </a:solidFill>
                <a:cs typeface="+mj-cs"/>
                <a:sym typeface="Wingdings" panose="05000000000000000000" pitchFamily="2" charset="2"/>
              </a:rPr>
              <a:t></a:t>
            </a:r>
            <a:endParaRPr lang="en-US" sz="2800" dirty="0">
              <a:solidFill>
                <a:schemeClr val="accent1"/>
              </a:solidFill>
              <a:cs typeface="+mj-cs"/>
            </a:endParaRPr>
          </a:p>
        </p:txBody>
      </p:sp>
    </p:spTree>
    <p:extLst>
      <p:ext uri="{BB962C8B-B14F-4D97-AF65-F5344CB8AC3E}">
        <p14:creationId xmlns:p14="http://schemas.microsoft.com/office/powerpoint/2010/main" val="25966711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E2AA-60C1-4ECB-A1A8-230CF305128E}"/>
              </a:ext>
            </a:extLst>
          </p:cNvPr>
          <p:cNvSpPr>
            <a:spLocks noGrp="1"/>
          </p:cNvSpPr>
          <p:nvPr>
            <p:ph type="title"/>
          </p:nvPr>
        </p:nvSpPr>
        <p:spPr>
          <a:xfrm>
            <a:off x="1147440" y="0"/>
            <a:ext cx="10515600" cy="1325563"/>
          </a:xfrm>
        </p:spPr>
        <p:txBody>
          <a:bodyPr/>
          <a:lstStyle/>
          <a:p>
            <a:r>
              <a:rPr lang="he-IL" dirty="0">
                <a:solidFill>
                  <a:schemeClr val="accent1"/>
                </a:solidFill>
              </a:rPr>
              <a:t>רישום צריכת האנרגיה  -   בית משפחת _________ </a:t>
            </a:r>
          </a:p>
        </p:txBody>
      </p:sp>
      <p:graphicFrame>
        <p:nvGraphicFramePr>
          <p:cNvPr id="4" name="Table 4">
            <a:extLst>
              <a:ext uri="{FF2B5EF4-FFF2-40B4-BE49-F238E27FC236}">
                <a16:creationId xmlns:a16="http://schemas.microsoft.com/office/drawing/2014/main" id="{C4676900-C6C8-413B-B0E5-F8340DDE6505}"/>
              </a:ext>
            </a:extLst>
          </p:cNvPr>
          <p:cNvGraphicFramePr>
            <a:graphicFrameLocks noGrp="1"/>
          </p:cNvGraphicFramePr>
          <p:nvPr>
            <p:ph idx="1"/>
          </p:nvPr>
        </p:nvGraphicFramePr>
        <p:xfrm>
          <a:off x="228596" y="963228"/>
          <a:ext cx="11434444" cy="5944248"/>
        </p:xfrm>
        <a:graphic>
          <a:graphicData uri="http://schemas.openxmlformats.org/drawingml/2006/table">
            <a:tbl>
              <a:tblPr rtl="1" firstRow="1" bandRow="1">
                <a:tableStyleId>{5C22544A-7EE6-4342-B048-85BDC9FD1C3A}</a:tableStyleId>
              </a:tblPr>
              <a:tblGrid>
                <a:gridCol w="2858611">
                  <a:extLst>
                    <a:ext uri="{9D8B030D-6E8A-4147-A177-3AD203B41FA5}">
                      <a16:colId xmlns:a16="http://schemas.microsoft.com/office/drawing/2014/main" val="3923325917"/>
                    </a:ext>
                  </a:extLst>
                </a:gridCol>
                <a:gridCol w="2858611">
                  <a:extLst>
                    <a:ext uri="{9D8B030D-6E8A-4147-A177-3AD203B41FA5}">
                      <a16:colId xmlns:a16="http://schemas.microsoft.com/office/drawing/2014/main" val="3313908002"/>
                    </a:ext>
                  </a:extLst>
                </a:gridCol>
                <a:gridCol w="2858611">
                  <a:extLst>
                    <a:ext uri="{9D8B030D-6E8A-4147-A177-3AD203B41FA5}">
                      <a16:colId xmlns:a16="http://schemas.microsoft.com/office/drawing/2014/main" val="1385353736"/>
                    </a:ext>
                  </a:extLst>
                </a:gridCol>
                <a:gridCol w="2858611">
                  <a:extLst>
                    <a:ext uri="{9D8B030D-6E8A-4147-A177-3AD203B41FA5}">
                      <a16:colId xmlns:a16="http://schemas.microsoft.com/office/drawing/2014/main" val="332917418"/>
                    </a:ext>
                  </a:extLst>
                </a:gridCol>
              </a:tblGrid>
              <a:tr h="453444">
                <a:tc>
                  <a:txBody>
                    <a:bodyPr/>
                    <a:lstStyle/>
                    <a:p>
                      <a:pPr algn="ctr" rtl="1"/>
                      <a:r>
                        <a:rPr lang="he-IL" sz="2100" dirty="0"/>
                        <a:t>תאריך ושעה</a:t>
                      </a:r>
                    </a:p>
                  </a:txBody>
                  <a:tcPr/>
                </a:tc>
                <a:tc>
                  <a:txBody>
                    <a:bodyPr/>
                    <a:lstStyle/>
                    <a:p>
                      <a:pPr algn="ctr" rtl="1"/>
                      <a:r>
                        <a:rPr lang="he-IL" sz="2100" dirty="0"/>
                        <a:t>מונה חשמל </a:t>
                      </a:r>
                    </a:p>
                  </a:txBody>
                  <a:tcPr/>
                </a:tc>
                <a:tc>
                  <a:txBody>
                    <a:bodyPr/>
                    <a:lstStyle/>
                    <a:p>
                      <a:pPr algn="ctr" rtl="1"/>
                      <a:r>
                        <a:rPr lang="he-IL" sz="2100" dirty="0"/>
                        <a:t>מונה מים</a:t>
                      </a:r>
                    </a:p>
                  </a:txBody>
                  <a:tcPr/>
                </a:tc>
                <a:tc>
                  <a:txBody>
                    <a:bodyPr/>
                    <a:lstStyle/>
                    <a:p>
                      <a:pPr algn="ctr" rtl="1"/>
                      <a:r>
                        <a:rPr lang="he-IL" sz="2100" dirty="0"/>
                        <a:t>מונה גז</a:t>
                      </a:r>
                    </a:p>
                  </a:txBody>
                  <a:tcPr/>
                </a:tc>
                <a:extLst>
                  <a:ext uri="{0D108BD9-81ED-4DB2-BD59-A6C34878D82A}">
                    <a16:rowId xmlns:a16="http://schemas.microsoft.com/office/drawing/2014/main" val="4268520690"/>
                  </a:ext>
                </a:extLst>
              </a:tr>
              <a:tr h="453444">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extLst>
                  <a:ext uri="{0D108BD9-81ED-4DB2-BD59-A6C34878D82A}">
                    <a16:rowId xmlns:a16="http://schemas.microsoft.com/office/drawing/2014/main" val="1164431323"/>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2162287273"/>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169690630"/>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509535011"/>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1681938366"/>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extLst>
                  <a:ext uri="{0D108BD9-81ED-4DB2-BD59-A6C34878D82A}">
                    <a16:rowId xmlns:a16="http://schemas.microsoft.com/office/drawing/2014/main" val="2446952559"/>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2590518823"/>
                  </a:ext>
                </a:extLst>
              </a:tr>
              <a:tr h="453444">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1485646172"/>
                  </a:ext>
                </a:extLst>
              </a:tr>
              <a:tr h="453444">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2951894231"/>
                  </a:ext>
                </a:extLst>
              </a:tr>
              <a:tr h="453444">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extLst>
                  <a:ext uri="{0D108BD9-81ED-4DB2-BD59-A6C34878D82A}">
                    <a16:rowId xmlns:a16="http://schemas.microsoft.com/office/drawing/2014/main" val="4117857495"/>
                  </a:ext>
                </a:extLst>
              </a:tr>
              <a:tr h="453444">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100" dirty="0">
                        <a:highlight>
                          <a:srgbClr val="FFFF00"/>
                        </a:highlight>
                      </a:endParaRPr>
                    </a:p>
                  </a:txBody>
                  <a:tcPr/>
                </a:tc>
                <a:extLst>
                  <a:ext uri="{0D108BD9-81ED-4DB2-BD59-A6C34878D82A}">
                    <a16:rowId xmlns:a16="http://schemas.microsoft.com/office/drawing/2014/main" val="2952313425"/>
                  </a:ext>
                </a:extLst>
              </a:tr>
              <a:tr h="497840">
                <a:tc>
                  <a:txBody>
                    <a:bodyPr/>
                    <a:lstStyle/>
                    <a:p>
                      <a:pPr algn="ctr" rtl="1"/>
                      <a:endParaRPr lang="he-IL" sz="2100">
                        <a:highlight>
                          <a:srgbClr val="FFFF00"/>
                        </a:highlight>
                      </a:endParaRPr>
                    </a:p>
                  </a:txBody>
                  <a:tcPr/>
                </a:tc>
                <a:tc>
                  <a:txBody>
                    <a:bodyPr/>
                    <a:lstStyle/>
                    <a:p>
                      <a:pPr algn="ctr" rtl="1"/>
                      <a:endParaRPr lang="he-IL" sz="2100">
                        <a:highlight>
                          <a:srgbClr val="FFFF00"/>
                        </a:highlight>
                      </a:endParaRPr>
                    </a:p>
                  </a:txBody>
                  <a:tcPr/>
                </a:tc>
                <a:tc>
                  <a:txBody>
                    <a:bodyPr/>
                    <a:lstStyle/>
                    <a:p>
                      <a:pPr algn="ctr" rtl="1"/>
                      <a:endParaRPr lang="he-IL" sz="2100" dirty="0">
                        <a:highlight>
                          <a:srgbClr val="FFFF00"/>
                        </a:highlight>
                      </a:endParaRPr>
                    </a:p>
                  </a:txBody>
                  <a:tcPr/>
                </a:tc>
                <a:tc>
                  <a:txBody>
                    <a:bodyPr/>
                    <a:lstStyle/>
                    <a:p>
                      <a:pPr algn="ctr" rtl="1"/>
                      <a:endParaRPr lang="he-IL" sz="2700" dirty="0">
                        <a:highlight>
                          <a:srgbClr val="FFFF00"/>
                        </a:highlight>
                      </a:endParaRPr>
                    </a:p>
                  </a:txBody>
                  <a:tcPr/>
                </a:tc>
                <a:extLst>
                  <a:ext uri="{0D108BD9-81ED-4DB2-BD59-A6C34878D82A}">
                    <a16:rowId xmlns:a16="http://schemas.microsoft.com/office/drawing/2014/main" val="4053089181"/>
                  </a:ext>
                </a:extLst>
              </a:tr>
            </a:tbl>
          </a:graphicData>
        </a:graphic>
      </p:graphicFrame>
    </p:spTree>
    <p:extLst>
      <p:ext uri="{BB962C8B-B14F-4D97-AF65-F5344CB8AC3E}">
        <p14:creationId xmlns:p14="http://schemas.microsoft.com/office/powerpoint/2010/main" val="25344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3E8498D-DA8F-EF6C-5420-F153D4979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4F17C8AA-7FE0-9273-896E-1EFAA049EB3C}"/>
              </a:ext>
            </a:extLst>
          </p:cNvPr>
          <p:cNvSpPr>
            <a:spLocks noGrp="1"/>
          </p:cNvSpPr>
          <p:nvPr>
            <p:ph type="ctrTitle"/>
          </p:nvPr>
        </p:nvSpPr>
        <p:spPr>
          <a:xfrm>
            <a:off x="277090" y="1814321"/>
            <a:ext cx="11511255" cy="4560920"/>
          </a:xfrm>
        </p:spPr>
        <p:txBody>
          <a:bodyPr anchor="b">
            <a:normAutofit/>
          </a:bodyPr>
          <a:lstStyle/>
          <a:p>
            <a:pPr algn="l"/>
            <a:r>
              <a:rPr lang="en-IL" sz="7400" dirty="0" err="1"/>
              <a:t>תאורה</a:t>
            </a:r>
            <a:r>
              <a:rPr lang="en-IL" sz="7400" dirty="0"/>
              <a:t> חכמה </a:t>
            </a:r>
            <a:r>
              <a:rPr lang="en-IL" sz="7400" dirty="0" err="1"/>
              <a:t>וחיסכון</a:t>
            </a:r>
            <a:r>
              <a:rPr lang="en-IL" sz="7400" dirty="0"/>
              <a:t> </a:t>
            </a:r>
            <a:r>
              <a:rPr lang="en-IL" sz="7400" dirty="0" err="1"/>
              <a:t>בחשמל</a:t>
            </a:r>
            <a:endParaRPr lang="en-IL" sz="7400" dirty="0"/>
          </a:p>
        </p:txBody>
      </p:sp>
    </p:spTree>
    <p:extLst>
      <p:ext uri="{BB962C8B-B14F-4D97-AF65-F5344CB8AC3E}">
        <p14:creationId xmlns:p14="http://schemas.microsoft.com/office/powerpoint/2010/main" val="32273185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06751D6-5403-474F-ABB7-B772C666BD26}"/>
              </a:ext>
            </a:extLst>
          </p:cNvPr>
          <p:cNvPicPr>
            <a:picLocks noChangeAspect="1"/>
          </p:cNvPicPr>
          <p:nvPr/>
        </p:nvPicPr>
        <p:blipFill>
          <a:blip r:embed="rId2"/>
          <a:stretch>
            <a:fillRect/>
          </a:stretch>
        </p:blipFill>
        <p:spPr>
          <a:xfrm>
            <a:off x="25924" y="0"/>
            <a:ext cx="11738043" cy="6858000"/>
          </a:xfrm>
          <a:prstGeom prst="rect">
            <a:avLst/>
          </a:prstGeom>
        </p:spPr>
      </p:pic>
      <p:sp>
        <p:nvSpPr>
          <p:cNvPr id="4" name="Title 3">
            <a:extLst>
              <a:ext uri="{FF2B5EF4-FFF2-40B4-BE49-F238E27FC236}">
                <a16:creationId xmlns:a16="http://schemas.microsoft.com/office/drawing/2014/main" id="{2F489714-223D-ED1B-5C20-625A4BE6B227}"/>
              </a:ext>
            </a:extLst>
          </p:cNvPr>
          <p:cNvSpPr>
            <a:spLocks noGrp="1"/>
          </p:cNvSpPr>
          <p:nvPr>
            <p:ph type="title"/>
          </p:nvPr>
        </p:nvSpPr>
        <p:spPr/>
        <p:txBody>
          <a:bodyPr/>
          <a:lstStyle/>
          <a:p>
            <a:endParaRPr lang="en-IL"/>
          </a:p>
        </p:txBody>
      </p:sp>
    </p:spTree>
    <p:extLst>
      <p:ext uri="{BB962C8B-B14F-4D97-AF65-F5344CB8AC3E}">
        <p14:creationId xmlns:p14="http://schemas.microsoft.com/office/powerpoint/2010/main" val="29085712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F24DDE1D-790C-44CF-97A1-7F4162CFBF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0445927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descr="תמונה שמכילה טקסט&#10;&#10;התיאור נוצר באופן אוטומטי">
            <a:extLst>
              <a:ext uri="{FF2B5EF4-FFF2-40B4-BE49-F238E27FC236}">
                <a16:creationId xmlns:a16="http://schemas.microsoft.com/office/drawing/2014/main" id="{9325366E-F2B5-4DE8-9ECC-9D1B66D81689}"/>
              </a:ext>
            </a:extLst>
          </p:cNvPr>
          <p:cNvPicPr>
            <a:picLocks noGrp="1" noChangeAspect="1"/>
          </p:cNvPicPr>
          <p:nvPr>
            <p:ph idx="1"/>
          </p:nvPr>
        </p:nvPicPr>
        <p:blipFill>
          <a:blip r:embed="rId2"/>
          <a:stretch>
            <a:fillRect/>
          </a:stretch>
        </p:blipFill>
        <p:spPr>
          <a:xfrm>
            <a:off x="1378857" y="457200"/>
            <a:ext cx="9434285" cy="5943600"/>
          </a:xfrm>
          <a:prstGeom prst="rect">
            <a:avLst/>
          </a:prstGeom>
        </p:spPr>
      </p:pic>
    </p:spTree>
    <p:extLst>
      <p:ext uri="{BB962C8B-B14F-4D97-AF65-F5344CB8AC3E}">
        <p14:creationId xmlns:p14="http://schemas.microsoft.com/office/powerpoint/2010/main" val="16166512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17E34AAA-DCF5-4A8B-B01A-912D3F998F65}"/>
              </a:ext>
            </a:extLst>
          </p:cNvPr>
          <p:cNvPicPr>
            <a:picLocks noGrp="1" noChangeAspect="1"/>
          </p:cNvPicPr>
          <p:nvPr>
            <p:ph idx="1"/>
          </p:nvPr>
        </p:nvPicPr>
        <p:blipFill>
          <a:blip r:embed="rId2"/>
          <a:stretch>
            <a:fillRect/>
          </a:stretch>
        </p:blipFill>
        <p:spPr>
          <a:xfrm>
            <a:off x="927652" y="457200"/>
            <a:ext cx="10336695" cy="5943600"/>
          </a:xfrm>
          <a:prstGeom prst="rect">
            <a:avLst/>
          </a:prstGeom>
        </p:spPr>
      </p:pic>
    </p:spTree>
    <p:extLst>
      <p:ext uri="{BB962C8B-B14F-4D97-AF65-F5344CB8AC3E}">
        <p14:creationId xmlns:p14="http://schemas.microsoft.com/office/powerpoint/2010/main" val="574669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צמיגים חוות דעת - השוואת מחירים של צמיגים - TireDeal - טייר דיל">
            <a:extLst>
              <a:ext uri="{FF2B5EF4-FFF2-40B4-BE49-F238E27FC236}">
                <a16:creationId xmlns:a16="http://schemas.microsoft.com/office/drawing/2014/main" id="{DD937BA6-8E93-58C9-86F6-23A02DBAF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8913" y="4286801"/>
            <a:ext cx="3405187" cy="25530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צד ריסוס מכנסיים ההבדלים בין דירוג צמיגים -  algarvevillasdesignholidays.co.uk">
            <a:extLst>
              <a:ext uri="{FF2B5EF4-FFF2-40B4-BE49-F238E27FC236}">
                <a16:creationId xmlns:a16="http://schemas.microsoft.com/office/drawing/2014/main" id="{5C7FFA02-DE26-E53E-C327-FE01723BD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195"/>
            <a:ext cx="9258300" cy="68398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934E84-BADE-9B7E-FA2F-6D29D00DB673}"/>
              </a:ext>
            </a:extLst>
          </p:cNvPr>
          <p:cNvSpPr txBox="1"/>
          <p:nvPr/>
        </p:nvSpPr>
        <p:spPr>
          <a:xfrm>
            <a:off x="9728791" y="914400"/>
            <a:ext cx="1823482" cy="1200329"/>
          </a:xfrm>
          <a:prstGeom prst="rect">
            <a:avLst/>
          </a:prstGeom>
          <a:noFill/>
        </p:spPr>
        <p:txBody>
          <a:bodyPr wrap="square">
            <a:spAutoFit/>
          </a:bodyPr>
          <a:lstStyle/>
          <a:p>
            <a:r>
              <a:rPr lang="en-IL" dirty="0">
                <a:hlinkClick r:id="rId4"/>
              </a:rPr>
              <a:t>https://www.youtube.com/watch?v=5uVQRexZuGU</a:t>
            </a:r>
            <a:r>
              <a:rPr lang="he-IL" dirty="0"/>
              <a:t> </a:t>
            </a:r>
            <a:endParaRPr lang="en-IL" dirty="0"/>
          </a:p>
        </p:txBody>
      </p:sp>
    </p:spTree>
    <p:extLst>
      <p:ext uri="{BB962C8B-B14F-4D97-AF65-F5344CB8AC3E}">
        <p14:creationId xmlns:p14="http://schemas.microsoft.com/office/powerpoint/2010/main" val="487812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9A5596-AE6D-722C-02AA-5058638CD7FE}"/>
              </a:ext>
            </a:extLst>
          </p:cNvPr>
          <p:cNvSpPr>
            <a:spLocks noGrp="1"/>
          </p:cNvSpPr>
          <p:nvPr>
            <p:ph type="title"/>
          </p:nvPr>
        </p:nvSpPr>
        <p:spPr>
          <a:xfrm>
            <a:off x="838200" y="184805"/>
            <a:ext cx="10515600" cy="1505883"/>
          </a:xfrm>
        </p:spPr>
        <p:txBody>
          <a:bodyPr vert="horz" lIns="91440" tIns="45720" rIns="91440" bIns="45720" rtlCol="0" anchor="ctr">
            <a:normAutofit/>
          </a:bodyPr>
          <a:lstStyle/>
          <a:p>
            <a:pPr algn="l" rtl="0"/>
            <a:endParaRPr lang="en-US" sz="5200" kern="1200">
              <a:solidFill>
                <a:schemeClr val="tx1"/>
              </a:solidFill>
              <a:latin typeface="+mj-lt"/>
              <a:ea typeface="+mj-ea"/>
              <a:cs typeface="+mj-cs"/>
            </a:endParaRPr>
          </a:p>
        </p:txBody>
      </p:sp>
      <p:pic>
        <p:nvPicPr>
          <p:cNvPr id="2050" name="Picture 2" descr="קניית צמיגים באינטרנט - השוואת מחירים, מבצעים ועוד בפורטל צמיגים iTire">
            <a:extLst>
              <a:ext uri="{FF2B5EF4-FFF2-40B4-BE49-F238E27FC236}">
                <a16:creationId xmlns:a16="http://schemas.microsoft.com/office/drawing/2014/main" id="{70F24CAA-7CCD-9465-C816-E9F1C2FACA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875493"/>
            <a:ext cx="12303742" cy="498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643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C07EB9A-4B28-4F78-BAFA-3FC7BC64B993}"/>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65159847-8595-4B92-9C80-C1DEE21581B6}"/>
              </a:ext>
            </a:extLst>
          </p:cNvPr>
          <p:cNvSpPr>
            <a:spLocks noGrp="1"/>
          </p:cNvSpPr>
          <p:nvPr>
            <p:ph idx="1"/>
          </p:nvPr>
        </p:nvSpPr>
        <p:spPr/>
        <p:txBody>
          <a:bodyPr/>
          <a:lstStyle/>
          <a:p>
            <a:endParaRPr lang="he-IL"/>
          </a:p>
        </p:txBody>
      </p:sp>
      <p:pic>
        <p:nvPicPr>
          <p:cNvPr id="5" name="תמונה 4">
            <a:extLst>
              <a:ext uri="{FF2B5EF4-FFF2-40B4-BE49-F238E27FC236}">
                <a16:creationId xmlns:a16="http://schemas.microsoft.com/office/drawing/2014/main" id="{DD748D4C-9330-48C7-9E2F-BA8EF510E228}"/>
              </a:ext>
            </a:extLst>
          </p:cNvPr>
          <p:cNvPicPr>
            <a:picLocks noChangeAspect="1"/>
          </p:cNvPicPr>
          <p:nvPr/>
        </p:nvPicPr>
        <p:blipFill>
          <a:blip r:embed="rId2"/>
          <a:stretch>
            <a:fillRect/>
          </a:stretch>
        </p:blipFill>
        <p:spPr>
          <a:xfrm>
            <a:off x="1533525" y="433387"/>
            <a:ext cx="9124950" cy="5991225"/>
          </a:xfrm>
          <a:prstGeom prst="rect">
            <a:avLst/>
          </a:prstGeom>
        </p:spPr>
      </p:pic>
    </p:spTree>
    <p:extLst>
      <p:ext uri="{BB962C8B-B14F-4D97-AF65-F5344CB8AC3E}">
        <p14:creationId xmlns:p14="http://schemas.microsoft.com/office/powerpoint/2010/main" val="209402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ction="ppaction://hlinkfile"/>
            <a:extLst>
              <a:ext uri="{FF2B5EF4-FFF2-40B4-BE49-F238E27FC236}">
                <a16:creationId xmlns:a16="http://schemas.microsoft.com/office/drawing/2014/main" id="{E1BC0BD7-06F8-AD9F-8E0C-899300044C51}"/>
              </a:ext>
            </a:extLst>
          </p:cNvPr>
          <p:cNvPicPr>
            <a:picLocks noChangeAspect="1"/>
          </p:cNvPicPr>
          <p:nvPr/>
        </p:nvPicPr>
        <p:blipFill>
          <a:blip r:embed="rId3"/>
          <a:srcRect l="1315"/>
          <a:stretch/>
        </p:blipFill>
        <p:spPr>
          <a:xfrm>
            <a:off x="20" y="1282"/>
            <a:ext cx="12191980" cy="6856718"/>
          </a:xfrm>
          <a:prstGeom prst="rect">
            <a:avLst/>
          </a:prstGeom>
        </p:spPr>
      </p:pic>
    </p:spTree>
    <p:extLst>
      <p:ext uri="{BB962C8B-B14F-4D97-AF65-F5344CB8AC3E}">
        <p14:creationId xmlns:p14="http://schemas.microsoft.com/office/powerpoint/2010/main" val="3075919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CC1E4F-F1F0-B945-BE50-C72A7103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13D0E8A3-EFDA-C149-3EA2-A2912FEF9D8A}"/>
              </a:ext>
            </a:extLst>
          </p:cNvPr>
          <p:cNvSpPr>
            <a:spLocks noGrp="1"/>
          </p:cNvSpPr>
          <p:nvPr>
            <p:ph type="title"/>
          </p:nvPr>
        </p:nvSpPr>
        <p:spPr>
          <a:xfrm>
            <a:off x="7925423" y="201682"/>
            <a:ext cx="4266577" cy="1095778"/>
          </a:xfrm>
        </p:spPr>
        <p:txBody>
          <a:bodyPr vert="horz" lIns="91440" tIns="45720" rIns="91440" bIns="45720" rtlCol="0" anchor="b">
            <a:normAutofit/>
          </a:bodyPr>
          <a:lstStyle/>
          <a:p>
            <a:pPr algn="r" rtl="1"/>
            <a:r>
              <a:rPr lang="en-US" b="1" kern="1200" dirty="0" err="1">
                <a:solidFill>
                  <a:schemeClr val="tx1"/>
                </a:solidFill>
                <a:latin typeface="+mj-lt"/>
                <a:ea typeface="+mj-ea"/>
                <a:cs typeface="+mj-cs"/>
              </a:rPr>
              <a:t>השלמת</a:t>
            </a:r>
            <a:r>
              <a:rPr lang="en-US" b="1" kern="1200" dirty="0">
                <a:solidFill>
                  <a:schemeClr val="tx1"/>
                </a:solidFill>
                <a:latin typeface="+mj-lt"/>
                <a:ea typeface="+mj-ea"/>
                <a:cs typeface="+mj-cs"/>
              </a:rPr>
              <a:t> </a:t>
            </a:r>
            <a:br>
              <a:rPr lang="he-IL" b="1" kern="1200" dirty="0">
                <a:solidFill>
                  <a:schemeClr val="tx1"/>
                </a:solidFill>
                <a:latin typeface="+mj-lt"/>
                <a:ea typeface="+mj-ea"/>
                <a:cs typeface="+mj-cs"/>
              </a:rPr>
            </a:br>
            <a:r>
              <a:rPr lang="en-US" b="1" kern="1200" dirty="0" err="1">
                <a:solidFill>
                  <a:schemeClr val="tx1"/>
                </a:solidFill>
                <a:latin typeface="+mj-lt"/>
                <a:ea typeface="+mj-ea"/>
                <a:cs typeface="+mj-cs"/>
              </a:rPr>
              <a:t>התארגנות</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לאביב</a:t>
            </a:r>
            <a:endParaRPr lang="en-US" b="1" kern="1200" dirty="0">
              <a:solidFill>
                <a:schemeClr val="tx1"/>
              </a:solidFill>
              <a:latin typeface="+mj-lt"/>
              <a:ea typeface="+mj-ea"/>
              <a:cs typeface="+mj-cs"/>
            </a:endParaRPr>
          </a:p>
        </p:txBody>
      </p:sp>
      <p:pic>
        <p:nvPicPr>
          <p:cNvPr id="5" name="Content Placeholder 4" descr="נורות ישנות וחסכוניות באנרגיה על רקע ירוק">
            <a:extLst>
              <a:ext uri="{FF2B5EF4-FFF2-40B4-BE49-F238E27FC236}">
                <a16:creationId xmlns:a16="http://schemas.microsoft.com/office/drawing/2014/main" id="{398DECF7-B2F9-404D-BEF1-A8C81A02A410}"/>
              </a:ext>
            </a:extLst>
          </p:cNvPr>
          <p:cNvPicPr>
            <a:picLocks noGrp="1" noChangeAspect="1"/>
          </p:cNvPicPr>
          <p:nvPr>
            <p:ph sz="half" idx="1"/>
          </p:nvPr>
        </p:nvPicPr>
        <p:blipFill>
          <a:blip r:embed="rId3"/>
          <a:srcRect l="24827" r="-1" b="-1"/>
          <a:stretch/>
        </p:blipFill>
        <p:spPr>
          <a:xfrm>
            <a:off x="20" y="10"/>
            <a:ext cx="7723393" cy="6857990"/>
          </a:xfrm>
          <a:prstGeom prst="rect">
            <a:avLst/>
          </a:prstGeom>
        </p:spPr>
      </p:pic>
      <p:sp>
        <p:nvSpPr>
          <p:cNvPr id="4" name="Content Placeholder 3">
            <a:extLst>
              <a:ext uri="{FF2B5EF4-FFF2-40B4-BE49-F238E27FC236}">
                <a16:creationId xmlns:a16="http://schemas.microsoft.com/office/drawing/2014/main" id="{38370EC2-5EB8-F8F9-1767-6CFA0D63DDC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593039" y="1499142"/>
            <a:ext cx="4555503" cy="3614360"/>
          </a:xfrm>
        </p:spPr>
        <p:txBody>
          <a:bodyPr>
            <a:noAutofit/>
          </a:bodyPr>
          <a:lstStyle/>
          <a:p>
            <a:pPr marL="0" indent="0" algn="r" rtl="1">
              <a:lnSpc>
                <a:spcPct val="110000"/>
              </a:lnSpc>
              <a:spcBef>
                <a:spcPts val="2500"/>
              </a:spcBef>
              <a:buNone/>
            </a:pPr>
            <a:r>
              <a:rPr lang="he-IL" b="1" dirty="0"/>
              <a:t>בדיקת מערכות תאורה</a:t>
            </a:r>
          </a:p>
          <a:p>
            <a:pPr marL="0" lvl="1" indent="0" algn="r" rtl="1">
              <a:lnSpc>
                <a:spcPct val="110000"/>
              </a:lnSpc>
              <a:buNone/>
            </a:pPr>
            <a:r>
              <a:rPr lang="he-IL" sz="2000" dirty="0"/>
              <a:t>האביב הוא זמן מצוין לבדוק את מערכות התאורה בבית ולבצע שיפורים נדרשים. זה יכול לשדרג את האווירה בבית.</a:t>
            </a:r>
          </a:p>
          <a:p>
            <a:pPr marL="0" indent="0" algn="r" rtl="1">
              <a:lnSpc>
                <a:spcPct val="110000"/>
              </a:lnSpc>
              <a:spcBef>
                <a:spcPts val="2500"/>
              </a:spcBef>
              <a:buNone/>
            </a:pPr>
            <a:r>
              <a:rPr lang="he-IL" b="1" dirty="0"/>
              <a:t>שדרוג לתאורה מודרנית</a:t>
            </a:r>
          </a:p>
          <a:p>
            <a:pPr marL="0" lvl="1" indent="0" algn="r" rtl="1">
              <a:lnSpc>
                <a:spcPct val="110000"/>
              </a:lnSpc>
              <a:buNone/>
            </a:pPr>
            <a:r>
              <a:rPr lang="he-IL" sz="2000" dirty="0"/>
              <a:t>שדרוג התאורה למודרנית יותר יכול לשפר את האווירה בבית וליצור תחושה נעימה יותר. נורות </a:t>
            </a:r>
            <a:r>
              <a:rPr lang="de-DE" sz="2000" dirty="0"/>
              <a:t>LED </a:t>
            </a:r>
            <a:r>
              <a:rPr lang="he-IL" sz="2000" dirty="0"/>
              <a:t>יכולות להיות פתרון מצוין.</a:t>
            </a:r>
          </a:p>
          <a:p>
            <a:pPr marL="0" indent="0" algn="r" rtl="1">
              <a:lnSpc>
                <a:spcPct val="110000"/>
              </a:lnSpc>
              <a:spcBef>
                <a:spcPts val="2500"/>
              </a:spcBef>
              <a:buNone/>
            </a:pPr>
            <a:r>
              <a:rPr lang="he-IL" b="1" dirty="0"/>
              <a:t>חיסכון בחשמל</a:t>
            </a:r>
          </a:p>
          <a:p>
            <a:pPr marL="0" lvl="1" indent="0" algn="r" rtl="1">
              <a:lnSpc>
                <a:spcPct val="110000"/>
              </a:lnSpc>
              <a:buNone/>
            </a:pPr>
            <a:r>
              <a:rPr lang="he-IL" sz="2000" dirty="0"/>
              <a:t>החלפת נורות ישנות בנורות חסכוניות תסייע בחיסכון בחשמל ותהיה ידידותית יותר לסביבה. זהו שלב חשוב בארגון האביב.</a:t>
            </a:r>
            <a:endParaRPr lang="en-IL" sz="2000" dirty="0"/>
          </a:p>
        </p:txBody>
      </p:sp>
    </p:spTree>
    <p:extLst>
      <p:ext uri="{BB962C8B-B14F-4D97-AF65-F5344CB8AC3E}">
        <p14:creationId xmlns:p14="http://schemas.microsoft.com/office/powerpoint/2010/main" val="2473089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B79CA-1CB8-A133-67D7-E2B7AC1F9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59B22541-7719-A2F9-4729-75D30B3119D2}"/>
              </a:ext>
            </a:extLst>
          </p:cNvPr>
          <p:cNvSpPr>
            <a:spLocks noGrp="1"/>
          </p:cNvSpPr>
          <p:nvPr>
            <p:ph type="title"/>
          </p:nvPr>
        </p:nvSpPr>
        <p:spPr>
          <a:xfrm>
            <a:off x="1331370" y="357600"/>
            <a:ext cx="10321052" cy="4638825"/>
          </a:xfrm>
        </p:spPr>
        <p:txBody>
          <a:bodyPr anchor="t">
            <a:normAutofit/>
          </a:bodyPr>
          <a:lstStyle/>
          <a:p>
            <a:pPr algn="r" rtl="1"/>
            <a:r>
              <a:rPr lang="en-IL" sz="4000" dirty="0" err="1"/>
              <a:t>החלפת</a:t>
            </a:r>
            <a:r>
              <a:rPr lang="en-IL" sz="4000" dirty="0"/>
              <a:t> </a:t>
            </a:r>
            <a:r>
              <a:rPr lang="en-IL" sz="4000" dirty="0" err="1"/>
              <a:t>נורות</a:t>
            </a:r>
            <a:r>
              <a:rPr lang="en-IL" sz="4000" dirty="0"/>
              <a:t> </a:t>
            </a:r>
            <a:r>
              <a:rPr lang="en-IL" sz="4000" dirty="0" err="1"/>
              <a:t>למנורות</a:t>
            </a:r>
            <a:r>
              <a:rPr lang="en-IL" sz="4000" dirty="0"/>
              <a:t> </a:t>
            </a:r>
            <a:r>
              <a:rPr lang="en-IL" sz="4000" dirty="0" err="1"/>
              <a:t>לד</a:t>
            </a:r>
            <a:r>
              <a:rPr lang="en-IL" sz="4000" dirty="0"/>
              <a:t>:</a:t>
            </a:r>
            <a:r>
              <a:rPr lang="he-IL" sz="4000" dirty="0"/>
              <a:t> </a:t>
            </a:r>
            <a:r>
              <a:rPr lang="en-IL" sz="4000" dirty="0"/>
              <a:t> </a:t>
            </a:r>
            <a:r>
              <a:rPr lang="en-IL" sz="4000" dirty="0" err="1"/>
              <a:t>סוגים</a:t>
            </a:r>
            <a:r>
              <a:rPr lang="en-IL" sz="4000" dirty="0"/>
              <a:t>,</a:t>
            </a:r>
            <a:r>
              <a:rPr lang="he-IL" sz="4000" dirty="0"/>
              <a:t> </a:t>
            </a:r>
            <a:r>
              <a:rPr lang="en-IL" sz="4000" dirty="0"/>
              <a:t> </a:t>
            </a:r>
            <a:r>
              <a:rPr lang="en-IL" sz="4000" dirty="0" err="1"/>
              <a:t>יתרונות</a:t>
            </a:r>
            <a:r>
              <a:rPr lang="en-IL" sz="4000" dirty="0"/>
              <a:t> </a:t>
            </a:r>
            <a:r>
              <a:rPr lang="en-IL" sz="4000" dirty="0" err="1"/>
              <a:t>וחסכון</a:t>
            </a:r>
            <a:endParaRPr lang="en-IL" sz="4000" dirty="0"/>
          </a:p>
        </p:txBody>
      </p:sp>
      <p:sp>
        <p:nvSpPr>
          <p:cNvPr id="3" name="Content Placeholder 2">
            <a:extLst>
              <a:ext uri="{FF2B5EF4-FFF2-40B4-BE49-F238E27FC236}">
                <a16:creationId xmlns:a16="http://schemas.microsoft.com/office/drawing/2014/main" id="{B51002A6-9579-93D9-88CE-A86A787D4A4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31370" y="1543849"/>
            <a:ext cx="9882108" cy="4818068"/>
          </a:xfrm>
        </p:spPr>
        <p:txBody>
          <a:bodyPr>
            <a:noAutofit/>
          </a:bodyPr>
          <a:lstStyle/>
          <a:p>
            <a:pPr marL="0" indent="0" algn="r" rtl="1">
              <a:spcBef>
                <a:spcPts val="2500"/>
              </a:spcBef>
              <a:buNone/>
            </a:pPr>
            <a:r>
              <a:rPr lang="he-IL" sz="2400" b="1" dirty="0"/>
              <a:t>יתרונות נורות </a:t>
            </a:r>
            <a:r>
              <a:rPr lang="de-DE" sz="2400" b="1" dirty="0"/>
              <a:t>LED</a:t>
            </a:r>
          </a:p>
          <a:p>
            <a:pPr marL="0" lvl="1" indent="0" algn="r" rtl="1">
              <a:buNone/>
            </a:pPr>
            <a:r>
              <a:rPr lang="he-IL" sz="2400" dirty="0"/>
              <a:t>נורות </a:t>
            </a:r>
            <a:r>
              <a:rPr lang="de-DE" sz="2400" dirty="0"/>
              <a:t>LED </a:t>
            </a:r>
            <a:r>
              <a:rPr lang="he-IL" sz="2400" dirty="0"/>
              <a:t> מציעות חיסכון משמעותי בחשמל ואורך חיים של עד 25,000 שעות, מה שמפחית את הצורך בהחלפה תדירה.</a:t>
            </a:r>
          </a:p>
          <a:p>
            <a:pPr marL="0" indent="0" algn="r" rtl="1">
              <a:spcBef>
                <a:spcPts val="2500"/>
              </a:spcBef>
              <a:buNone/>
            </a:pPr>
            <a:r>
              <a:rPr lang="he-IL" sz="2400" b="1" dirty="0"/>
              <a:t>סוגי נורות </a:t>
            </a:r>
            <a:r>
              <a:rPr lang="de-DE" sz="2400" b="1" dirty="0"/>
              <a:t>LED</a:t>
            </a:r>
          </a:p>
          <a:p>
            <a:pPr marL="0" lvl="1" indent="0" algn="r" rtl="1">
              <a:buNone/>
            </a:pPr>
            <a:r>
              <a:rPr lang="he-IL" sz="2400" dirty="0"/>
              <a:t>ישנם סוגים שונים של נורות </a:t>
            </a:r>
            <a:r>
              <a:rPr lang="de-DE" sz="2400" dirty="0"/>
              <a:t>LED</a:t>
            </a:r>
            <a:r>
              <a:rPr lang="he-IL" sz="2400" dirty="0"/>
              <a:t> </a:t>
            </a:r>
            <a:r>
              <a:rPr lang="de-DE" sz="2400" dirty="0"/>
              <a:t>, </a:t>
            </a:r>
            <a:r>
              <a:rPr lang="he-IL" sz="2400" dirty="0"/>
              <a:t>כולל נורות רגילות, נורות נוי ונורות חכמות, כל אחד מהם מתאים לצרכים שונים.</a:t>
            </a:r>
          </a:p>
          <a:p>
            <a:pPr marL="0" indent="0" algn="r" rtl="1">
              <a:spcBef>
                <a:spcPts val="2500"/>
              </a:spcBef>
              <a:buNone/>
            </a:pPr>
            <a:r>
              <a:rPr lang="he-IL" sz="2400" b="1" dirty="0"/>
              <a:t>השפעה סביבתית</a:t>
            </a:r>
          </a:p>
          <a:p>
            <a:pPr marL="0" lvl="1" indent="0" algn="r" rtl="1">
              <a:buNone/>
            </a:pPr>
            <a:r>
              <a:rPr lang="he-IL" sz="2400" dirty="0"/>
              <a:t>שימוש בנורות </a:t>
            </a:r>
            <a:r>
              <a:rPr lang="de-DE" sz="2400" dirty="0"/>
              <a:t>LED</a:t>
            </a:r>
            <a:r>
              <a:rPr lang="he-IL" sz="2400" dirty="0"/>
              <a:t> </a:t>
            </a:r>
            <a:r>
              <a:rPr lang="de-DE" sz="2400" dirty="0"/>
              <a:t> </a:t>
            </a:r>
            <a:r>
              <a:rPr lang="he-IL" sz="2400" dirty="0"/>
              <a:t>תורם לשיפור איכות הסביבה על ידי הפחתת פליטת </a:t>
            </a:r>
            <a:r>
              <a:rPr lang="de-DE" sz="2400" dirty="0"/>
              <a:t>CO2 </a:t>
            </a:r>
            <a:r>
              <a:rPr lang="he-IL" sz="2400" dirty="0"/>
              <a:t>והפחתת פסולת נורות.</a:t>
            </a:r>
            <a:endParaRPr lang="en-IL" sz="2400" dirty="0"/>
          </a:p>
        </p:txBody>
      </p:sp>
    </p:spTree>
    <p:extLst>
      <p:ext uri="{BB962C8B-B14F-4D97-AF65-F5344CB8AC3E}">
        <p14:creationId xmlns:p14="http://schemas.microsoft.com/office/powerpoint/2010/main" val="3029129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1719</TotalTime>
  <Words>3187</Words>
  <Application>Microsoft Office PowerPoint</Application>
  <PresentationFormat>Widescreen</PresentationFormat>
  <Paragraphs>312</Paragraphs>
  <Slides>77</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Aptos</vt:lpstr>
      <vt:lpstr>Arial</vt:lpstr>
      <vt:lpstr>Lato</vt:lpstr>
      <vt:lpstr>Neue Haas Grotesk Text Pro</vt:lpstr>
      <vt:lpstr>Rubik</vt:lpstr>
      <vt:lpstr>Rubik Medium</vt:lpstr>
      <vt:lpstr>Wingdings</vt:lpstr>
      <vt:lpstr>VanillaVTI</vt:lpstr>
      <vt:lpstr>ויהי אור:  תאורה יעילה וחסכונית</vt:lpstr>
      <vt:lpstr>PowerPoint Presentation</vt:lpstr>
      <vt:lpstr>PowerPoint Presentation</vt:lpstr>
      <vt:lpstr>https://www.youtube.com/watch?v=3quMi5HwX1w </vt:lpstr>
      <vt:lpstr>PowerPoint Presentation</vt:lpstr>
      <vt:lpstr>נושאים עיקריים במצגת</vt:lpstr>
      <vt:lpstr>תאורה חכמה וחיסכון בחשמל</vt:lpstr>
      <vt:lpstr>השלמת  התארגנות לאביב</vt:lpstr>
      <vt:lpstr>החלפת נורות למנורות לד:  סוגים,  יתרונות וחסכון</vt:lpstr>
      <vt:lpstr>PowerPoint Presentation</vt:lpstr>
      <vt:lpstr>PowerPoint Presentation</vt:lpstr>
      <vt:lpstr>PowerPoint Presentation</vt:lpstr>
      <vt:lpstr>פיצול מעגלי תאורה בבית</vt:lpstr>
      <vt:lpstr>PowerPoint Presentation</vt:lpstr>
      <vt:lpstr>תאורה טבעית ושימוש מושכל בתאורה מלאכותית</vt:lpstr>
      <vt:lpstr>תאורה טבעית:  יתרונות ושימושים</vt:lpstr>
      <vt:lpstr>שילוב תאורה טבעית ומלאכותית</vt:lpstr>
      <vt:lpstr>תכנון נכון של תאורה בבית</vt:lpstr>
      <vt:lpstr>טיפים וכלים לחיסכון בצריכת תאורה בבית</vt:lpstr>
      <vt:lpstr>טיפים לחיסכון בתאורה</vt:lpstr>
      <vt:lpstr>כלים למדידת צריכת חשמל</vt:lpstr>
      <vt:lpstr>תחזוקה וניהול שוטף של תאורה</vt:lpstr>
      <vt:lpstr>התנסות באפליקציות ובכלים דיגיטליים רלוונטיים</vt:lpstr>
      <vt:lpstr>אפליקציות לניהול תאורה</vt:lpstr>
      <vt:lpstr>כלים דיגיטליים למדידת צריכה</vt:lpstr>
      <vt:lpstr>שילוב טכנולוגיות חכמות בבית</vt:lpstr>
      <vt:lpstr>מסקנה</vt:lpstr>
      <vt:lpstr>PowerPoint Presentation</vt:lpstr>
      <vt:lpstr>האתגר</vt:lpstr>
      <vt:lpstr>זיהום אור </vt:lpstr>
      <vt:lpstr>ההיסטוריה של התאורה המלאכותית</vt:lpstr>
      <vt:lpstr>פרדוקס ג’בונס</vt:lpstr>
      <vt:lpstr>נס חנוכה?</vt:lpstr>
      <vt:lpstr>אורכי גל שונים והשפעתם </vt:lpstr>
      <vt:lpstr>תאורה קבועה במשרד</vt:lpstr>
      <vt:lpstr>מסיבת אור        כאשר ילד אומר בעשר בלילה אני לא עייף הוא לא ראה  שהלילה  ירד</vt:lpstr>
      <vt:lpstr>מה עושים?</vt:lpstr>
      <vt:lpstr>להדליק רק מה שצריך מתי שצריך</vt:lpstr>
      <vt:lpstr>קחו זמן להתרגל לכמות האור</vt:lpstr>
      <vt:lpstr>BLACK  במסך המחשב</vt:lpstr>
      <vt:lpstr>שיטת החנוכייה</vt:lpstr>
      <vt:lpstr>מניעת אור פולש</vt:lpstr>
      <vt:lpstr>חוק יד שמאל</vt:lpstr>
      <vt:lpstr>החלשת הניגודיות בנייד</vt:lpstr>
      <vt:lpstr>הצפת תאורה במקומות עבודה</vt:lpstr>
      <vt:lpstr>סיכום:  חמשת הדיברות</vt:lpstr>
      <vt:lpstr>PowerPoint Presentation</vt:lpstr>
      <vt:lpstr>PowerPoint Presentation</vt:lpstr>
      <vt:lpstr>PowerPoint Presentation</vt:lpstr>
      <vt:lpstr>https://www.light.org.il/  </vt:lpstr>
      <vt:lpstr>https://www.youtube.com/channel/UC-CLUq6vZ62yqpNP3yW3bCg סידרת הרצאות מומלצת למפגש בחופשת הפסח</vt:lpstr>
      <vt:lpstr>PowerPoint Presentation</vt:lpstr>
      <vt:lpstr>PowerPoint Presentation</vt:lpstr>
      <vt:lpstr>https://www.youtube.com/watch?v=grdQxa7vink </vt:lpstr>
      <vt:lpstr>ללמוד להקשיב עופר קרן   0547703717  ofer@kerenrg.com</vt:lpstr>
      <vt:lpstr>PowerPoint Presentation</vt:lpstr>
      <vt:lpstr>PowerPoint Presentation</vt:lpstr>
      <vt:lpstr>PowerPoint Presentation</vt:lpstr>
      <vt:lpstr>PowerPoint Presentation</vt:lpstr>
      <vt:lpstr>PowerPoint Presentation</vt:lpstr>
      <vt:lpstr>עבודה עצמית –מפגש 1  מתוך חשבונות החשמל יש לחשב את צריכת החשמל השנתית בקווט"ש לכל מטר מרובע בבית. על כל חשבון חשמל מופיע הצריכה בקווט"ש ומספר הימים בין הקריאות.  לאחר חלוקה בשטח הדירה נדע מי הוא צרכן יעיל דירוג הצרכנים מופיע בצד שמאל  </vt:lpstr>
      <vt:lpstr>צריכת חשמל לכל דייר בבית שלנו</vt:lpstr>
      <vt:lpstr>PowerPoint Presentation</vt:lpstr>
      <vt:lpstr>PowerPoint Presentation</vt:lpstr>
      <vt:lpstr>ספירת מלאי</vt:lpstr>
      <vt:lpstr>מדדי אנרגיה בסיסיים</vt:lpstr>
      <vt:lpstr>עבודה עצמית לקראת מפגש 7</vt:lpstr>
      <vt:lpstr>עבודה עצמית האם אנחנו כצרכנים יעילים מומלץ לאתר את חשבון החשמל האחרון ולחשב  צריכת החשמל השנתית לכל מ"ר בדירה  שלנו  - על ידי איתור הצריכה השנתית מחשבונות החשמל חלקי שטח הדירה = התוצאה לפי המדד שמפורסם כאן </vt:lpstr>
      <vt:lpstr>רישום צריכת האנרגיה  -   בית משפחת _________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smadar keren</dc:creator>
  <cp:lastModifiedBy>smadar keren</cp:lastModifiedBy>
  <cp:revision>13</cp:revision>
  <dcterms:created xsi:type="dcterms:W3CDTF">2025-04-06T05:37:40Z</dcterms:created>
  <dcterms:modified xsi:type="dcterms:W3CDTF">2025-04-08T18:30:11Z</dcterms:modified>
</cp:coreProperties>
</file>