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1" r:id="rId2"/>
    <p:sldId id="2587" r:id="rId3"/>
    <p:sldId id="2588" r:id="rId4"/>
    <p:sldId id="2592" r:id="rId5"/>
    <p:sldId id="2562" r:id="rId6"/>
    <p:sldId id="2589" r:id="rId7"/>
    <p:sldId id="2563" r:id="rId8"/>
    <p:sldId id="2564" r:id="rId9"/>
    <p:sldId id="2565" r:id="rId10"/>
    <p:sldId id="2566" r:id="rId11"/>
    <p:sldId id="2567" r:id="rId12"/>
    <p:sldId id="2590" r:id="rId13"/>
    <p:sldId id="2568" r:id="rId14"/>
    <p:sldId id="2569" r:id="rId15"/>
    <p:sldId id="2570" r:id="rId16"/>
    <p:sldId id="2571" r:id="rId17"/>
    <p:sldId id="2572" r:id="rId18"/>
    <p:sldId id="2573" r:id="rId19"/>
    <p:sldId id="2574" r:id="rId20"/>
    <p:sldId id="2591" r:id="rId21"/>
    <p:sldId id="2575" r:id="rId22"/>
    <p:sldId id="2576" r:id="rId23"/>
    <p:sldId id="2577" r:id="rId24"/>
    <p:sldId id="2578" r:id="rId25"/>
    <p:sldId id="2579" r:id="rId26"/>
    <p:sldId id="2580" r:id="rId27"/>
    <p:sldId id="2581" r:id="rId28"/>
    <p:sldId id="2582" r:id="rId29"/>
    <p:sldId id="2583" r:id="rId30"/>
    <p:sldId id="2584" r:id="rId31"/>
    <p:sldId id="2585" r:id="rId32"/>
    <p:sldId id="2586" r:id="rId33"/>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בידוד תרמי ושימוש חכם במיזוג אוויר: מפגש 1" id="{F4C92FB7-1E69-4313-88C1-2AC77A4CC606}">
          <p14:sldIdLst>
            <p14:sldId id="2561"/>
            <p14:sldId id="2587"/>
            <p14:sldId id="2588"/>
            <p14:sldId id="2592"/>
            <p14:sldId id="2562"/>
            <p14:sldId id="2589"/>
            <p14:sldId id="2563"/>
            <p14:sldId id="2564"/>
            <p14:sldId id="2565"/>
          </p14:sldIdLst>
        </p14:section>
        <p14:section name="איטום חלונות ודלתות: איך למנוע בריחת אוויר ממוזג" id="{F7CB40A5-0491-4CF3-AEB4-8184FBD67375}">
          <p14:sldIdLst>
            <p14:sldId id="2566"/>
            <p14:sldId id="2567"/>
            <p14:sldId id="2590"/>
            <p14:sldId id="2568"/>
            <p14:sldId id="2569"/>
          </p14:sldIdLst>
        </p14:section>
        <p14:section name="שימוש יעיל במזגן: טמפרטורה, תזמון ותחזוקה נכונה" id="{DD705E45-851D-4F51-BCBB-7E74A0FC8561}">
          <p14:sldIdLst>
            <p14:sldId id="2570"/>
            <p14:sldId id="2571"/>
            <p14:sldId id="2572"/>
            <p14:sldId id="2573"/>
          </p14:sldIdLst>
        </p14:section>
        <p14:section name="מדיניות טמפרטורה" id="{5BC2204F-619A-4ED1-B4ED-F91E1BBCB464}">
          <p14:sldIdLst>
            <p14:sldId id="2574"/>
            <p14:sldId id="2591"/>
            <p14:sldId id="2575"/>
            <p14:sldId id="2576"/>
            <p14:sldId id="2577"/>
          </p14:sldIdLst>
        </p14:section>
        <p14:section name="תוכנה לבקרת מיזוג, זיהוי יתר והתראות" id="{CAD261EB-D9F8-462B-8144-3B768BDBCAA7}">
          <p14:sldIdLst>
            <p14:sldId id="2578"/>
            <p14:sldId id="2579"/>
            <p14:sldId id="2580"/>
            <p14:sldId id="2581"/>
          </p14:sldIdLst>
        </p14:section>
        <p14:section name="יצירתיות וחסכון באנרגיה" id="{31CFE061-2B13-421B-840D-97F7ADF01EA3}">
          <p14:sldIdLst>
            <p14:sldId id="2582"/>
            <p14:sldId id="2583"/>
            <p14:sldId id="2584"/>
            <p14:sldId id="2585"/>
          </p14:sldIdLst>
        </p14:section>
        <p14:section name="מסקנה" id="{0052ECA1-C4B7-43FB-B33B-D5B73C2F32DC}">
          <p14:sldIdLst>
            <p14:sldId id="25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2" d="100"/>
          <a:sy n="52" d="100"/>
        </p:scale>
        <p:origin x="1228" y="26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B2900-84D1-4AB1-BF21-BA5EA52F4139}"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IL"/>
        </a:p>
      </dgm:t>
    </dgm:pt>
    <dgm:pt modelId="{EF8F07AA-D67F-4497-B31B-DEF06726AC84}">
      <dgm:prSet custT="1"/>
      <dgm:spPr/>
      <dgm:t>
        <a:bodyPr/>
        <a:lstStyle/>
        <a:p>
          <a:pPr rtl="1">
            <a:lnSpc>
              <a:spcPct val="100000"/>
            </a:lnSpc>
            <a:defRPr b="1"/>
          </a:pPr>
          <a:r>
            <a:rPr lang="en-IL" sz="2800"/>
            <a:t>שמירה על נוחות העובדים</a:t>
          </a:r>
        </a:p>
      </dgm:t>
    </dgm:pt>
    <dgm:pt modelId="{E0C8BBEF-64D0-4447-9FBC-FD0EA4B3763F}" type="parTrans" cxnId="{74D303C9-132A-4DA3-A3F0-788210C913C2}">
      <dgm:prSet/>
      <dgm:spPr/>
      <dgm:t>
        <a:bodyPr/>
        <a:lstStyle/>
        <a:p>
          <a:pPr rtl="1"/>
          <a:endParaRPr lang="en-IL" sz="2800"/>
        </a:p>
      </dgm:t>
    </dgm:pt>
    <dgm:pt modelId="{6B5E0867-9F02-4904-B127-6A2142BCE897}" type="sibTrans" cxnId="{74D303C9-132A-4DA3-A3F0-788210C913C2}">
      <dgm:prSet/>
      <dgm:spPr/>
      <dgm:t>
        <a:bodyPr/>
        <a:lstStyle/>
        <a:p>
          <a:pPr rtl="1">
            <a:lnSpc>
              <a:spcPct val="100000"/>
            </a:lnSpc>
            <a:defRPr b="1"/>
          </a:pPr>
          <a:endParaRPr lang="en-IL" sz="2800"/>
        </a:p>
      </dgm:t>
    </dgm:pt>
    <dgm:pt modelId="{B6C866C9-851A-41D4-A2CA-CAE9B09B1DD2}">
      <dgm:prSet custT="1"/>
      <dgm:spPr/>
      <dgm:t>
        <a:bodyPr/>
        <a:lstStyle/>
        <a:p>
          <a:pPr rtl="1">
            <a:lnSpc>
              <a:spcPct val="100000"/>
            </a:lnSpc>
          </a:pPr>
          <a:r>
            <a:rPr lang="en-IL" sz="2000"/>
            <a:t>יישום מדיניות טמפרטורה בעסק מסייע בשמירה על נוחות העובדים, דבר שמוביל לשיפור ביצועים והתמקדות.</a:t>
          </a:r>
        </a:p>
      </dgm:t>
    </dgm:pt>
    <dgm:pt modelId="{BA297D74-046E-498C-9C32-3899C2747DEA}" type="parTrans" cxnId="{4D483657-78D7-40AE-BB43-2EC192F64760}">
      <dgm:prSet/>
      <dgm:spPr/>
      <dgm:t>
        <a:bodyPr/>
        <a:lstStyle/>
        <a:p>
          <a:pPr rtl="1"/>
          <a:endParaRPr lang="en-IL" sz="2800"/>
        </a:p>
      </dgm:t>
    </dgm:pt>
    <dgm:pt modelId="{300E1BBD-827B-4ED3-B917-043ABD2F1E1F}" type="sibTrans" cxnId="{4D483657-78D7-40AE-BB43-2EC192F64760}">
      <dgm:prSet/>
      <dgm:spPr/>
      <dgm:t>
        <a:bodyPr/>
        <a:lstStyle/>
        <a:p>
          <a:pPr rtl="1"/>
          <a:endParaRPr lang="en-IL" sz="2800"/>
        </a:p>
      </dgm:t>
    </dgm:pt>
    <dgm:pt modelId="{837521B3-FD02-4041-BD5D-DA92370BEC21}">
      <dgm:prSet custT="1"/>
      <dgm:spPr/>
      <dgm:t>
        <a:bodyPr/>
        <a:lstStyle/>
        <a:p>
          <a:pPr rtl="1">
            <a:lnSpc>
              <a:spcPct val="100000"/>
            </a:lnSpc>
            <a:defRPr b="1"/>
          </a:pPr>
          <a:r>
            <a:rPr lang="en-IL" sz="2800" dirty="0" err="1"/>
            <a:t>הפחתת</a:t>
          </a:r>
          <a:r>
            <a:rPr lang="en-IL" sz="2800" dirty="0"/>
            <a:t> </a:t>
          </a:r>
          <a:r>
            <a:rPr lang="en-IL" sz="2800" dirty="0" err="1"/>
            <a:t>צריכת</a:t>
          </a:r>
          <a:r>
            <a:rPr lang="en-IL" sz="2800" dirty="0"/>
            <a:t> אנרגיה</a:t>
          </a:r>
        </a:p>
      </dgm:t>
    </dgm:pt>
    <dgm:pt modelId="{9FF175BD-CD78-4F4E-9AD3-527C6AD7B829}" type="parTrans" cxnId="{07712483-426D-42B7-8B71-98E3C28C4944}">
      <dgm:prSet/>
      <dgm:spPr/>
      <dgm:t>
        <a:bodyPr/>
        <a:lstStyle/>
        <a:p>
          <a:pPr rtl="1"/>
          <a:endParaRPr lang="en-IL" sz="2800"/>
        </a:p>
      </dgm:t>
    </dgm:pt>
    <dgm:pt modelId="{295E1F54-A683-4FB8-A83B-BAA869749DB0}" type="sibTrans" cxnId="{07712483-426D-42B7-8B71-98E3C28C4944}">
      <dgm:prSet/>
      <dgm:spPr/>
      <dgm:t>
        <a:bodyPr/>
        <a:lstStyle/>
        <a:p>
          <a:pPr rtl="1">
            <a:lnSpc>
              <a:spcPct val="100000"/>
            </a:lnSpc>
            <a:defRPr b="1"/>
          </a:pPr>
          <a:endParaRPr lang="en-IL" sz="2800"/>
        </a:p>
      </dgm:t>
    </dgm:pt>
    <dgm:pt modelId="{DE43BF67-AB93-457E-AD48-CA3A31701973}">
      <dgm:prSet custT="1"/>
      <dgm:spPr/>
      <dgm:t>
        <a:bodyPr/>
        <a:lstStyle/>
        <a:p>
          <a:pPr rtl="1">
            <a:lnSpc>
              <a:spcPct val="100000"/>
            </a:lnSpc>
          </a:pPr>
          <a:r>
            <a:rPr lang="en-IL" sz="2000"/>
            <a:t>טמפרטורה מותאמת לא רק שומרת על נוחות אלא גם מפחיתה את צריכת האנרגיה של העסק.</a:t>
          </a:r>
        </a:p>
      </dgm:t>
    </dgm:pt>
    <dgm:pt modelId="{40A59F54-8346-4A54-93F3-B298B7FC3D47}" type="parTrans" cxnId="{984C9094-08B3-4FA2-B4D5-67CE647F933A}">
      <dgm:prSet/>
      <dgm:spPr/>
      <dgm:t>
        <a:bodyPr/>
        <a:lstStyle/>
        <a:p>
          <a:pPr rtl="1"/>
          <a:endParaRPr lang="en-IL" sz="2800"/>
        </a:p>
      </dgm:t>
    </dgm:pt>
    <dgm:pt modelId="{00CBD20E-162A-4706-8CA2-20DDCDD5392A}" type="sibTrans" cxnId="{984C9094-08B3-4FA2-B4D5-67CE647F933A}">
      <dgm:prSet/>
      <dgm:spPr/>
      <dgm:t>
        <a:bodyPr/>
        <a:lstStyle/>
        <a:p>
          <a:pPr rtl="1"/>
          <a:endParaRPr lang="en-IL" sz="2800"/>
        </a:p>
      </dgm:t>
    </dgm:pt>
    <dgm:pt modelId="{012F8A44-DF88-46B8-8250-B701D1E0B2E4}">
      <dgm:prSet custT="1"/>
      <dgm:spPr/>
      <dgm:t>
        <a:bodyPr/>
        <a:lstStyle/>
        <a:p>
          <a:pPr rtl="1">
            <a:lnSpc>
              <a:spcPct val="100000"/>
            </a:lnSpc>
            <a:defRPr b="1"/>
          </a:pPr>
          <a:r>
            <a:rPr lang="en-IL" sz="2800"/>
            <a:t>קשרים בין טמפרטורה ויעילות</a:t>
          </a:r>
        </a:p>
      </dgm:t>
    </dgm:pt>
    <dgm:pt modelId="{2297099F-C043-4024-A017-271E921D6DC7}" type="parTrans" cxnId="{1FB37884-D6D5-4D8B-9A06-030027855675}">
      <dgm:prSet/>
      <dgm:spPr/>
      <dgm:t>
        <a:bodyPr/>
        <a:lstStyle/>
        <a:p>
          <a:pPr rtl="1"/>
          <a:endParaRPr lang="en-IL" sz="2800"/>
        </a:p>
      </dgm:t>
    </dgm:pt>
    <dgm:pt modelId="{7EEA1A02-A98A-42DC-BF95-76825080E08B}" type="sibTrans" cxnId="{1FB37884-D6D5-4D8B-9A06-030027855675}">
      <dgm:prSet/>
      <dgm:spPr/>
      <dgm:t>
        <a:bodyPr/>
        <a:lstStyle/>
        <a:p>
          <a:pPr rtl="1"/>
          <a:endParaRPr lang="en-IL" sz="2800"/>
        </a:p>
      </dgm:t>
    </dgm:pt>
    <dgm:pt modelId="{FCE6E8FE-FBB3-498E-8A4D-3D00A54DD298}">
      <dgm:prSet custT="1"/>
      <dgm:spPr/>
      <dgm:t>
        <a:bodyPr/>
        <a:lstStyle/>
        <a:p>
          <a:pPr rtl="1">
            <a:lnSpc>
              <a:spcPct val="100000"/>
            </a:lnSpc>
          </a:pPr>
          <a:r>
            <a:rPr lang="en-IL" sz="2000"/>
            <a:t>נלמד על הקשרים שבין טמפרטורה נוחה לבין יעילות אנרגטית גבוהה יותר בעסק.</a:t>
          </a:r>
        </a:p>
      </dgm:t>
    </dgm:pt>
    <dgm:pt modelId="{AA12BFB1-DB48-4BAE-907C-5D797C0AFD6D}" type="parTrans" cxnId="{8EE751E0-EB39-437B-9F4D-6A14190F7A21}">
      <dgm:prSet/>
      <dgm:spPr/>
      <dgm:t>
        <a:bodyPr/>
        <a:lstStyle/>
        <a:p>
          <a:pPr rtl="1"/>
          <a:endParaRPr lang="en-IL" sz="2800"/>
        </a:p>
      </dgm:t>
    </dgm:pt>
    <dgm:pt modelId="{7546F6AF-63DA-4031-9017-76B33EA2A443}" type="sibTrans" cxnId="{8EE751E0-EB39-437B-9F4D-6A14190F7A21}">
      <dgm:prSet/>
      <dgm:spPr/>
      <dgm:t>
        <a:bodyPr/>
        <a:lstStyle/>
        <a:p>
          <a:pPr rtl="1"/>
          <a:endParaRPr lang="en-IL" sz="2800"/>
        </a:p>
      </dgm:t>
    </dgm:pt>
    <dgm:pt modelId="{ECA5BD12-9B42-4BD5-9BB4-8ED4CC184FAC}" type="pres">
      <dgm:prSet presAssocID="{5C9B2900-84D1-4AB1-BF21-BA5EA52F4139}" presName="Root" presStyleCnt="0">
        <dgm:presLayoutVars>
          <dgm:dir/>
          <dgm:resizeHandles val="exact"/>
        </dgm:presLayoutVars>
      </dgm:prSet>
      <dgm:spPr/>
    </dgm:pt>
    <dgm:pt modelId="{CF9EBFCE-75D3-4DFF-BC9E-41A9F88CBF1A}" type="pres">
      <dgm:prSet presAssocID="{EF8F07AA-D67F-4497-B31B-DEF06726AC84}" presName="Composite" presStyleCnt="0"/>
      <dgm:spPr/>
    </dgm:pt>
    <dgm:pt modelId="{8289C860-DE8B-48F5-B428-9BA25AE68090}" type="pres">
      <dgm:prSet presAssocID="{EF8F07AA-D67F-4497-B31B-DEF06726AC8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4934" r="8319" b="4"/>
          <a:stretch/>
        </a:blipFill>
      </dgm:spPr>
      <dgm:extLst>
        <a:ext uri="{E40237B7-FDA0-4F09-8148-C483321AD2D9}">
          <dgm14:cNvPr xmlns:dgm14="http://schemas.microsoft.com/office/drawing/2010/diagram" id="0" name="" descr="תמונה נמוכה של ציוד משרדי המציינת עבודה לילית מהבית"/>
        </a:ext>
      </dgm:extLst>
    </dgm:pt>
    <dgm:pt modelId="{F4BA1991-5E42-406A-B2E7-D6BF3046BA02}" type="pres">
      <dgm:prSet presAssocID="{EF8F07AA-D67F-4497-B31B-DEF06726AC84}" presName="Subtitle" presStyleLbl="revTx" presStyleIdx="0" presStyleCnt="6">
        <dgm:presLayoutVars>
          <dgm:chMax val="0"/>
          <dgm:bulletEnabled/>
        </dgm:presLayoutVars>
      </dgm:prSet>
      <dgm:spPr/>
    </dgm:pt>
    <dgm:pt modelId="{961AF30E-AD44-4376-ADE1-3D4EA89183F3}" type="pres">
      <dgm:prSet presAssocID="{EF8F07AA-D67F-4497-B31B-DEF06726AC84}" presName="Description" presStyleLbl="revTx" presStyleIdx="1" presStyleCnt="6">
        <dgm:presLayoutVars>
          <dgm:bulletEnabled/>
        </dgm:presLayoutVars>
      </dgm:prSet>
      <dgm:spPr/>
    </dgm:pt>
    <dgm:pt modelId="{1CC7750D-9B2E-4E83-8B3A-88078D7EB238}" type="pres">
      <dgm:prSet presAssocID="{6B5E0867-9F02-4904-B127-6A2142BCE897}" presName="sibTrans" presStyleLbl="sibTrans2D1" presStyleIdx="0" presStyleCnt="0"/>
      <dgm:spPr/>
    </dgm:pt>
    <dgm:pt modelId="{CB29C3BF-841B-47CD-BF9E-7FFD8EC5281D}" type="pres">
      <dgm:prSet presAssocID="{837521B3-FD02-4041-BD5D-DA92370BEC21}" presName="Composite" presStyleCnt="0"/>
      <dgm:spPr/>
    </dgm:pt>
    <dgm:pt modelId="{A7D1FCB0-51B5-4CB4-BC0A-F03871C786D7}" type="pres">
      <dgm:prSet presAssocID="{837521B3-FD02-4041-BD5D-DA92370BEC21}"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9720" r="13532" b="4"/>
          <a:stretch/>
        </a:blipFill>
      </dgm:spPr>
      <dgm:extLst>
        <a:ext uri="{E40237B7-FDA0-4F09-8148-C483321AD2D9}">
          <dgm14:cNvPr xmlns:dgm14="http://schemas.microsoft.com/office/drawing/2010/diagram" id="0" name="" descr="טלפון סלולרי נטען בבית"/>
        </a:ext>
      </dgm:extLst>
    </dgm:pt>
    <dgm:pt modelId="{10D0A549-B36A-461D-A88C-BEE3BDE9E8C6}" type="pres">
      <dgm:prSet presAssocID="{837521B3-FD02-4041-BD5D-DA92370BEC21}" presName="Subtitle" presStyleLbl="revTx" presStyleIdx="2" presStyleCnt="6">
        <dgm:presLayoutVars>
          <dgm:chMax val="0"/>
          <dgm:bulletEnabled/>
        </dgm:presLayoutVars>
      </dgm:prSet>
      <dgm:spPr/>
    </dgm:pt>
    <dgm:pt modelId="{E913833C-0702-47D1-ACE3-AC0FF66CEC1B}" type="pres">
      <dgm:prSet presAssocID="{837521B3-FD02-4041-BD5D-DA92370BEC21}" presName="Description" presStyleLbl="revTx" presStyleIdx="3" presStyleCnt="6">
        <dgm:presLayoutVars>
          <dgm:bulletEnabled/>
        </dgm:presLayoutVars>
      </dgm:prSet>
      <dgm:spPr/>
    </dgm:pt>
    <dgm:pt modelId="{C7547BE7-0AF6-48CE-A26C-39BADFF20C5C}" type="pres">
      <dgm:prSet presAssocID="{295E1F54-A683-4FB8-A83B-BAA869749DB0}" presName="sibTrans" presStyleLbl="sibTrans2D1" presStyleIdx="0" presStyleCnt="0"/>
      <dgm:spPr/>
    </dgm:pt>
    <dgm:pt modelId="{2BE3ED70-3571-40E5-ADAF-94ACEEFCF249}" type="pres">
      <dgm:prSet presAssocID="{012F8A44-DF88-46B8-8250-B701D1E0B2E4}" presName="Composite" presStyleCnt="0"/>
      <dgm:spPr/>
    </dgm:pt>
    <dgm:pt modelId="{9209263B-D758-4B2D-A932-02C4C6377043}" type="pres">
      <dgm:prSet presAssocID="{012F8A44-DF88-46B8-8250-B701D1E0B2E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7735" r="21263" b="-3"/>
          <a:stretch/>
        </a:blipFill>
      </dgm:spPr>
      <dgm:extLst>
        <a:ext uri="{E40237B7-FDA0-4F09-8148-C483321AD2D9}">
          <dgm14:cNvPr xmlns:dgm14="http://schemas.microsoft.com/office/drawing/2010/diagram" id="0" name="" descr="סמל בית חסכוני באנרגיה יושב על רקע לבן. קומפוזיציה אופקית עם מיקוד סלקטיבי ומרחב העתקה. תפיסת יעילות אנרגטית."/>
        </a:ext>
      </dgm:extLst>
    </dgm:pt>
    <dgm:pt modelId="{4389759C-AED0-40C7-84E4-9E0B062DC407}" type="pres">
      <dgm:prSet presAssocID="{012F8A44-DF88-46B8-8250-B701D1E0B2E4}" presName="Subtitle" presStyleLbl="revTx" presStyleIdx="4" presStyleCnt="6">
        <dgm:presLayoutVars>
          <dgm:chMax val="0"/>
          <dgm:bulletEnabled/>
        </dgm:presLayoutVars>
      </dgm:prSet>
      <dgm:spPr/>
    </dgm:pt>
    <dgm:pt modelId="{A7EAC73E-7AE3-4E43-896B-514499E2F5D4}" type="pres">
      <dgm:prSet presAssocID="{012F8A44-DF88-46B8-8250-B701D1E0B2E4}" presName="Description" presStyleLbl="revTx" presStyleIdx="5" presStyleCnt="6">
        <dgm:presLayoutVars>
          <dgm:bulletEnabled/>
        </dgm:presLayoutVars>
      </dgm:prSet>
      <dgm:spPr/>
    </dgm:pt>
  </dgm:ptLst>
  <dgm:cxnLst>
    <dgm:cxn modelId="{5203010D-9310-4D68-8CB9-3B1BCC9BB434}" type="presOf" srcId="{FCE6E8FE-FBB3-498E-8A4D-3D00A54DD298}" destId="{A7EAC73E-7AE3-4E43-896B-514499E2F5D4}" srcOrd="0" destOrd="0" presId="urn:microsoft.com/office/officeart/2024/3/layout/verticalVisualTextBlock1"/>
    <dgm:cxn modelId="{4E83AE1A-100B-4E2B-B59E-6062B2BE66A8}" type="presOf" srcId="{EF8F07AA-D67F-4497-B31B-DEF06726AC84}" destId="{F4BA1991-5E42-406A-B2E7-D6BF3046BA02}" srcOrd="0" destOrd="0" presId="urn:microsoft.com/office/officeart/2024/3/layout/verticalVisualTextBlock1"/>
    <dgm:cxn modelId="{46909442-B796-41A8-B1F1-86544F9DF7D9}" type="presOf" srcId="{6B5E0867-9F02-4904-B127-6A2142BCE897}" destId="{1CC7750D-9B2E-4E83-8B3A-88078D7EB238}" srcOrd="0" destOrd="0" presId="urn:microsoft.com/office/officeart/2024/3/layout/verticalVisualTextBlock1"/>
    <dgm:cxn modelId="{A927C463-5F92-42D0-B7E9-C712786EF506}" type="presOf" srcId="{5C9B2900-84D1-4AB1-BF21-BA5EA52F4139}" destId="{ECA5BD12-9B42-4BD5-9BB4-8ED4CC184FAC}" srcOrd="0" destOrd="0" presId="urn:microsoft.com/office/officeart/2024/3/layout/verticalVisualTextBlock1"/>
    <dgm:cxn modelId="{4D483657-78D7-40AE-BB43-2EC192F64760}" srcId="{EF8F07AA-D67F-4497-B31B-DEF06726AC84}" destId="{B6C866C9-851A-41D4-A2CA-CAE9B09B1DD2}" srcOrd="0" destOrd="0" parTransId="{BA297D74-046E-498C-9C32-3899C2747DEA}" sibTransId="{300E1BBD-827B-4ED3-B917-043ABD2F1E1F}"/>
    <dgm:cxn modelId="{07712483-426D-42B7-8B71-98E3C28C4944}" srcId="{5C9B2900-84D1-4AB1-BF21-BA5EA52F4139}" destId="{837521B3-FD02-4041-BD5D-DA92370BEC21}" srcOrd="1" destOrd="0" parTransId="{9FF175BD-CD78-4F4E-9AD3-527C6AD7B829}" sibTransId="{295E1F54-A683-4FB8-A83B-BAA869749DB0}"/>
    <dgm:cxn modelId="{1FB37884-D6D5-4D8B-9A06-030027855675}" srcId="{5C9B2900-84D1-4AB1-BF21-BA5EA52F4139}" destId="{012F8A44-DF88-46B8-8250-B701D1E0B2E4}" srcOrd="2" destOrd="0" parTransId="{2297099F-C043-4024-A017-271E921D6DC7}" sibTransId="{7EEA1A02-A98A-42DC-BF95-76825080E08B}"/>
    <dgm:cxn modelId="{984C9094-08B3-4FA2-B4D5-67CE647F933A}" srcId="{837521B3-FD02-4041-BD5D-DA92370BEC21}" destId="{DE43BF67-AB93-457E-AD48-CA3A31701973}" srcOrd="0" destOrd="0" parTransId="{40A59F54-8346-4A54-93F3-B298B7FC3D47}" sibTransId="{00CBD20E-162A-4706-8CA2-20DDCDD5392A}"/>
    <dgm:cxn modelId="{4B193CA4-F234-4DE0-8170-E81303B1A3F7}" type="presOf" srcId="{295E1F54-A683-4FB8-A83B-BAA869749DB0}" destId="{C7547BE7-0AF6-48CE-A26C-39BADFF20C5C}" srcOrd="0" destOrd="0" presId="urn:microsoft.com/office/officeart/2024/3/layout/verticalVisualTextBlock1"/>
    <dgm:cxn modelId="{74D303C9-132A-4DA3-A3F0-788210C913C2}" srcId="{5C9B2900-84D1-4AB1-BF21-BA5EA52F4139}" destId="{EF8F07AA-D67F-4497-B31B-DEF06726AC84}" srcOrd="0" destOrd="0" parTransId="{E0C8BBEF-64D0-4447-9FBC-FD0EA4B3763F}" sibTransId="{6B5E0867-9F02-4904-B127-6A2142BCE897}"/>
    <dgm:cxn modelId="{CEEB73D1-E54E-4A88-8B25-4C62BE9FB73C}" type="presOf" srcId="{DE43BF67-AB93-457E-AD48-CA3A31701973}" destId="{E913833C-0702-47D1-ACE3-AC0FF66CEC1B}" srcOrd="0" destOrd="0" presId="urn:microsoft.com/office/officeart/2024/3/layout/verticalVisualTextBlock1"/>
    <dgm:cxn modelId="{F0DB75D3-4E31-460B-BF20-6C2B10B0B4DB}" type="presOf" srcId="{B6C866C9-851A-41D4-A2CA-CAE9B09B1DD2}" destId="{961AF30E-AD44-4376-ADE1-3D4EA89183F3}" srcOrd="0" destOrd="0" presId="urn:microsoft.com/office/officeart/2024/3/layout/verticalVisualTextBlock1"/>
    <dgm:cxn modelId="{8EE751E0-EB39-437B-9F4D-6A14190F7A21}" srcId="{012F8A44-DF88-46B8-8250-B701D1E0B2E4}" destId="{FCE6E8FE-FBB3-498E-8A4D-3D00A54DD298}" srcOrd="0" destOrd="0" parTransId="{AA12BFB1-DB48-4BAE-907C-5D797C0AFD6D}" sibTransId="{7546F6AF-63DA-4031-9017-76B33EA2A443}"/>
    <dgm:cxn modelId="{4170E4E4-8152-4BCF-8B88-3D3605E42B7B}" type="presOf" srcId="{837521B3-FD02-4041-BD5D-DA92370BEC21}" destId="{10D0A549-B36A-461D-A88C-BEE3BDE9E8C6}" srcOrd="0" destOrd="0" presId="urn:microsoft.com/office/officeart/2024/3/layout/verticalVisualTextBlock1"/>
    <dgm:cxn modelId="{EF6E9FF9-E626-42BD-AFE3-A6B164618770}" type="presOf" srcId="{012F8A44-DF88-46B8-8250-B701D1E0B2E4}" destId="{4389759C-AED0-40C7-84E4-9E0B062DC407}" srcOrd="0" destOrd="0" presId="urn:microsoft.com/office/officeart/2024/3/layout/verticalVisualTextBlock1"/>
    <dgm:cxn modelId="{69F6D973-64DD-4CCB-8865-DA67CFBE9BE0}" type="presParOf" srcId="{ECA5BD12-9B42-4BD5-9BB4-8ED4CC184FAC}" destId="{CF9EBFCE-75D3-4DFF-BC9E-41A9F88CBF1A}" srcOrd="0" destOrd="0" presId="urn:microsoft.com/office/officeart/2024/3/layout/verticalVisualTextBlock1"/>
    <dgm:cxn modelId="{63A0D6B9-2411-4CF4-81C8-7B1678BBAAAA}" type="presParOf" srcId="{CF9EBFCE-75D3-4DFF-BC9E-41A9F88CBF1A}" destId="{8289C860-DE8B-48F5-B428-9BA25AE68090}" srcOrd="0" destOrd="0" presId="urn:microsoft.com/office/officeart/2024/3/layout/verticalVisualTextBlock1"/>
    <dgm:cxn modelId="{B3F6F31A-0BAC-4DCC-A818-D9C1732A6EC4}" type="presParOf" srcId="{CF9EBFCE-75D3-4DFF-BC9E-41A9F88CBF1A}" destId="{F4BA1991-5E42-406A-B2E7-D6BF3046BA02}" srcOrd="1" destOrd="0" presId="urn:microsoft.com/office/officeart/2024/3/layout/verticalVisualTextBlock1"/>
    <dgm:cxn modelId="{B5428B7C-5CED-462D-97BA-7B28409E292C}" type="presParOf" srcId="{CF9EBFCE-75D3-4DFF-BC9E-41A9F88CBF1A}" destId="{961AF30E-AD44-4376-ADE1-3D4EA89183F3}" srcOrd="2" destOrd="0" presId="urn:microsoft.com/office/officeart/2024/3/layout/verticalVisualTextBlock1"/>
    <dgm:cxn modelId="{A8B59A52-339C-4FD9-887F-E1EE496321AC}" type="presParOf" srcId="{ECA5BD12-9B42-4BD5-9BB4-8ED4CC184FAC}" destId="{1CC7750D-9B2E-4E83-8B3A-88078D7EB238}" srcOrd="1" destOrd="0" presId="urn:microsoft.com/office/officeart/2024/3/layout/verticalVisualTextBlock1"/>
    <dgm:cxn modelId="{98F1F6F0-5503-473D-BDE1-F6D085337BE4}" type="presParOf" srcId="{ECA5BD12-9B42-4BD5-9BB4-8ED4CC184FAC}" destId="{CB29C3BF-841B-47CD-BF9E-7FFD8EC5281D}" srcOrd="2" destOrd="0" presId="urn:microsoft.com/office/officeart/2024/3/layout/verticalVisualTextBlock1"/>
    <dgm:cxn modelId="{1097B151-426D-4FC7-854A-6357A121D93B}" type="presParOf" srcId="{CB29C3BF-841B-47CD-BF9E-7FFD8EC5281D}" destId="{A7D1FCB0-51B5-4CB4-BC0A-F03871C786D7}" srcOrd="0" destOrd="0" presId="urn:microsoft.com/office/officeart/2024/3/layout/verticalVisualTextBlock1"/>
    <dgm:cxn modelId="{060BEF1A-401A-4089-B362-2B596A9663B8}" type="presParOf" srcId="{CB29C3BF-841B-47CD-BF9E-7FFD8EC5281D}" destId="{10D0A549-B36A-461D-A88C-BEE3BDE9E8C6}" srcOrd="1" destOrd="0" presId="urn:microsoft.com/office/officeart/2024/3/layout/verticalVisualTextBlock1"/>
    <dgm:cxn modelId="{0FE8A1A5-4328-4B24-9D63-4AD7B24B0BB3}" type="presParOf" srcId="{CB29C3BF-841B-47CD-BF9E-7FFD8EC5281D}" destId="{E913833C-0702-47D1-ACE3-AC0FF66CEC1B}" srcOrd="2" destOrd="0" presId="urn:microsoft.com/office/officeart/2024/3/layout/verticalVisualTextBlock1"/>
    <dgm:cxn modelId="{D11C9975-4D4D-436F-879B-B1304FD1902C}" type="presParOf" srcId="{ECA5BD12-9B42-4BD5-9BB4-8ED4CC184FAC}" destId="{C7547BE7-0AF6-48CE-A26C-39BADFF20C5C}" srcOrd="3" destOrd="0" presId="urn:microsoft.com/office/officeart/2024/3/layout/verticalVisualTextBlock1"/>
    <dgm:cxn modelId="{858AD4A4-6661-4536-ADD7-34796ACBE1F2}" type="presParOf" srcId="{ECA5BD12-9B42-4BD5-9BB4-8ED4CC184FAC}" destId="{2BE3ED70-3571-40E5-ADAF-94ACEEFCF249}" srcOrd="4" destOrd="0" presId="urn:microsoft.com/office/officeart/2024/3/layout/verticalVisualTextBlock1"/>
    <dgm:cxn modelId="{ED3E83FD-386D-4965-8002-C8788E6579BE}" type="presParOf" srcId="{2BE3ED70-3571-40E5-ADAF-94ACEEFCF249}" destId="{9209263B-D758-4B2D-A932-02C4C6377043}" srcOrd="0" destOrd="0" presId="urn:microsoft.com/office/officeart/2024/3/layout/verticalVisualTextBlock1"/>
    <dgm:cxn modelId="{52751E59-6B2D-43B0-ADAC-168070D4A97B}" type="presParOf" srcId="{2BE3ED70-3571-40E5-ADAF-94ACEEFCF249}" destId="{4389759C-AED0-40C7-84E4-9E0B062DC407}" srcOrd="1" destOrd="0" presId="urn:microsoft.com/office/officeart/2024/3/layout/verticalVisualTextBlock1"/>
    <dgm:cxn modelId="{562C55F5-9C4D-4B2D-8668-9B9FC6F89138}" type="presParOf" srcId="{2BE3ED70-3571-40E5-ADAF-94ACEEFCF249}" destId="{A7EAC73E-7AE3-4E43-896B-514499E2F5D4}"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0EA90-A3ED-4620-B8E3-37AB3228F35E}"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6A3CA831-7D13-4E8F-A9B4-8BCFFC3A2CC8}">
      <dgm:prSet custT="1"/>
      <dgm:spPr/>
      <dgm:t>
        <a:bodyPr/>
        <a:lstStyle/>
        <a:p>
          <a:pPr rtl="1">
            <a:lnSpc>
              <a:spcPct val="100000"/>
            </a:lnSpc>
            <a:defRPr b="1"/>
          </a:pPr>
          <a:r>
            <a:rPr lang="he-IL" sz="3200"/>
            <a:t>חשיבות הבידוד התרמי</a:t>
          </a:r>
          <a:endParaRPr lang="en-US" sz="3200"/>
        </a:p>
      </dgm:t>
    </dgm:pt>
    <dgm:pt modelId="{84543C8D-61EA-4C3A-8502-960884FC4E33}" type="parTrans" cxnId="{01861483-ACDA-414E-A15D-4E3ACCD2DB53}">
      <dgm:prSet/>
      <dgm:spPr/>
      <dgm:t>
        <a:bodyPr/>
        <a:lstStyle/>
        <a:p>
          <a:pPr rtl="1"/>
          <a:endParaRPr lang="en-US" sz="3200"/>
        </a:p>
      </dgm:t>
    </dgm:pt>
    <dgm:pt modelId="{85C95C77-8B98-41B0-9E26-8430FC5D24F8}" type="sibTrans" cxnId="{01861483-ACDA-414E-A15D-4E3ACCD2DB53}">
      <dgm:prSet/>
      <dgm:spPr/>
      <dgm:t>
        <a:bodyPr/>
        <a:lstStyle/>
        <a:p>
          <a:pPr rtl="1">
            <a:lnSpc>
              <a:spcPct val="100000"/>
            </a:lnSpc>
            <a:defRPr b="1"/>
          </a:pPr>
          <a:endParaRPr lang="en-US" sz="3200"/>
        </a:p>
      </dgm:t>
    </dgm:pt>
    <dgm:pt modelId="{98FA495F-6D58-4712-9AA3-D5020EA7259D}">
      <dgm:prSet custT="1"/>
      <dgm:spPr/>
      <dgm:t>
        <a:bodyPr/>
        <a:lstStyle/>
        <a:p>
          <a:pPr rtl="1">
            <a:lnSpc>
              <a:spcPct val="100000"/>
            </a:lnSpc>
          </a:pPr>
          <a:r>
            <a:rPr lang="he-IL" sz="2400"/>
            <a:t>בידוד תרמי הוא מרכיב מרכזי בשיפור הנוחות הביתית ובחיסכון באנרגיה. הוא מונע בריחת חום במהלך חודשי החורף.</a:t>
          </a:r>
          <a:endParaRPr lang="en-US" sz="2400"/>
        </a:p>
      </dgm:t>
    </dgm:pt>
    <dgm:pt modelId="{1EF5A18D-EA06-4CAA-BDC6-19C4306C445B}" type="parTrans" cxnId="{FA4C79C2-972C-4D72-9E11-7C4E84A4E6C0}">
      <dgm:prSet/>
      <dgm:spPr/>
      <dgm:t>
        <a:bodyPr/>
        <a:lstStyle/>
        <a:p>
          <a:pPr rtl="1"/>
          <a:endParaRPr lang="en-US" sz="3200"/>
        </a:p>
      </dgm:t>
    </dgm:pt>
    <dgm:pt modelId="{FCAC2DDC-44EC-4B45-BD12-BACFE836A673}" type="sibTrans" cxnId="{FA4C79C2-972C-4D72-9E11-7C4E84A4E6C0}">
      <dgm:prSet/>
      <dgm:spPr/>
      <dgm:t>
        <a:bodyPr/>
        <a:lstStyle/>
        <a:p>
          <a:pPr rtl="1"/>
          <a:endParaRPr lang="en-US" sz="3200"/>
        </a:p>
      </dgm:t>
    </dgm:pt>
    <dgm:pt modelId="{1F2D4694-446D-4460-8218-7D62D7B27F03}">
      <dgm:prSet custT="1"/>
      <dgm:spPr/>
      <dgm:t>
        <a:bodyPr/>
        <a:lstStyle/>
        <a:p>
          <a:pPr rtl="1">
            <a:lnSpc>
              <a:spcPct val="100000"/>
            </a:lnSpc>
            <a:defRPr b="1"/>
          </a:pPr>
          <a:r>
            <a:rPr lang="he-IL" sz="3200"/>
            <a:t>שימוש חכם במיזוג אוויר</a:t>
          </a:r>
          <a:endParaRPr lang="en-US" sz="3200"/>
        </a:p>
      </dgm:t>
    </dgm:pt>
    <dgm:pt modelId="{7C6173B6-2636-4B81-983D-3C7A11C31D85}" type="parTrans" cxnId="{70047D89-05AA-4CC5-AE75-29F0B5B982D5}">
      <dgm:prSet/>
      <dgm:spPr/>
      <dgm:t>
        <a:bodyPr/>
        <a:lstStyle/>
        <a:p>
          <a:pPr rtl="1"/>
          <a:endParaRPr lang="en-US" sz="3200"/>
        </a:p>
      </dgm:t>
    </dgm:pt>
    <dgm:pt modelId="{7E47D747-35F1-48AB-81B3-2677C2DDBD84}" type="sibTrans" cxnId="{70047D89-05AA-4CC5-AE75-29F0B5B982D5}">
      <dgm:prSet/>
      <dgm:spPr/>
      <dgm:t>
        <a:bodyPr/>
        <a:lstStyle/>
        <a:p>
          <a:pPr rtl="1">
            <a:lnSpc>
              <a:spcPct val="100000"/>
            </a:lnSpc>
            <a:defRPr b="1"/>
          </a:pPr>
          <a:endParaRPr lang="en-US" sz="3200"/>
        </a:p>
      </dgm:t>
    </dgm:pt>
    <dgm:pt modelId="{B52ADFFA-5B61-49AB-A967-4E95854F3D3F}">
      <dgm:prSet custT="1"/>
      <dgm:spPr/>
      <dgm:t>
        <a:bodyPr/>
        <a:lstStyle/>
        <a:p>
          <a:pPr rtl="1">
            <a:lnSpc>
              <a:spcPct val="100000"/>
            </a:lnSpc>
          </a:pPr>
          <a:r>
            <a:rPr lang="he-IL" sz="2400"/>
            <a:t>יישום פתרונות חכמים למיזוג אוויר יכול </a:t>
          </a:r>
          <a:r>
            <a:rPr lang="de-DE" sz="2400"/>
            <a:t>significantly </a:t>
          </a:r>
          <a:r>
            <a:rPr lang="he-IL" sz="2400"/>
            <a:t>לחסוך באנרגיה ולשפר את איכות האוויר במבנים.</a:t>
          </a:r>
          <a:endParaRPr lang="en-US" sz="2400"/>
        </a:p>
      </dgm:t>
    </dgm:pt>
    <dgm:pt modelId="{8A7DC5A7-21A3-4D75-9EB3-029ABE078F87}" type="parTrans" cxnId="{B651380A-3091-423B-8B92-238064CDD931}">
      <dgm:prSet/>
      <dgm:spPr/>
      <dgm:t>
        <a:bodyPr/>
        <a:lstStyle/>
        <a:p>
          <a:pPr rtl="1"/>
          <a:endParaRPr lang="en-US" sz="3200"/>
        </a:p>
      </dgm:t>
    </dgm:pt>
    <dgm:pt modelId="{94B12A78-FBD0-43CF-AE6A-B0C97EB3AD04}" type="sibTrans" cxnId="{B651380A-3091-423B-8B92-238064CDD931}">
      <dgm:prSet/>
      <dgm:spPr/>
      <dgm:t>
        <a:bodyPr/>
        <a:lstStyle/>
        <a:p>
          <a:pPr rtl="1"/>
          <a:endParaRPr lang="en-US" sz="3200"/>
        </a:p>
      </dgm:t>
    </dgm:pt>
    <dgm:pt modelId="{32CE8914-FF8D-40A1-856A-54CCE6CD33D9}">
      <dgm:prSet custT="1"/>
      <dgm:spPr/>
      <dgm:t>
        <a:bodyPr/>
        <a:lstStyle/>
        <a:p>
          <a:pPr rtl="1">
            <a:lnSpc>
              <a:spcPct val="100000"/>
            </a:lnSpc>
            <a:defRPr b="1"/>
          </a:pPr>
          <a:r>
            <a:rPr lang="he-IL" sz="3200"/>
            <a:t>שיפור נוחות וחיסכון באנרגיה</a:t>
          </a:r>
          <a:endParaRPr lang="en-US" sz="3200"/>
        </a:p>
      </dgm:t>
    </dgm:pt>
    <dgm:pt modelId="{B19E1B50-DED0-4973-9482-AF5DC35A6220}" type="parTrans" cxnId="{1ADB9A92-247D-4DB1-8880-B6BD35E40606}">
      <dgm:prSet/>
      <dgm:spPr/>
      <dgm:t>
        <a:bodyPr/>
        <a:lstStyle/>
        <a:p>
          <a:pPr rtl="1"/>
          <a:endParaRPr lang="en-US" sz="3200"/>
        </a:p>
      </dgm:t>
    </dgm:pt>
    <dgm:pt modelId="{89F56B6B-AA9C-410C-9CC4-9D55A40E533E}" type="sibTrans" cxnId="{1ADB9A92-247D-4DB1-8880-B6BD35E40606}">
      <dgm:prSet/>
      <dgm:spPr/>
      <dgm:t>
        <a:bodyPr/>
        <a:lstStyle/>
        <a:p>
          <a:pPr rtl="1"/>
          <a:endParaRPr lang="en-US" sz="3200"/>
        </a:p>
      </dgm:t>
    </dgm:pt>
    <dgm:pt modelId="{F8D37D0A-2276-4667-A63C-09F019A4AE9E}">
      <dgm:prSet custT="1"/>
      <dgm:spPr/>
      <dgm:t>
        <a:bodyPr/>
        <a:lstStyle/>
        <a:p>
          <a:pPr rtl="1">
            <a:lnSpc>
              <a:spcPct val="100000"/>
            </a:lnSpc>
          </a:pPr>
          <a:r>
            <a:rPr lang="he-IL" sz="2400" dirty="0"/>
            <a:t>אימוץ טכניקות בידוד ושימוש חכם במיזוג האוויר תורם לשיפור הנוחות האישית ולחיסכון משמעותי בהוצאות האנרגיה.</a:t>
          </a:r>
          <a:endParaRPr lang="en-US" sz="2400" dirty="0"/>
        </a:p>
      </dgm:t>
    </dgm:pt>
    <dgm:pt modelId="{ED0716BB-8848-4F44-B3E0-6898291F46B5}" type="parTrans" cxnId="{AF7C240A-5273-408E-A41B-52BA87319893}">
      <dgm:prSet/>
      <dgm:spPr/>
      <dgm:t>
        <a:bodyPr/>
        <a:lstStyle/>
        <a:p>
          <a:pPr rtl="1"/>
          <a:endParaRPr lang="en-US" sz="3200"/>
        </a:p>
      </dgm:t>
    </dgm:pt>
    <dgm:pt modelId="{486B8723-694E-4897-A5F0-6C0180422E5B}" type="sibTrans" cxnId="{AF7C240A-5273-408E-A41B-52BA87319893}">
      <dgm:prSet/>
      <dgm:spPr/>
      <dgm:t>
        <a:bodyPr/>
        <a:lstStyle/>
        <a:p>
          <a:pPr rtl="1"/>
          <a:endParaRPr lang="en-US" sz="3200"/>
        </a:p>
      </dgm:t>
    </dgm:pt>
    <dgm:pt modelId="{B0714B06-5E1A-4075-87E5-2A7CCDD7E4B6}" type="pres">
      <dgm:prSet presAssocID="{CED0EA90-A3ED-4620-B8E3-37AB3228F35E}" presName="Name0" presStyleCnt="0">
        <dgm:presLayoutVars>
          <dgm:dir/>
          <dgm:resizeHandles val="exact"/>
        </dgm:presLayoutVars>
      </dgm:prSet>
      <dgm:spPr/>
    </dgm:pt>
    <dgm:pt modelId="{D6CF10F9-FA9C-4373-BFC8-F12ABF6B9A6F}" type="pres">
      <dgm:prSet presAssocID="{6A3CA831-7D13-4E8F-A9B4-8BCFFC3A2CC8}" presName="compNode" presStyleCnt="0"/>
      <dgm:spPr/>
    </dgm:pt>
    <dgm:pt modelId="{73BC0CFE-6E1D-4005-A17A-D6F3C7E52C24}" type="pres">
      <dgm:prSet presAssocID="{6A3CA831-7D13-4E8F-A9B4-8BCFFC3A2CC8}" presName="pictRect" presStyleLbl="revTx" presStyleIdx="0" presStyleCnt="6">
        <dgm:presLayoutVars>
          <dgm:chMax val="0"/>
          <dgm:bulletEnabled/>
        </dgm:presLayoutVars>
      </dgm:prSet>
      <dgm:spPr/>
    </dgm:pt>
    <dgm:pt modelId="{1172095C-96FF-4D92-8532-ECF05294697F}" type="pres">
      <dgm:prSet presAssocID="{6A3CA831-7D13-4E8F-A9B4-8BCFFC3A2CC8}" presName="textRect" presStyleLbl="revTx" presStyleIdx="1" presStyleCnt="6">
        <dgm:presLayoutVars>
          <dgm:bulletEnabled/>
        </dgm:presLayoutVars>
      </dgm:prSet>
      <dgm:spPr/>
    </dgm:pt>
    <dgm:pt modelId="{40A11C3B-4AA9-49FF-9BAC-9DDBB1B5181E}" type="pres">
      <dgm:prSet presAssocID="{85C95C77-8B98-41B0-9E26-8430FC5D24F8}" presName="sibTrans" presStyleLbl="sibTrans2D1" presStyleIdx="0" presStyleCnt="0"/>
      <dgm:spPr/>
    </dgm:pt>
    <dgm:pt modelId="{CE1DA77C-B112-472F-8FA2-62731915F8B6}" type="pres">
      <dgm:prSet presAssocID="{1F2D4694-446D-4460-8218-7D62D7B27F03}" presName="compNode" presStyleCnt="0"/>
      <dgm:spPr/>
    </dgm:pt>
    <dgm:pt modelId="{EE757DD0-D32E-48CD-9795-0887CC102ACC}" type="pres">
      <dgm:prSet presAssocID="{1F2D4694-446D-4460-8218-7D62D7B27F03}" presName="pictRect" presStyleLbl="revTx" presStyleIdx="2" presStyleCnt="6">
        <dgm:presLayoutVars>
          <dgm:chMax val="0"/>
          <dgm:bulletEnabled/>
        </dgm:presLayoutVars>
      </dgm:prSet>
      <dgm:spPr/>
    </dgm:pt>
    <dgm:pt modelId="{0E36C031-1608-43B3-8114-90E52E8650A8}" type="pres">
      <dgm:prSet presAssocID="{1F2D4694-446D-4460-8218-7D62D7B27F03}" presName="textRect" presStyleLbl="revTx" presStyleIdx="3" presStyleCnt="6">
        <dgm:presLayoutVars>
          <dgm:bulletEnabled/>
        </dgm:presLayoutVars>
      </dgm:prSet>
      <dgm:spPr/>
    </dgm:pt>
    <dgm:pt modelId="{1D7D1EE2-486C-40DB-B672-7BCB862167B7}" type="pres">
      <dgm:prSet presAssocID="{7E47D747-35F1-48AB-81B3-2677C2DDBD84}" presName="sibTrans" presStyleLbl="sibTrans2D1" presStyleIdx="0" presStyleCnt="0"/>
      <dgm:spPr/>
    </dgm:pt>
    <dgm:pt modelId="{62BDBA94-B98D-4931-BBE5-19B2F54690F4}" type="pres">
      <dgm:prSet presAssocID="{32CE8914-FF8D-40A1-856A-54CCE6CD33D9}" presName="compNode" presStyleCnt="0"/>
      <dgm:spPr/>
    </dgm:pt>
    <dgm:pt modelId="{FC08AED1-8C17-44FD-B3EB-A8E6A21011A6}" type="pres">
      <dgm:prSet presAssocID="{32CE8914-FF8D-40A1-856A-54CCE6CD33D9}" presName="pictRect" presStyleLbl="revTx" presStyleIdx="4" presStyleCnt="6">
        <dgm:presLayoutVars>
          <dgm:chMax val="0"/>
          <dgm:bulletEnabled/>
        </dgm:presLayoutVars>
      </dgm:prSet>
      <dgm:spPr/>
    </dgm:pt>
    <dgm:pt modelId="{4C1D402B-BF29-4CA5-AFC0-6728CB8BF559}" type="pres">
      <dgm:prSet presAssocID="{32CE8914-FF8D-40A1-856A-54CCE6CD33D9}" presName="textRect" presStyleLbl="revTx" presStyleIdx="5" presStyleCnt="6">
        <dgm:presLayoutVars>
          <dgm:bulletEnabled/>
        </dgm:presLayoutVars>
      </dgm:prSet>
      <dgm:spPr/>
    </dgm:pt>
  </dgm:ptLst>
  <dgm:cxnLst>
    <dgm:cxn modelId="{AF7C240A-5273-408E-A41B-52BA87319893}" srcId="{32CE8914-FF8D-40A1-856A-54CCE6CD33D9}" destId="{F8D37D0A-2276-4667-A63C-09F019A4AE9E}" srcOrd="0" destOrd="0" parTransId="{ED0716BB-8848-4F44-B3E0-6898291F46B5}" sibTransId="{486B8723-694E-4897-A5F0-6C0180422E5B}"/>
    <dgm:cxn modelId="{B651380A-3091-423B-8B92-238064CDD931}" srcId="{1F2D4694-446D-4460-8218-7D62D7B27F03}" destId="{B52ADFFA-5B61-49AB-A967-4E95854F3D3F}" srcOrd="0" destOrd="0" parTransId="{8A7DC5A7-21A3-4D75-9EB3-029ABE078F87}" sibTransId="{94B12A78-FBD0-43CF-AE6A-B0C97EB3AD04}"/>
    <dgm:cxn modelId="{49D67526-15A1-442E-8E2F-FF32DBA04B81}" type="presOf" srcId="{7E47D747-35F1-48AB-81B3-2677C2DDBD84}" destId="{1D7D1EE2-486C-40DB-B672-7BCB862167B7}" srcOrd="0" destOrd="0" presId="urn:microsoft.com/office/officeart/2024/3/layout/hArchList1"/>
    <dgm:cxn modelId="{03EAD65E-18E2-47BE-B45F-656D9AAEE7D2}" type="presOf" srcId="{85C95C77-8B98-41B0-9E26-8430FC5D24F8}" destId="{40A11C3B-4AA9-49FF-9BAC-9DDBB1B5181E}" srcOrd="0" destOrd="0" presId="urn:microsoft.com/office/officeart/2024/3/layout/hArchList1"/>
    <dgm:cxn modelId="{41273E7B-E5A0-42F0-9E50-30EDC360798F}" type="presOf" srcId="{B52ADFFA-5B61-49AB-A967-4E95854F3D3F}" destId="{0E36C031-1608-43B3-8114-90E52E8650A8}" srcOrd="0" destOrd="0" presId="urn:microsoft.com/office/officeart/2024/3/layout/hArchList1"/>
    <dgm:cxn modelId="{01861483-ACDA-414E-A15D-4E3ACCD2DB53}" srcId="{CED0EA90-A3ED-4620-B8E3-37AB3228F35E}" destId="{6A3CA831-7D13-4E8F-A9B4-8BCFFC3A2CC8}" srcOrd="0" destOrd="0" parTransId="{84543C8D-61EA-4C3A-8502-960884FC4E33}" sibTransId="{85C95C77-8B98-41B0-9E26-8430FC5D24F8}"/>
    <dgm:cxn modelId="{70047D89-05AA-4CC5-AE75-29F0B5B982D5}" srcId="{CED0EA90-A3ED-4620-B8E3-37AB3228F35E}" destId="{1F2D4694-446D-4460-8218-7D62D7B27F03}" srcOrd="1" destOrd="0" parTransId="{7C6173B6-2636-4B81-983D-3C7A11C31D85}" sibTransId="{7E47D747-35F1-48AB-81B3-2677C2DDBD84}"/>
    <dgm:cxn modelId="{1B09A18F-5C35-43A7-9D82-5232AB3CB78F}" type="presOf" srcId="{1F2D4694-446D-4460-8218-7D62D7B27F03}" destId="{EE757DD0-D32E-48CD-9795-0887CC102ACC}" srcOrd="0" destOrd="0" presId="urn:microsoft.com/office/officeart/2024/3/layout/hArchList1"/>
    <dgm:cxn modelId="{1ADB9A92-247D-4DB1-8880-B6BD35E40606}" srcId="{CED0EA90-A3ED-4620-B8E3-37AB3228F35E}" destId="{32CE8914-FF8D-40A1-856A-54CCE6CD33D9}" srcOrd="2" destOrd="0" parTransId="{B19E1B50-DED0-4973-9482-AF5DC35A6220}" sibTransId="{89F56B6B-AA9C-410C-9CC4-9D55A40E533E}"/>
    <dgm:cxn modelId="{39485EB1-C512-4EC6-8B99-BBDF1EDC20BB}" type="presOf" srcId="{F8D37D0A-2276-4667-A63C-09F019A4AE9E}" destId="{4C1D402B-BF29-4CA5-AFC0-6728CB8BF559}" srcOrd="0" destOrd="0" presId="urn:microsoft.com/office/officeart/2024/3/layout/hArchList1"/>
    <dgm:cxn modelId="{C9672FBC-17D8-4FF4-9B73-208F05047A50}" type="presOf" srcId="{32CE8914-FF8D-40A1-856A-54CCE6CD33D9}" destId="{FC08AED1-8C17-44FD-B3EB-A8E6A21011A6}" srcOrd="0" destOrd="0" presId="urn:microsoft.com/office/officeart/2024/3/layout/hArchList1"/>
    <dgm:cxn modelId="{FA4C79C2-972C-4D72-9E11-7C4E84A4E6C0}" srcId="{6A3CA831-7D13-4E8F-A9B4-8BCFFC3A2CC8}" destId="{98FA495F-6D58-4712-9AA3-D5020EA7259D}" srcOrd="0" destOrd="0" parTransId="{1EF5A18D-EA06-4CAA-BDC6-19C4306C445B}" sibTransId="{FCAC2DDC-44EC-4B45-BD12-BACFE836A673}"/>
    <dgm:cxn modelId="{5A4E70C8-5265-409A-B0B9-A44E19755F8D}" type="presOf" srcId="{6A3CA831-7D13-4E8F-A9B4-8BCFFC3A2CC8}" destId="{73BC0CFE-6E1D-4005-A17A-D6F3C7E52C24}" srcOrd="0" destOrd="0" presId="urn:microsoft.com/office/officeart/2024/3/layout/hArchList1"/>
    <dgm:cxn modelId="{3FC460CB-7F23-471F-8E45-C2AD5A3DFC4F}" type="presOf" srcId="{CED0EA90-A3ED-4620-B8E3-37AB3228F35E}" destId="{B0714B06-5E1A-4075-87E5-2A7CCDD7E4B6}" srcOrd="0" destOrd="0" presId="urn:microsoft.com/office/officeart/2024/3/layout/hArchList1"/>
    <dgm:cxn modelId="{EBC344ED-5B97-448A-99CF-13F9DFF7C07F}" type="presOf" srcId="{98FA495F-6D58-4712-9AA3-D5020EA7259D}" destId="{1172095C-96FF-4D92-8532-ECF05294697F}" srcOrd="0" destOrd="0" presId="urn:microsoft.com/office/officeart/2024/3/layout/hArchList1"/>
    <dgm:cxn modelId="{9617C5A0-02B9-4335-A0AE-8823D8CC2FA7}" type="presParOf" srcId="{B0714B06-5E1A-4075-87E5-2A7CCDD7E4B6}" destId="{D6CF10F9-FA9C-4373-BFC8-F12ABF6B9A6F}" srcOrd="0" destOrd="0" presId="urn:microsoft.com/office/officeart/2024/3/layout/hArchList1"/>
    <dgm:cxn modelId="{2BF7C102-BF8F-4B88-905E-6F21EAD68061}" type="presParOf" srcId="{D6CF10F9-FA9C-4373-BFC8-F12ABF6B9A6F}" destId="{73BC0CFE-6E1D-4005-A17A-D6F3C7E52C24}" srcOrd="0" destOrd="0" presId="urn:microsoft.com/office/officeart/2024/3/layout/hArchList1"/>
    <dgm:cxn modelId="{702242C8-B898-4D11-B61F-DE85234901E4}" type="presParOf" srcId="{D6CF10F9-FA9C-4373-BFC8-F12ABF6B9A6F}" destId="{1172095C-96FF-4D92-8532-ECF05294697F}" srcOrd="1" destOrd="0" presId="urn:microsoft.com/office/officeart/2024/3/layout/hArchList1"/>
    <dgm:cxn modelId="{00DDE8FE-1BFB-425D-84DB-F91854A06CB6}" type="presParOf" srcId="{B0714B06-5E1A-4075-87E5-2A7CCDD7E4B6}" destId="{40A11C3B-4AA9-49FF-9BAC-9DDBB1B5181E}" srcOrd="1" destOrd="0" presId="urn:microsoft.com/office/officeart/2024/3/layout/hArchList1"/>
    <dgm:cxn modelId="{778055C6-6572-4F5C-88FA-CF0587924417}" type="presParOf" srcId="{B0714B06-5E1A-4075-87E5-2A7CCDD7E4B6}" destId="{CE1DA77C-B112-472F-8FA2-62731915F8B6}" srcOrd="2" destOrd="0" presId="urn:microsoft.com/office/officeart/2024/3/layout/hArchList1"/>
    <dgm:cxn modelId="{22E7D2D7-CF66-47AD-8788-6DE246633F93}" type="presParOf" srcId="{CE1DA77C-B112-472F-8FA2-62731915F8B6}" destId="{EE757DD0-D32E-48CD-9795-0887CC102ACC}" srcOrd="0" destOrd="0" presId="urn:microsoft.com/office/officeart/2024/3/layout/hArchList1"/>
    <dgm:cxn modelId="{A9C7CDA1-73E8-47C2-8D2C-A0C4329C0E12}" type="presParOf" srcId="{CE1DA77C-B112-472F-8FA2-62731915F8B6}" destId="{0E36C031-1608-43B3-8114-90E52E8650A8}" srcOrd="1" destOrd="0" presId="urn:microsoft.com/office/officeart/2024/3/layout/hArchList1"/>
    <dgm:cxn modelId="{60EA1509-C4A2-41C5-B9FC-23ED686321A3}" type="presParOf" srcId="{B0714B06-5E1A-4075-87E5-2A7CCDD7E4B6}" destId="{1D7D1EE2-486C-40DB-B672-7BCB862167B7}" srcOrd="3" destOrd="0" presId="urn:microsoft.com/office/officeart/2024/3/layout/hArchList1"/>
    <dgm:cxn modelId="{DC5C5B2E-3348-4B00-9F52-2E136799892A}" type="presParOf" srcId="{B0714B06-5E1A-4075-87E5-2A7CCDD7E4B6}" destId="{62BDBA94-B98D-4931-BBE5-19B2F54690F4}" srcOrd="4" destOrd="0" presId="urn:microsoft.com/office/officeart/2024/3/layout/hArchList1"/>
    <dgm:cxn modelId="{00D9BD39-1F23-436B-865F-06576AD072FA}" type="presParOf" srcId="{62BDBA94-B98D-4931-BBE5-19B2F54690F4}" destId="{FC08AED1-8C17-44FD-B3EB-A8E6A21011A6}" srcOrd="0" destOrd="0" presId="urn:microsoft.com/office/officeart/2024/3/layout/hArchList1"/>
    <dgm:cxn modelId="{14100C1B-3F11-4D79-92DA-A9994ADB89AB}" type="presParOf" srcId="{62BDBA94-B98D-4931-BBE5-19B2F54690F4}" destId="{4C1D402B-BF29-4CA5-AFC0-6728CB8BF559}"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9C860-DE8B-48F5-B428-9BA25AE68090}">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4934" r="8319" b="4"/>
          <a:stretch/>
        </a:blipFill>
        <a:ln>
          <a:noFill/>
        </a:ln>
        <a:effectLst/>
      </dsp:spPr>
      <dsp:style>
        <a:lnRef idx="0">
          <a:scrgbClr r="0" g="0" b="0"/>
        </a:lnRef>
        <a:fillRef idx="3">
          <a:scrgbClr r="0" g="0" b="0"/>
        </a:fillRef>
        <a:effectRef idx="2">
          <a:scrgbClr r="0" g="0" b="0"/>
        </a:effectRef>
        <a:fontRef idx="minor">
          <a:schemeClr val="lt1"/>
        </a:fontRef>
      </dsp:style>
    </dsp:sp>
    <dsp:sp modelId="{F4BA1991-5E42-406A-B2E7-D6BF3046BA02}">
      <dsp:nvSpPr>
        <dsp:cNvPr id="0" name=""/>
        <dsp:cNvSpPr/>
      </dsp:nvSpPr>
      <dsp:spPr>
        <a:xfrm>
          <a:off x="1860960" y="0"/>
          <a:ext cx="5170775" cy="52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35560" bIns="35560" numCol="1" spcCol="1270" anchor="t" anchorCtr="0">
          <a:noAutofit/>
        </a:bodyPr>
        <a:lstStyle/>
        <a:p>
          <a:pPr marL="0" lvl="0" indent="0" algn="r" defTabSz="1244600" rtl="1">
            <a:lnSpc>
              <a:spcPct val="100000"/>
            </a:lnSpc>
            <a:spcBef>
              <a:spcPct val="0"/>
            </a:spcBef>
            <a:spcAft>
              <a:spcPct val="35000"/>
            </a:spcAft>
            <a:buNone/>
            <a:defRPr b="1"/>
          </a:pPr>
          <a:r>
            <a:rPr lang="en-IL" sz="2800" kern="1200"/>
            <a:t>שמירה על נוחות העובדים</a:t>
          </a:r>
        </a:p>
      </dsp:txBody>
      <dsp:txXfrm>
        <a:off x="1860960" y="0"/>
        <a:ext cx="5170775" cy="524386"/>
      </dsp:txXfrm>
    </dsp:sp>
    <dsp:sp modelId="{961AF30E-AD44-4376-ADE1-3D4EA89183F3}">
      <dsp:nvSpPr>
        <dsp:cNvPr id="0" name=""/>
        <dsp:cNvSpPr/>
      </dsp:nvSpPr>
      <dsp:spPr>
        <a:xfrm>
          <a:off x="1860960" y="524386"/>
          <a:ext cx="5170775" cy="115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r" defTabSz="889000" rtl="1">
            <a:lnSpc>
              <a:spcPct val="100000"/>
            </a:lnSpc>
            <a:spcBef>
              <a:spcPct val="0"/>
            </a:spcBef>
            <a:spcAft>
              <a:spcPct val="35000"/>
            </a:spcAft>
            <a:buNone/>
          </a:pPr>
          <a:r>
            <a:rPr lang="en-IL" sz="2000" kern="1200"/>
            <a:t>יישום מדיניות טמפרטורה בעסק מסייע בשמירה על נוחות העובדים, דבר שמוביל לשיפור ביצועים והתמקדות.</a:t>
          </a:r>
        </a:p>
      </dsp:txBody>
      <dsp:txXfrm>
        <a:off x="1860960" y="524386"/>
        <a:ext cx="5170775" cy="1156573"/>
      </dsp:txXfrm>
    </dsp:sp>
    <dsp:sp modelId="{A7D1FCB0-51B5-4CB4-BC0A-F03871C786D7}">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9720" r="13532" b="4"/>
          <a:stretch/>
        </a:blipFill>
        <a:ln>
          <a:noFill/>
        </a:ln>
        <a:effectLst/>
      </dsp:spPr>
      <dsp:style>
        <a:lnRef idx="0">
          <a:scrgbClr r="0" g="0" b="0"/>
        </a:lnRef>
        <a:fillRef idx="3">
          <a:scrgbClr r="0" g="0" b="0"/>
        </a:fillRef>
        <a:effectRef idx="2">
          <a:scrgbClr r="0" g="0" b="0"/>
        </a:effectRef>
        <a:fontRef idx="minor">
          <a:schemeClr val="lt1"/>
        </a:fontRef>
      </dsp:style>
    </dsp:sp>
    <dsp:sp modelId="{10D0A549-B36A-461D-A88C-BEE3BDE9E8C6}">
      <dsp:nvSpPr>
        <dsp:cNvPr id="0" name=""/>
        <dsp:cNvSpPr/>
      </dsp:nvSpPr>
      <dsp:spPr>
        <a:xfrm>
          <a:off x="1860960" y="1815436"/>
          <a:ext cx="5170775" cy="52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35560" bIns="35560" numCol="1" spcCol="1270" anchor="t" anchorCtr="0">
          <a:noAutofit/>
        </a:bodyPr>
        <a:lstStyle/>
        <a:p>
          <a:pPr marL="0" lvl="0" indent="0" algn="r" defTabSz="1244600" rtl="1">
            <a:lnSpc>
              <a:spcPct val="100000"/>
            </a:lnSpc>
            <a:spcBef>
              <a:spcPct val="0"/>
            </a:spcBef>
            <a:spcAft>
              <a:spcPct val="35000"/>
            </a:spcAft>
            <a:buNone/>
            <a:defRPr b="1"/>
          </a:pPr>
          <a:r>
            <a:rPr lang="en-IL" sz="2800" kern="1200" dirty="0" err="1"/>
            <a:t>הפחתת</a:t>
          </a:r>
          <a:r>
            <a:rPr lang="en-IL" sz="2800" kern="1200" dirty="0"/>
            <a:t> </a:t>
          </a:r>
          <a:r>
            <a:rPr lang="en-IL" sz="2800" kern="1200" dirty="0" err="1"/>
            <a:t>צריכת</a:t>
          </a:r>
          <a:r>
            <a:rPr lang="en-IL" sz="2800" kern="1200" dirty="0"/>
            <a:t> אנרגיה</a:t>
          </a:r>
        </a:p>
      </dsp:txBody>
      <dsp:txXfrm>
        <a:off x="1860960" y="1815436"/>
        <a:ext cx="5170775" cy="524386"/>
      </dsp:txXfrm>
    </dsp:sp>
    <dsp:sp modelId="{E913833C-0702-47D1-ACE3-AC0FF66CEC1B}">
      <dsp:nvSpPr>
        <dsp:cNvPr id="0" name=""/>
        <dsp:cNvSpPr/>
      </dsp:nvSpPr>
      <dsp:spPr>
        <a:xfrm>
          <a:off x="1860960" y="2339823"/>
          <a:ext cx="5170775" cy="115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r" defTabSz="889000" rtl="1">
            <a:lnSpc>
              <a:spcPct val="100000"/>
            </a:lnSpc>
            <a:spcBef>
              <a:spcPct val="0"/>
            </a:spcBef>
            <a:spcAft>
              <a:spcPct val="35000"/>
            </a:spcAft>
            <a:buNone/>
          </a:pPr>
          <a:r>
            <a:rPr lang="en-IL" sz="2000" kern="1200"/>
            <a:t>טמפרטורה מותאמת לא רק שומרת על נוחות אלא גם מפחיתה את צריכת האנרגיה של העסק.</a:t>
          </a:r>
        </a:p>
      </dsp:txBody>
      <dsp:txXfrm>
        <a:off x="1860960" y="2339823"/>
        <a:ext cx="5170775" cy="1156573"/>
      </dsp:txXfrm>
    </dsp:sp>
    <dsp:sp modelId="{9209263B-D758-4B2D-A932-02C4C6377043}">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7735" r="21263" b="-3"/>
          <a:stretch/>
        </a:blipFill>
        <a:ln>
          <a:noFill/>
        </a:ln>
        <a:effectLst/>
      </dsp:spPr>
      <dsp:style>
        <a:lnRef idx="0">
          <a:scrgbClr r="0" g="0" b="0"/>
        </a:lnRef>
        <a:fillRef idx="3">
          <a:scrgbClr r="0" g="0" b="0"/>
        </a:fillRef>
        <a:effectRef idx="2">
          <a:scrgbClr r="0" g="0" b="0"/>
        </a:effectRef>
        <a:fontRef idx="minor">
          <a:schemeClr val="lt1"/>
        </a:fontRef>
      </dsp:style>
    </dsp:sp>
    <dsp:sp modelId="{4389759C-AED0-40C7-84E4-9E0B062DC407}">
      <dsp:nvSpPr>
        <dsp:cNvPr id="0" name=""/>
        <dsp:cNvSpPr/>
      </dsp:nvSpPr>
      <dsp:spPr>
        <a:xfrm>
          <a:off x="1860960" y="3630873"/>
          <a:ext cx="5170775" cy="52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35560" bIns="35560" numCol="1" spcCol="1270" anchor="t" anchorCtr="0">
          <a:noAutofit/>
        </a:bodyPr>
        <a:lstStyle/>
        <a:p>
          <a:pPr marL="0" lvl="0" indent="0" algn="r" defTabSz="1244600" rtl="1">
            <a:lnSpc>
              <a:spcPct val="100000"/>
            </a:lnSpc>
            <a:spcBef>
              <a:spcPct val="0"/>
            </a:spcBef>
            <a:spcAft>
              <a:spcPct val="35000"/>
            </a:spcAft>
            <a:buNone/>
            <a:defRPr b="1"/>
          </a:pPr>
          <a:r>
            <a:rPr lang="en-IL" sz="2800" kern="1200"/>
            <a:t>קשרים בין טמפרטורה ויעילות</a:t>
          </a:r>
        </a:p>
      </dsp:txBody>
      <dsp:txXfrm>
        <a:off x="1860960" y="3630873"/>
        <a:ext cx="5170775" cy="524386"/>
      </dsp:txXfrm>
    </dsp:sp>
    <dsp:sp modelId="{A7EAC73E-7AE3-4E43-896B-514499E2F5D4}">
      <dsp:nvSpPr>
        <dsp:cNvPr id="0" name=""/>
        <dsp:cNvSpPr/>
      </dsp:nvSpPr>
      <dsp:spPr>
        <a:xfrm>
          <a:off x="1860960" y="4155260"/>
          <a:ext cx="5170775" cy="1156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25400" bIns="25400" numCol="1" spcCol="1270" anchor="t" anchorCtr="0">
          <a:noAutofit/>
        </a:bodyPr>
        <a:lstStyle/>
        <a:p>
          <a:pPr marL="0" lvl="0" indent="0" algn="r" defTabSz="889000" rtl="1">
            <a:lnSpc>
              <a:spcPct val="100000"/>
            </a:lnSpc>
            <a:spcBef>
              <a:spcPct val="0"/>
            </a:spcBef>
            <a:spcAft>
              <a:spcPct val="35000"/>
            </a:spcAft>
            <a:buNone/>
          </a:pPr>
          <a:r>
            <a:rPr lang="en-IL" sz="2000" kern="1200"/>
            <a:t>נלמד על הקשרים שבין טמפרטורה נוחה לבין יעילות אנרגטית גבוהה יותר בעסק.</a:t>
          </a:r>
        </a:p>
      </dsp:txBody>
      <dsp:txXfrm>
        <a:off x="1860960" y="4155260"/>
        <a:ext cx="5170775" cy="1156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C0CFE-6E1D-4005-A17A-D6F3C7E52C24}">
      <dsp:nvSpPr>
        <dsp:cNvPr id="0" name=""/>
        <dsp:cNvSpPr/>
      </dsp:nvSpPr>
      <dsp:spPr>
        <a:xfrm>
          <a:off x="0" y="0"/>
          <a:ext cx="3482745" cy="1041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r" defTabSz="1422400" rtl="1">
            <a:lnSpc>
              <a:spcPct val="100000"/>
            </a:lnSpc>
            <a:spcBef>
              <a:spcPct val="0"/>
            </a:spcBef>
            <a:spcAft>
              <a:spcPct val="35000"/>
            </a:spcAft>
            <a:buNone/>
            <a:defRPr b="1"/>
          </a:pPr>
          <a:r>
            <a:rPr lang="he-IL" sz="3200" kern="1200"/>
            <a:t>חשיבות הבידוד התרמי</a:t>
          </a:r>
          <a:endParaRPr lang="en-US" sz="3200" kern="1200"/>
        </a:p>
      </dsp:txBody>
      <dsp:txXfrm>
        <a:off x="0" y="0"/>
        <a:ext cx="3482745" cy="1041781"/>
      </dsp:txXfrm>
    </dsp:sp>
    <dsp:sp modelId="{1172095C-96FF-4D92-8532-ECF05294697F}">
      <dsp:nvSpPr>
        <dsp:cNvPr id="0" name=""/>
        <dsp:cNvSpPr/>
      </dsp:nvSpPr>
      <dsp:spPr>
        <a:xfrm>
          <a:off x="0" y="1041781"/>
          <a:ext cx="3482745" cy="1427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r" defTabSz="1066800" rtl="1">
            <a:lnSpc>
              <a:spcPct val="100000"/>
            </a:lnSpc>
            <a:spcBef>
              <a:spcPct val="0"/>
            </a:spcBef>
            <a:spcAft>
              <a:spcPct val="35000"/>
            </a:spcAft>
            <a:buNone/>
          </a:pPr>
          <a:r>
            <a:rPr lang="he-IL" sz="2400" kern="1200"/>
            <a:t>בידוד תרמי הוא מרכיב מרכזי בשיפור הנוחות הביתית ובחיסכון באנרגיה. הוא מונע בריחת חום במהלך חודשי החורף.</a:t>
          </a:r>
          <a:endParaRPr lang="en-US" sz="2400" kern="1200"/>
        </a:p>
      </dsp:txBody>
      <dsp:txXfrm>
        <a:off x="0" y="1041781"/>
        <a:ext cx="3482745" cy="1427098"/>
      </dsp:txXfrm>
    </dsp:sp>
    <dsp:sp modelId="{EE757DD0-D32E-48CD-9795-0887CC102ACC}">
      <dsp:nvSpPr>
        <dsp:cNvPr id="0" name=""/>
        <dsp:cNvSpPr/>
      </dsp:nvSpPr>
      <dsp:spPr>
        <a:xfrm>
          <a:off x="3831020" y="0"/>
          <a:ext cx="3482745" cy="1041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r" defTabSz="1422400" rtl="1">
            <a:lnSpc>
              <a:spcPct val="100000"/>
            </a:lnSpc>
            <a:spcBef>
              <a:spcPct val="0"/>
            </a:spcBef>
            <a:spcAft>
              <a:spcPct val="35000"/>
            </a:spcAft>
            <a:buNone/>
            <a:defRPr b="1"/>
          </a:pPr>
          <a:r>
            <a:rPr lang="he-IL" sz="3200" kern="1200"/>
            <a:t>שימוש חכם במיזוג אוויר</a:t>
          </a:r>
          <a:endParaRPr lang="en-US" sz="3200" kern="1200"/>
        </a:p>
      </dsp:txBody>
      <dsp:txXfrm>
        <a:off x="3831020" y="0"/>
        <a:ext cx="3482745" cy="1041781"/>
      </dsp:txXfrm>
    </dsp:sp>
    <dsp:sp modelId="{0E36C031-1608-43B3-8114-90E52E8650A8}">
      <dsp:nvSpPr>
        <dsp:cNvPr id="0" name=""/>
        <dsp:cNvSpPr/>
      </dsp:nvSpPr>
      <dsp:spPr>
        <a:xfrm>
          <a:off x="3831020" y="1041781"/>
          <a:ext cx="3482745" cy="1427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r" defTabSz="1066800" rtl="1">
            <a:lnSpc>
              <a:spcPct val="100000"/>
            </a:lnSpc>
            <a:spcBef>
              <a:spcPct val="0"/>
            </a:spcBef>
            <a:spcAft>
              <a:spcPct val="35000"/>
            </a:spcAft>
            <a:buNone/>
          </a:pPr>
          <a:r>
            <a:rPr lang="he-IL" sz="2400" kern="1200"/>
            <a:t>יישום פתרונות חכמים למיזוג אוויר יכול </a:t>
          </a:r>
          <a:r>
            <a:rPr lang="de-DE" sz="2400" kern="1200"/>
            <a:t>significantly </a:t>
          </a:r>
          <a:r>
            <a:rPr lang="he-IL" sz="2400" kern="1200"/>
            <a:t>לחסוך באנרגיה ולשפר את איכות האוויר במבנים.</a:t>
          </a:r>
          <a:endParaRPr lang="en-US" sz="2400" kern="1200"/>
        </a:p>
      </dsp:txBody>
      <dsp:txXfrm>
        <a:off x="3831020" y="1041781"/>
        <a:ext cx="3482745" cy="1427098"/>
      </dsp:txXfrm>
    </dsp:sp>
    <dsp:sp modelId="{FC08AED1-8C17-44FD-B3EB-A8E6A21011A6}">
      <dsp:nvSpPr>
        <dsp:cNvPr id="0" name=""/>
        <dsp:cNvSpPr/>
      </dsp:nvSpPr>
      <dsp:spPr>
        <a:xfrm>
          <a:off x="7662040" y="0"/>
          <a:ext cx="3482745" cy="1041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r" defTabSz="1422400" rtl="1">
            <a:lnSpc>
              <a:spcPct val="100000"/>
            </a:lnSpc>
            <a:spcBef>
              <a:spcPct val="0"/>
            </a:spcBef>
            <a:spcAft>
              <a:spcPct val="35000"/>
            </a:spcAft>
            <a:buNone/>
            <a:defRPr b="1"/>
          </a:pPr>
          <a:r>
            <a:rPr lang="he-IL" sz="3200" kern="1200"/>
            <a:t>שיפור נוחות וחיסכון באנרגיה</a:t>
          </a:r>
          <a:endParaRPr lang="en-US" sz="3200" kern="1200"/>
        </a:p>
      </dsp:txBody>
      <dsp:txXfrm>
        <a:off x="7662040" y="0"/>
        <a:ext cx="3482745" cy="1041781"/>
      </dsp:txXfrm>
    </dsp:sp>
    <dsp:sp modelId="{4C1D402B-BF29-4CA5-AFC0-6728CB8BF559}">
      <dsp:nvSpPr>
        <dsp:cNvPr id="0" name=""/>
        <dsp:cNvSpPr/>
      </dsp:nvSpPr>
      <dsp:spPr>
        <a:xfrm>
          <a:off x="7662040" y="1041781"/>
          <a:ext cx="3482745" cy="1427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r" defTabSz="1066800" rtl="1">
            <a:lnSpc>
              <a:spcPct val="100000"/>
            </a:lnSpc>
            <a:spcBef>
              <a:spcPct val="0"/>
            </a:spcBef>
            <a:spcAft>
              <a:spcPct val="35000"/>
            </a:spcAft>
            <a:buNone/>
          </a:pPr>
          <a:r>
            <a:rPr lang="he-IL" sz="2400" kern="1200" dirty="0"/>
            <a:t>אימוץ טכניקות בידוד ושימוש חכם במיזוג האוויר תורם לשיפור הנוחות האישית ולחיסכון משמעותי בהוצאות האנרגיה.</a:t>
          </a:r>
          <a:endParaRPr lang="en-US" sz="2400" kern="1200" dirty="0"/>
        </a:p>
      </dsp:txBody>
      <dsp:txXfrm>
        <a:off x="7662040" y="1041781"/>
        <a:ext cx="3482745" cy="1427098"/>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7456D-1D27-4E67-8BA6-FFE23A949641}" type="datetimeFigureOut">
              <a:rPr lang="en-IL" smtClean="0"/>
              <a:t>25/03/2025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4573B-9498-4AF9-B472-DFDE66BA6A43}" type="slidenum">
              <a:rPr lang="en-IL" smtClean="0"/>
              <a:t>‹#›</a:t>
            </a:fld>
            <a:endParaRPr lang="en-IL"/>
          </a:p>
        </p:txBody>
      </p:sp>
    </p:spTree>
    <p:extLst>
      <p:ext uri="{BB962C8B-B14F-4D97-AF65-F5344CB8AC3E}">
        <p14:creationId xmlns:p14="http://schemas.microsoft.com/office/powerpoint/2010/main" val="407450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ייתכן שתוכן שנוצר על-ידי בינה מלאכותית לא יהיה נכון.
---
מפגש זה מתמקד בבידוד תרמי ובשימוש חכם במיזוג אוויר. נחקור את החשיבות של בידוד תרמי, נציג פתרונות פשוטים וזולים, ונדון בשיטות לשימוש יעיל במזגנים כדי לשפר את נוחות החיים ולחסוך באנרגיה.
</a:t>
            </a:r>
          </a:p>
        </p:txBody>
      </p:sp>
      <p:sp>
        <p:nvSpPr>
          <p:cNvPr id="4" name="Slide Number Placeholder 3"/>
          <p:cNvSpPr>
            <a:spLocks noGrp="1"/>
          </p:cNvSpPr>
          <p:nvPr>
            <p:ph type="sldNum" sz="quarter" idx="5"/>
          </p:nvPr>
        </p:nvSpPr>
        <p:spPr/>
        <p:txBody>
          <a:bodyPr/>
          <a:lstStyle/>
          <a:p>
            <a:fld id="{50009513-F971-4503-A260-06AD69265F45}" type="slidenum">
              <a:rPr lang="en-IL" smtClean="0"/>
              <a:t>1</a:t>
            </a:fld>
            <a:endParaRPr lang="en-IL"/>
          </a:p>
        </p:txBody>
      </p:sp>
    </p:spTree>
    <p:extLst>
      <p:ext uri="{BB962C8B-B14F-4D97-AF65-F5344CB8AC3E}">
        <p14:creationId xmlns:p14="http://schemas.microsoft.com/office/powerpoint/2010/main" val="151125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שימוש יעיל במזגן כולל הגדרת טמפרטורה אופטימלית, תזמון ההפעלה ותחזוקה שוטפת. נסקור כיצד להפיק את המירב מהמזגן שלכם כדי לשפר את הנוחות ולחסוך באנרגיה.</a:t>
            </a:r>
          </a:p>
        </p:txBody>
      </p:sp>
      <p:sp>
        <p:nvSpPr>
          <p:cNvPr id="4" name="Slide Number Placeholder 3"/>
          <p:cNvSpPr>
            <a:spLocks noGrp="1"/>
          </p:cNvSpPr>
          <p:nvPr>
            <p:ph type="sldNum" sz="quarter" idx="5"/>
          </p:nvPr>
        </p:nvSpPr>
        <p:spPr/>
        <p:txBody>
          <a:bodyPr/>
          <a:lstStyle/>
          <a:p>
            <a:fld id="{50009513-F971-4503-A260-06AD69265F45}" type="slidenum">
              <a:rPr lang="en-IL" smtClean="0"/>
              <a:t>15</a:t>
            </a:fld>
            <a:endParaRPr lang="en-IL"/>
          </a:p>
        </p:txBody>
      </p:sp>
    </p:spTree>
    <p:extLst>
      <p:ext uri="{BB962C8B-B14F-4D97-AF65-F5344CB8AC3E}">
        <p14:creationId xmlns:p14="http://schemas.microsoft.com/office/powerpoint/2010/main" val="61639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הגדרת טמפרטורה אופטימלית במזגן יכולה לחסוך באנרגיה ולשמור על נוחות. מומלץ להגדיר את הטמפרטורה בין 24 ל-26 מעלות צלזיוס כדי לקבל את התוצאה הטובה ביותר.</a:t>
            </a:r>
          </a:p>
        </p:txBody>
      </p:sp>
      <p:sp>
        <p:nvSpPr>
          <p:cNvPr id="4" name="Slide Number Placeholder 3"/>
          <p:cNvSpPr>
            <a:spLocks noGrp="1"/>
          </p:cNvSpPr>
          <p:nvPr>
            <p:ph type="sldNum" sz="quarter" idx="5"/>
          </p:nvPr>
        </p:nvSpPr>
        <p:spPr/>
        <p:txBody>
          <a:bodyPr/>
          <a:lstStyle/>
          <a:p>
            <a:fld id="{50009513-F971-4503-A260-06AD69265F45}" type="slidenum">
              <a:rPr lang="en-IL" smtClean="0"/>
              <a:t>16</a:t>
            </a:fld>
            <a:endParaRPr lang="en-IL"/>
          </a:p>
        </p:txBody>
      </p:sp>
    </p:spTree>
    <p:extLst>
      <p:ext uri="{BB962C8B-B14F-4D97-AF65-F5344CB8AC3E}">
        <p14:creationId xmlns:p14="http://schemas.microsoft.com/office/powerpoint/2010/main" val="142672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תזמון המזגן להתאמה לצרכים שלכם יכול לחסוך באנרגיה. נלמד כיצד יש לקבוע את זמני ההפעלה והכיבוי של המזגן כדי למנוע הפעלה מיותרת.</a:t>
            </a:r>
          </a:p>
        </p:txBody>
      </p:sp>
      <p:sp>
        <p:nvSpPr>
          <p:cNvPr id="4" name="Slide Number Placeholder 3"/>
          <p:cNvSpPr>
            <a:spLocks noGrp="1"/>
          </p:cNvSpPr>
          <p:nvPr>
            <p:ph type="sldNum" sz="quarter" idx="5"/>
          </p:nvPr>
        </p:nvSpPr>
        <p:spPr/>
        <p:txBody>
          <a:bodyPr/>
          <a:lstStyle/>
          <a:p>
            <a:fld id="{50009513-F971-4503-A260-06AD69265F45}" type="slidenum">
              <a:rPr lang="en-IL" smtClean="0"/>
              <a:t>17</a:t>
            </a:fld>
            <a:endParaRPr lang="en-IL"/>
          </a:p>
        </p:txBody>
      </p:sp>
    </p:spTree>
    <p:extLst>
      <p:ext uri="{BB962C8B-B14F-4D97-AF65-F5344CB8AC3E}">
        <p14:creationId xmlns:p14="http://schemas.microsoft.com/office/powerpoint/2010/main" val="280208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תחזוקה נכונה של המזגן כוללת ניקוי מסננים, בדיקות תקופתיות וניקוי יחידות חיצוניות. כך תוכלו להבטיח שהמזגן שלכם פועל בצורה אופטימלית וביעילות מרבית.</a:t>
            </a:r>
          </a:p>
        </p:txBody>
      </p:sp>
      <p:sp>
        <p:nvSpPr>
          <p:cNvPr id="4" name="Slide Number Placeholder 3"/>
          <p:cNvSpPr>
            <a:spLocks noGrp="1"/>
          </p:cNvSpPr>
          <p:nvPr>
            <p:ph type="sldNum" sz="quarter" idx="5"/>
          </p:nvPr>
        </p:nvSpPr>
        <p:spPr/>
        <p:txBody>
          <a:bodyPr/>
          <a:lstStyle/>
          <a:p>
            <a:fld id="{50009513-F971-4503-A260-06AD69265F45}" type="slidenum">
              <a:rPr lang="en-IL" smtClean="0"/>
              <a:t>18</a:t>
            </a:fld>
            <a:endParaRPr lang="en-IL"/>
          </a:p>
        </p:txBody>
      </p:sp>
    </p:spTree>
    <p:extLst>
      <p:ext uri="{BB962C8B-B14F-4D97-AF65-F5344CB8AC3E}">
        <p14:creationId xmlns:p14="http://schemas.microsoft.com/office/powerpoint/2010/main" val="381868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מדיניות טמפרטורה בעסק משפיעה על נוחות העובדים והפחתת צריכת האנרגיה. נלמד כיצד ליישם מדיניות זו כדי לייעל את השימוש במזגנים.</a:t>
            </a:r>
          </a:p>
        </p:txBody>
      </p:sp>
      <p:sp>
        <p:nvSpPr>
          <p:cNvPr id="4" name="Slide Number Placeholder 3"/>
          <p:cNvSpPr>
            <a:spLocks noGrp="1"/>
          </p:cNvSpPr>
          <p:nvPr>
            <p:ph type="sldNum" sz="quarter" idx="5"/>
          </p:nvPr>
        </p:nvSpPr>
        <p:spPr/>
        <p:txBody>
          <a:bodyPr/>
          <a:lstStyle/>
          <a:p>
            <a:fld id="{50009513-F971-4503-A260-06AD69265F45}" type="slidenum">
              <a:rPr lang="en-IL" smtClean="0"/>
              <a:t>19</a:t>
            </a:fld>
            <a:endParaRPr lang="en-IL"/>
          </a:p>
        </p:txBody>
      </p:sp>
    </p:spTree>
    <p:extLst>
      <p:ext uri="{BB962C8B-B14F-4D97-AF65-F5344CB8AC3E}">
        <p14:creationId xmlns:p14="http://schemas.microsoft.com/office/powerpoint/2010/main" val="349903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יישום מדיניות טמפרטורה במקומות עבודה יכול לשפר את איכות העבודה ולהגדיל את הפרודוקטיביות. נסקור דרכים לחקוק ולהטמיע מדיניות זו.</a:t>
            </a:r>
          </a:p>
        </p:txBody>
      </p:sp>
      <p:sp>
        <p:nvSpPr>
          <p:cNvPr id="4" name="Slide Number Placeholder 3"/>
          <p:cNvSpPr>
            <a:spLocks noGrp="1"/>
          </p:cNvSpPr>
          <p:nvPr>
            <p:ph type="sldNum" sz="quarter" idx="5"/>
          </p:nvPr>
        </p:nvSpPr>
        <p:spPr/>
        <p:txBody>
          <a:bodyPr/>
          <a:lstStyle/>
          <a:p>
            <a:fld id="{50009513-F971-4503-A260-06AD69265F45}" type="slidenum">
              <a:rPr lang="en-IL" smtClean="0"/>
              <a:t>21</a:t>
            </a:fld>
            <a:endParaRPr lang="en-IL"/>
          </a:p>
        </p:txBody>
      </p:sp>
    </p:spTree>
    <p:extLst>
      <p:ext uri="{BB962C8B-B14F-4D97-AF65-F5344CB8AC3E}">
        <p14:creationId xmlns:p14="http://schemas.microsoft.com/office/powerpoint/2010/main" val="294488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שימור נוחות העובדים הוא קרדינלי להצלחה בעסק. נלמד כיצד לקבוע טמפרטורה נוחה שמתאימה לרוב העובדים ולוודא שבחדרים שונים יש שליטה נפרדת.</a:t>
            </a:r>
          </a:p>
        </p:txBody>
      </p:sp>
      <p:sp>
        <p:nvSpPr>
          <p:cNvPr id="4" name="Slide Number Placeholder 3"/>
          <p:cNvSpPr>
            <a:spLocks noGrp="1"/>
          </p:cNvSpPr>
          <p:nvPr>
            <p:ph type="sldNum" sz="quarter" idx="5"/>
          </p:nvPr>
        </p:nvSpPr>
        <p:spPr/>
        <p:txBody>
          <a:bodyPr/>
          <a:lstStyle/>
          <a:p>
            <a:fld id="{50009513-F971-4503-A260-06AD69265F45}" type="slidenum">
              <a:rPr lang="en-IL" smtClean="0"/>
              <a:t>22</a:t>
            </a:fld>
            <a:endParaRPr lang="en-IL"/>
          </a:p>
        </p:txBody>
      </p:sp>
    </p:spTree>
    <p:extLst>
      <p:ext uri="{BB962C8B-B14F-4D97-AF65-F5344CB8AC3E}">
        <p14:creationId xmlns:p14="http://schemas.microsoft.com/office/powerpoint/2010/main" val="154787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יישום מדיניות טמפרטורה בעסק לא רק שומר על נוחות העובדים אלא גם מפחית את צריכת האנרגיה. נלמד על הקשרים בין טמפרטורה, נוחות ויעילות אנרגטית.</a:t>
            </a:r>
          </a:p>
        </p:txBody>
      </p:sp>
      <p:sp>
        <p:nvSpPr>
          <p:cNvPr id="4" name="Slide Number Placeholder 3"/>
          <p:cNvSpPr>
            <a:spLocks noGrp="1"/>
          </p:cNvSpPr>
          <p:nvPr>
            <p:ph type="sldNum" sz="quarter" idx="5"/>
          </p:nvPr>
        </p:nvSpPr>
        <p:spPr/>
        <p:txBody>
          <a:bodyPr/>
          <a:lstStyle/>
          <a:p>
            <a:fld id="{50009513-F971-4503-A260-06AD69265F45}" type="slidenum">
              <a:rPr lang="en-IL" smtClean="0"/>
              <a:t>23</a:t>
            </a:fld>
            <a:endParaRPr lang="en-IL"/>
          </a:p>
        </p:txBody>
      </p:sp>
    </p:spTree>
    <p:extLst>
      <p:ext uri="{BB962C8B-B14F-4D97-AF65-F5344CB8AC3E}">
        <p14:creationId xmlns:p14="http://schemas.microsoft.com/office/powerpoint/2010/main" val="825811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תוכניות לבקרת מיזוג טובות יכולות לעזור בזיהוי יתר של מערכת המיזוג, ולהתריע על בעיות פוטנציאליות לפני שהן הופכות לבעיות גדולות. נסקור את התוכנות והמכשירים המובילים בשוק.</a:t>
            </a:r>
          </a:p>
        </p:txBody>
      </p:sp>
      <p:sp>
        <p:nvSpPr>
          <p:cNvPr id="4" name="Slide Number Placeholder 3"/>
          <p:cNvSpPr>
            <a:spLocks noGrp="1"/>
          </p:cNvSpPr>
          <p:nvPr>
            <p:ph type="sldNum" sz="quarter" idx="5"/>
          </p:nvPr>
        </p:nvSpPr>
        <p:spPr/>
        <p:txBody>
          <a:bodyPr/>
          <a:lstStyle/>
          <a:p>
            <a:fld id="{50009513-F971-4503-A260-06AD69265F45}" type="slidenum">
              <a:rPr lang="en-IL" smtClean="0"/>
              <a:t>24</a:t>
            </a:fld>
            <a:endParaRPr lang="en-IL"/>
          </a:p>
        </p:txBody>
      </p:sp>
    </p:spTree>
    <p:extLst>
      <p:ext uri="{BB962C8B-B14F-4D97-AF65-F5344CB8AC3E}">
        <p14:creationId xmlns:p14="http://schemas.microsoft.com/office/powerpoint/2010/main" val="275566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ישנם מספר פתרונות תוכנה בשוק המאפשרים ניהול ובקרת מערכות מיזוג בצורה יעילה. נציג את היתרונות של תוכנות אלה, כמו שליטה מרחוק ונתוני ניתוח שימוש.</a:t>
            </a:r>
          </a:p>
        </p:txBody>
      </p:sp>
      <p:sp>
        <p:nvSpPr>
          <p:cNvPr id="4" name="Slide Number Placeholder 3"/>
          <p:cNvSpPr>
            <a:spLocks noGrp="1"/>
          </p:cNvSpPr>
          <p:nvPr>
            <p:ph type="sldNum" sz="quarter" idx="5"/>
          </p:nvPr>
        </p:nvSpPr>
        <p:spPr/>
        <p:txBody>
          <a:bodyPr/>
          <a:lstStyle/>
          <a:p>
            <a:fld id="{50009513-F971-4503-A260-06AD69265F45}" type="slidenum">
              <a:rPr lang="en-IL" smtClean="0"/>
              <a:t>25</a:t>
            </a:fld>
            <a:endParaRPr lang="en-IL"/>
          </a:p>
        </p:txBody>
      </p:sp>
    </p:spTree>
    <p:extLst>
      <p:ext uri="{BB962C8B-B14F-4D97-AF65-F5344CB8AC3E}">
        <p14:creationId xmlns:p14="http://schemas.microsoft.com/office/powerpoint/2010/main" val="270271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במפגש היום נעסוק בכמה נושאים חשובים. נתחיל בחשיבות הבידוד התרמי ופתרונות פשוטים ליישום. לאחר מכן נדון באיטום חלונות ודלתות למניעת בריחי אוויר, ולאחר מכן נצלול לשימוש יעיל במזגן. נמשיך במדיניות טמפרטורה בעסק ונציג תוכנות לבקרת מיזוג, ולבסוף נבחן שיטות יצירתיות לחסכון באנרגיה.</a:t>
            </a:r>
          </a:p>
        </p:txBody>
      </p:sp>
      <p:sp>
        <p:nvSpPr>
          <p:cNvPr id="4" name="Slide Number Placeholder 3"/>
          <p:cNvSpPr>
            <a:spLocks noGrp="1"/>
          </p:cNvSpPr>
          <p:nvPr>
            <p:ph type="sldNum" sz="quarter" idx="5"/>
          </p:nvPr>
        </p:nvSpPr>
        <p:spPr/>
        <p:txBody>
          <a:bodyPr/>
          <a:lstStyle/>
          <a:p>
            <a:fld id="{50009513-F971-4503-A260-06AD69265F45}" type="slidenum">
              <a:rPr lang="en-IL" smtClean="0"/>
              <a:t>5</a:t>
            </a:fld>
            <a:endParaRPr lang="en-IL"/>
          </a:p>
        </p:txBody>
      </p:sp>
    </p:spTree>
    <p:extLst>
      <p:ext uri="{BB962C8B-B14F-4D97-AF65-F5344CB8AC3E}">
        <p14:creationId xmlns:p14="http://schemas.microsoft.com/office/powerpoint/2010/main" val="2892133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מערכות זיהוי יתר מאפשרות להבין ולעקוב אחרי ביצועי מערכת המיזוג. נלמד על הטכנולוגיות המתקדמות המאפשרות לזהות בעיות לפני שהן משפיעות על הביצועים.</a:t>
            </a:r>
          </a:p>
        </p:txBody>
      </p:sp>
      <p:sp>
        <p:nvSpPr>
          <p:cNvPr id="4" name="Slide Number Placeholder 3"/>
          <p:cNvSpPr>
            <a:spLocks noGrp="1"/>
          </p:cNvSpPr>
          <p:nvPr>
            <p:ph type="sldNum" sz="quarter" idx="5"/>
          </p:nvPr>
        </p:nvSpPr>
        <p:spPr/>
        <p:txBody>
          <a:bodyPr/>
          <a:lstStyle/>
          <a:p>
            <a:fld id="{50009513-F971-4503-A260-06AD69265F45}" type="slidenum">
              <a:rPr lang="en-IL" smtClean="0"/>
              <a:t>26</a:t>
            </a:fld>
            <a:endParaRPr lang="en-IL"/>
          </a:p>
        </p:txBody>
      </p:sp>
    </p:spTree>
    <p:extLst>
      <p:ext uri="{BB962C8B-B14F-4D97-AF65-F5344CB8AC3E}">
        <p14:creationId xmlns:p14="http://schemas.microsoft.com/office/powerpoint/2010/main" val="3414314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התרעות על בעיות פוטנציאליות במערכת המיזוג מאפשרות לבצע תחזוקה מונעת. נלמד על המנגנונים שיכולים להתריע על בעיות לפני שהן מתפתחות לבעיות גדולות.</a:t>
            </a:r>
          </a:p>
        </p:txBody>
      </p:sp>
      <p:sp>
        <p:nvSpPr>
          <p:cNvPr id="4" name="Slide Number Placeholder 3"/>
          <p:cNvSpPr>
            <a:spLocks noGrp="1"/>
          </p:cNvSpPr>
          <p:nvPr>
            <p:ph type="sldNum" sz="quarter" idx="5"/>
          </p:nvPr>
        </p:nvSpPr>
        <p:spPr/>
        <p:txBody>
          <a:bodyPr/>
          <a:lstStyle/>
          <a:p>
            <a:fld id="{50009513-F971-4503-A260-06AD69265F45}" type="slidenum">
              <a:rPr lang="en-IL" smtClean="0"/>
              <a:t>27</a:t>
            </a:fld>
            <a:endParaRPr lang="en-IL"/>
          </a:p>
        </p:txBody>
      </p:sp>
    </p:spTree>
    <p:extLst>
      <p:ext uri="{BB962C8B-B14F-4D97-AF65-F5344CB8AC3E}">
        <p14:creationId xmlns:p14="http://schemas.microsoft.com/office/powerpoint/2010/main" val="386955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יצירתיות בחסכון באנרגיה יכולה להוביל לפתרונות חדשניים, והפחתת עלויות. במפגש זה נסקור שיטות יצירתיות לחסכון באנרגיה בתחום המיזוג.</a:t>
            </a:r>
          </a:p>
        </p:txBody>
      </p:sp>
      <p:sp>
        <p:nvSpPr>
          <p:cNvPr id="4" name="Slide Number Placeholder 3"/>
          <p:cNvSpPr>
            <a:spLocks noGrp="1"/>
          </p:cNvSpPr>
          <p:nvPr>
            <p:ph type="sldNum" sz="quarter" idx="5"/>
          </p:nvPr>
        </p:nvSpPr>
        <p:spPr/>
        <p:txBody>
          <a:bodyPr/>
          <a:lstStyle/>
          <a:p>
            <a:fld id="{50009513-F971-4503-A260-06AD69265F45}" type="slidenum">
              <a:rPr lang="en-IL" smtClean="0"/>
              <a:t>28</a:t>
            </a:fld>
            <a:endParaRPr lang="en-IL"/>
          </a:p>
        </p:txBody>
      </p:sp>
    </p:spTree>
    <p:extLst>
      <p:ext uri="{BB962C8B-B14F-4D97-AF65-F5344CB8AC3E}">
        <p14:creationId xmlns:p14="http://schemas.microsoft.com/office/powerpoint/2010/main" val="1829376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נציג שיטות שונות ומגוונות לחסוך באנרגיה בבית ובעסק, כמו שימוש בטכנולוגיות חכמות, פתרונות טבעיים, ושימוש מחדש במשאבים.</a:t>
            </a:r>
          </a:p>
        </p:txBody>
      </p:sp>
      <p:sp>
        <p:nvSpPr>
          <p:cNvPr id="4" name="Slide Number Placeholder 3"/>
          <p:cNvSpPr>
            <a:spLocks noGrp="1"/>
          </p:cNvSpPr>
          <p:nvPr>
            <p:ph type="sldNum" sz="quarter" idx="5"/>
          </p:nvPr>
        </p:nvSpPr>
        <p:spPr/>
        <p:txBody>
          <a:bodyPr/>
          <a:lstStyle/>
          <a:p>
            <a:fld id="{50009513-F971-4503-A260-06AD69265F45}" type="slidenum">
              <a:rPr lang="en-IL" smtClean="0"/>
              <a:t>29</a:t>
            </a:fld>
            <a:endParaRPr lang="en-IL"/>
          </a:p>
        </p:txBody>
      </p:sp>
    </p:spTree>
    <p:extLst>
      <p:ext uri="{BB962C8B-B14F-4D97-AF65-F5344CB8AC3E}">
        <p14:creationId xmlns:p14="http://schemas.microsoft.com/office/powerpoint/2010/main" val="1346666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החדשנות בתחום המיזוג ממשיכה להתפתח, עם פתרונות יעילים יותר וחסכוניים באנרגיה. נסקור טכנולוגיות חדשניות כמו מיזוג מבוסס ענן, ומערכות יחודיות לחיסכון באנרגיה.</a:t>
            </a:r>
          </a:p>
        </p:txBody>
      </p:sp>
      <p:sp>
        <p:nvSpPr>
          <p:cNvPr id="4" name="Slide Number Placeholder 3"/>
          <p:cNvSpPr>
            <a:spLocks noGrp="1"/>
          </p:cNvSpPr>
          <p:nvPr>
            <p:ph type="sldNum" sz="quarter" idx="5"/>
          </p:nvPr>
        </p:nvSpPr>
        <p:spPr/>
        <p:txBody>
          <a:bodyPr/>
          <a:lstStyle/>
          <a:p>
            <a:fld id="{50009513-F971-4503-A260-06AD69265F45}" type="slidenum">
              <a:rPr lang="en-IL" smtClean="0"/>
              <a:t>30</a:t>
            </a:fld>
            <a:endParaRPr lang="en-IL"/>
          </a:p>
        </p:txBody>
      </p:sp>
    </p:spTree>
    <p:extLst>
      <p:ext uri="{BB962C8B-B14F-4D97-AF65-F5344CB8AC3E}">
        <p14:creationId xmlns:p14="http://schemas.microsoft.com/office/powerpoint/2010/main" val="2779644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נציג דוגמאות ומקרים מוצלחים של חברות ואנשים פרטיים שהטמיעו פתרונות חסכוניים באנרגיה בתחום המיזוג. מקרים אלו יוכלו להוות השראה גם לאחרים.</a:t>
            </a:r>
          </a:p>
        </p:txBody>
      </p:sp>
      <p:sp>
        <p:nvSpPr>
          <p:cNvPr id="4" name="Slide Number Placeholder 3"/>
          <p:cNvSpPr>
            <a:spLocks noGrp="1"/>
          </p:cNvSpPr>
          <p:nvPr>
            <p:ph type="sldNum" sz="quarter" idx="5"/>
          </p:nvPr>
        </p:nvSpPr>
        <p:spPr/>
        <p:txBody>
          <a:bodyPr/>
          <a:lstStyle/>
          <a:p>
            <a:fld id="{50009513-F971-4503-A260-06AD69265F45}" type="slidenum">
              <a:rPr lang="en-IL" smtClean="0"/>
              <a:t>31</a:t>
            </a:fld>
            <a:endParaRPr lang="en-IL"/>
          </a:p>
        </p:txBody>
      </p:sp>
    </p:spTree>
    <p:extLst>
      <p:ext uri="{BB962C8B-B14F-4D97-AF65-F5344CB8AC3E}">
        <p14:creationId xmlns:p14="http://schemas.microsoft.com/office/powerpoint/2010/main" val="2324381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במפגש זה סיפקנו מבט מעמיק על בידוד תרמי ושימוש חכם במיזוג אוויר. הבנה של החשיבות של בידוד וכיצד ליישם פתרונות יעילים תסייע לנו לשפר את הנוחות ולחסוך באנרגיה.</a:t>
            </a:r>
          </a:p>
        </p:txBody>
      </p:sp>
      <p:sp>
        <p:nvSpPr>
          <p:cNvPr id="4" name="Slide Number Placeholder 3"/>
          <p:cNvSpPr>
            <a:spLocks noGrp="1"/>
          </p:cNvSpPr>
          <p:nvPr>
            <p:ph type="sldNum" sz="quarter" idx="5"/>
          </p:nvPr>
        </p:nvSpPr>
        <p:spPr/>
        <p:txBody>
          <a:bodyPr/>
          <a:lstStyle/>
          <a:p>
            <a:fld id="{50009513-F971-4503-A260-06AD69265F45}" type="slidenum">
              <a:rPr lang="en-IL" smtClean="0"/>
              <a:t>32</a:t>
            </a:fld>
            <a:endParaRPr lang="en-IL"/>
          </a:p>
        </p:txBody>
      </p:sp>
    </p:spTree>
    <p:extLst>
      <p:ext uri="{BB962C8B-B14F-4D97-AF65-F5344CB8AC3E}">
        <p14:creationId xmlns:p14="http://schemas.microsoft.com/office/powerpoint/2010/main" val="255775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בידוד תרמי חשוב מפני שהוא מפחית את הצורך באנרגיה, משפר את נוחות הטמפרטורה בתוך הבית, ומפחית את ההשפעה על הסביבה. בידוד טוב יכול לחסוך עד 30% בעלויות האנרגיה, דבר שמסייע הן לכלכלה הפרטית והן לתעשייה.</a:t>
            </a:r>
          </a:p>
        </p:txBody>
      </p:sp>
      <p:sp>
        <p:nvSpPr>
          <p:cNvPr id="4" name="Slide Number Placeholder 3"/>
          <p:cNvSpPr>
            <a:spLocks noGrp="1"/>
          </p:cNvSpPr>
          <p:nvPr>
            <p:ph type="sldNum" sz="quarter" idx="5"/>
          </p:nvPr>
        </p:nvSpPr>
        <p:spPr/>
        <p:txBody>
          <a:bodyPr/>
          <a:lstStyle/>
          <a:p>
            <a:fld id="{50009513-F971-4503-A260-06AD69265F45}" type="slidenum">
              <a:rPr lang="en-IL" smtClean="0"/>
              <a:t>7</a:t>
            </a:fld>
            <a:endParaRPr lang="en-IL"/>
          </a:p>
        </p:txBody>
      </p:sp>
    </p:spTree>
    <p:extLst>
      <p:ext uri="{BB962C8B-B14F-4D97-AF65-F5344CB8AC3E}">
        <p14:creationId xmlns:p14="http://schemas.microsoft.com/office/powerpoint/2010/main" val="428506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ישנם מספר חומרים זולים ויעילים לבידוד, כמו פיברגלס, פוליאתילן, וצמר מינרלי. נסקור את היתרונות של כל חומר, את עלויותיהם relative, ואת המקומות בהם ניתן להשתמש בהם להצלחה מרבית.</a:t>
            </a:r>
          </a:p>
        </p:txBody>
      </p:sp>
      <p:sp>
        <p:nvSpPr>
          <p:cNvPr id="4" name="Slide Number Placeholder 3"/>
          <p:cNvSpPr>
            <a:spLocks noGrp="1"/>
          </p:cNvSpPr>
          <p:nvPr>
            <p:ph type="sldNum" sz="quarter" idx="5"/>
          </p:nvPr>
        </p:nvSpPr>
        <p:spPr/>
        <p:txBody>
          <a:bodyPr/>
          <a:lstStyle/>
          <a:p>
            <a:fld id="{50009513-F971-4503-A260-06AD69265F45}" type="slidenum">
              <a:rPr lang="en-IL" smtClean="0"/>
              <a:t>8</a:t>
            </a:fld>
            <a:endParaRPr lang="en-IL"/>
          </a:p>
        </p:txBody>
      </p:sp>
    </p:spTree>
    <p:extLst>
      <p:ext uri="{BB962C8B-B14F-4D97-AF65-F5344CB8AC3E}">
        <p14:creationId xmlns:p14="http://schemas.microsoft.com/office/powerpoint/2010/main" val="377124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יישום בידוד תרמי יכול להתבצע בקלות יחסית עם כלים פשוטים. נציג טיפים ליישום עצמאי, כמו חיזוק בידוד בגגות, קירות ורצפות, ואילו שינויים קטנים יכולים לשפר באופן משמעותי את הבידוד הקיים.</a:t>
            </a:r>
          </a:p>
        </p:txBody>
      </p:sp>
      <p:sp>
        <p:nvSpPr>
          <p:cNvPr id="4" name="Slide Number Placeholder 3"/>
          <p:cNvSpPr>
            <a:spLocks noGrp="1"/>
          </p:cNvSpPr>
          <p:nvPr>
            <p:ph type="sldNum" sz="quarter" idx="5"/>
          </p:nvPr>
        </p:nvSpPr>
        <p:spPr/>
        <p:txBody>
          <a:bodyPr/>
          <a:lstStyle/>
          <a:p>
            <a:fld id="{50009513-F971-4503-A260-06AD69265F45}" type="slidenum">
              <a:rPr lang="en-IL" smtClean="0"/>
              <a:t>9</a:t>
            </a:fld>
            <a:endParaRPr lang="en-IL"/>
          </a:p>
        </p:txBody>
      </p:sp>
    </p:spTree>
    <p:extLst>
      <p:ext uri="{BB962C8B-B14F-4D97-AF65-F5344CB8AC3E}">
        <p14:creationId xmlns:p14="http://schemas.microsoft.com/office/powerpoint/2010/main" val="327842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איטום חלונות ודלתות הוא צעד חשוב במניעת בריחת אוויר ממוזג ושמירה על טמפרטורה נוחה בבית. נציג טכניקות לאיטום חלונות ודלתות כדי להבטיח שהאוויר הממוזג לא יברח.</a:t>
            </a:r>
          </a:p>
        </p:txBody>
      </p:sp>
      <p:sp>
        <p:nvSpPr>
          <p:cNvPr id="4" name="Slide Number Placeholder 3"/>
          <p:cNvSpPr>
            <a:spLocks noGrp="1"/>
          </p:cNvSpPr>
          <p:nvPr>
            <p:ph type="sldNum" sz="quarter" idx="5"/>
          </p:nvPr>
        </p:nvSpPr>
        <p:spPr/>
        <p:txBody>
          <a:bodyPr/>
          <a:lstStyle/>
          <a:p>
            <a:fld id="{50009513-F971-4503-A260-06AD69265F45}" type="slidenum">
              <a:rPr lang="en-IL" smtClean="0"/>
              <a:t>10</a:t>
            </a:fld>
            <a:endParaRPr lang="en-IL"/>
          </a:p>
        </p:txBody>
      </p:sp>
    </p:spTree>
    <p:extLst>
      <p:ext uri="{BB962C8B-B14F-4D97-AF65-F5344CB8AC3E}">
        <p14:creationId xmlns:p14="http://schemas.microsoft.com/office/powerpoint/2010/main" val="312419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ישנן טכניקות רבות לאיטום חלונות, כגון שימוש במרקרים, מסילות אוטומטיות, ודבק אטום. נציג את היתרונות והחסרונות של כל טכניקת איטום כדי שתוכלו לבחור את המתאימה ביותר.</a:t>
            </a:r>
          </a:p>
        </p:txBody>
      </p:sp>
      <p:sp>
        <p:nvSpPr>
          <p:cNvPr id="4" name="Slide Number Placeholder 3"/>
          <p:cNvSpPr>
            <a:spLocks noGrp="1"/>
          </p:cNvSpPr>
          <p:nvPr>
            <p:ph type="sldNum" sz="quarter" idx="5"/>
          </p:nvPr>
        </p:nvSpPr>
        <p:spPr/>
        <p:txBody>
          <a:bodyPr/>
          <a:lstStyle/>
          <a:p>
            <a:fld id="{50009513-F971-4503-A260-06AD69265F45}" type="slidenum">
              <a:rPr lang="en-IL" smtClean="0"/>
              <a:t>11</a:t>
            </a:fld>
            <a:endParaRPr lang="en-IL"/>
          </a:p>
        </p:txBody>
      </p:sp>
    </p:spTree>
    <p:extLst>
      <p:ext uri="{BB962C8B-B14F-4D97-AF65-F5344CB8AC3E}">
        <p14:creationId xmlns:p14="http://schemas.microsoft.com/office/powerpoint/2010/main" val="193749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איטום דלתות חשוב לא פחות מאיטום חלונות. נלמד על שימוש בחומרי אטימה, דאון גז, ושימוש בגומיות שמונעות דליפות אוויר מסביב לדלת.</a:t>
            </a:r>
          </a:p>
        </p:txBody>
      </p:sp>
      <p:sp>
        <p:nvSpPr>
          <p:cNvPr id="4" name="Slide Number Placeholder 3"/>
          <p:cNvSpPr>
            <a:spLocks noGrp="1"/>
          </p:cNvSpPr>
          <p:nvPr>
            <p:ph type="sldNum" sz="quarter" idx="5"/>
          </p:nvPr>
        </p:nvSpPr>
        <p:spPr/>
        <p:txBody>
          <a:bodyPr/>
          <a:lstStyle/>
          <a:p>
            <a:fld id="{50009513-F971-4503-A260-06AD69265F45}" type="slidenum">
              <a:rPr lang="en-IL" smtClean="0"/>
              <a:t>13</a:t>
            </a:fld>
            <a:endParaRPr lang="en-IL"/>
          </a:p>
        </p:txBody>
      </p:sp>
    </p:spTree>
    <p:extLst>
      <p:ext uri="{BB962C8B-B14F-4D97-AF65-F5344CB8AC3E}">
        <p14:creationId xmlns:p14="http://schemas.microsoft.com/office/powerpoint/2010/main" val="3796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L"/>
              <a:t>שיפור האיטום של הבית לא רק מונע דליפות אלא גם מסייע בשיפור היעילות האנרגטית. נסקור דרכים לזיהוי דליפות ולתיקון בעיות קיימות כדי לשפר את איכות החיים בבית.</a:t>
            </a:r>
          </a:p>
        </p:txBody>
      </p:sp>
      <p:sp>
        <p:nvSpPr>
          <p:cNvPr id="4" name="Slide Number Placeholder 3"/>
          <p:cNvSpPr>
            <a:spLocks noGrp="1"/>
          </p:cNvSpPr>
          <p:nvPr>
            <p:ph type="sldNum" sz="quarter" idx="5"/>
          </p:nvPr>
        </p:nvSpPr>
        <p:spPr/>
        <p:txBody>
          <a:bodyPr/>
          <a:lstStyle/>
          <a:p>
            <a:fld id="{50009513-F971-4503-A260-06AD69265F45}" type="slidenum">
              <a:rPr lang="en-IL" smtClean="0"/>
              <a:t>14</a:t>
            </a:fld>
            <a:endParaRPr lang="en-IL"/>
          </a:p>
        </p:txBody>
      </p:sp>
    </p:spTree>
    <p:extLst>
      <p:ext uri="{BB962C8B-B14F-4D97-AF65-F5344CB8AC3E}">
        <p14:creationId xmlns:p14="http://schemas.microsoft.com/office/powerpoint/2010/main" val="262697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3743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4899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1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6567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42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81603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4552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4848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3609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42521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3/25/2025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1576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3/25/2025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0299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s02web.zoom.us/rec/share/9FH9wE3PjNm3gl4ZZY4sj1RLnKY7MUhdEPcNXaVWJD-_5Z67lRj0H-2-Q9eiVa8h.i3CSKu-B-1YWRQY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com/shorts/idTH4HTzNQA?si=wpbE6wyDZ1EpDhG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lideshare.net/slideshow/ss-9498722/949872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qjU6vZugeBU" TargetMode="External"/><Relationship Id="rId2" Type="http://schemas.openxmlformats.org/officeDocument/2006/relationships/hyperlink" Target="https://stier.co.il/aclima/"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youtu.be/xA3DKskO_C4?si=j1FSuxXTCgf7Yxg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367218-EF6A-0851-4F92-5F71F7107E91}"/>
              </a:ext>
            </a:extLst>
          </p:cNvPr>
          <p:cNvSpPr>
            <a:spLocks noGrp="1"/>
          </p:cNvSpPr>
          <p:nvPr>
            <p:ph type="ctrTitle"/>
          </p:nvPr>
        </p:nvSpPr>
        <p:spPr>
          <a:xfrm>
            <a:off x="6969211" y="978407"/>
            <a:ext cx="4714138" cy="3976380"/>
          </a:xfrm>
        </p:spPr>
        <p:txBody>
          <a:bodyPr anchor="t">
            <a:noAutofit/>
          </a:bodyPr>
          <a:lstStyle/>
          <a:p>
            <a:pPr algn="r" rtl="1"/>
            <a:r>
              <a:rPr lang="en-IL" sz="3600" dirty="0" err="1"/>
              <a:t>בידוד</a:t>
            </a:r>
            <a:r>
              <a:rPr lang="en-IL" sz="3600" dirty="0"/>
              <a:t> </a:t>
            </a:r>
            <a:r>
              <a:rPr lang="en-IL" sz="3600" dirty="0" err="1"/>
              <a:t>תרמי</a:t>
            </a:r>
            <a:r>
              <a:rPr lang="en-IL" sz="3600" dirty="0"/>
              <a:t> </a:t>
            </a:r>
            <a:r>
              <a:rPr lang="en-IL" sz="3600" dirty="0" err="1"/>
              <a:t>ושימוש</a:t>
            </a:r>
            <a:r>
              <a:rPr lang="en-IL" sz="3600" dirty="0"/>
              <a:t> חכם </a:t>
            </a:r>
            <a:r>
              <a:rPr lang="en-IL" sz="3600" dirty="0" err="1"/>
              <a:t>במיזוג</a:t>
            </a:r>
            <a:r>
              <a:rPr lang="en-IL" sz="3600" dirty="0"/>
              <a:t> אוויר: </a:t>
            </a:r>
            <a:r>
              <a:rPr lang="en-IL" sz="3600" dirty="0" err="1"/>
              <a:t>מפגש</a:t>
            </a:r>
            <a:r>
              <a:rPr lang="en-IL" sz="3600" dirty="0"/>
              <a:t> </a:t>
            </a:r>
            <a:r>
              <a:rPr lang="he-IL" sz="3600" dirty="0"/>
              <a:t>3</a:t>
            </a:r>
            <a:br>
              <a:rPr lang="he-IL" sz="3600" dirty="0"/>
            </a:br>
            <a:br>
              <a:rPr lang="he-IL" sz="3600" dirty="0"/>
            </a:br>
            <a:r>
              <a:rPr lang="he-IL" sz="3600" dirty="0">
                <a:hlinkClick r:id="rId3"/>
              </a:rPr>
              <a:t>להקלטת המפגש </a:t>
            </a:r>
            <a:br>
              <a:rPr lang="he-IL" sz="3600" dirty="0">
                <a:hlinkClick r:id="rId3"/>
              </a:rPr>
            </a:br>
            <a:r>
              <a:rPr lang="he-IL" sz="3600" dirty="0">
                <a:hlinkClick r:id="rId3"/>
              </a:rPr>
              <a:t>לחצו כאן</a:t>
            </a:r>
            <a:endParaRPr lang="en-IL" sz="3600" dirty="0"/>
          </a:p>
        </p:txBody>
      </p:sp>
      <p:sp>
        <p:nvSpPr>
          <p:cNvPr id="3" name="Subtitle 2">
            <a:extLst>
              <a:ext uri="{FF2B5EF4-FFF2-40B4-BE49-F238E27FC236}">
                <a16:creationId xmlns:a16="http://schemas.microsoft.com/office/drawing/2014/main" id="{023098F7-4517-88F5-3164-9BDEE08CFDD0}"/>
              </a:ext>
            </a:extLst>
          </p:cNvPr>
          <p:cNvSpPr>
            <a:spLocks noGrp="1"/>
          </p:cNvSpPr>
          <p:nvPr>
            <p:ph type="subTitle" idx="1"/>
          </p:nvPr>
        </p:nvSpPr>
        <p:spPr>
          <a:xfrm>
            <a:off x="6699869" y="5275825"/>
            <a:ext cx="4983481" cy="1070177"/>
          </a:xfrm>
        </p:spPr>
        <p:txBody>
          <a:bodyPr anchor="t">
            <a:normAutofit/>
          </a:bodyPr>
          <a:lstStyle/>
          <a:p>
            <a:r>
              <a:rPr lang="en-IL" sz="2400" dirty="0" err="1"/>
              <a:t>חקר</a:t>
            </a:r>
            <a:r>
              <a:rPr lang="en-IL" sz="2400" dirty="0"/>
              <a:t> פתרונות </a:t>
            </a:r>
            <a:r>
              <a:rPr lang="en-IL" sz="2400" dirty="0" err="1"/>
              <a:t>לבידוד</a:t>
            </a:r>
            <a:r>
              <a:rPr lang="en-IL" sz="2400" dirty="0"/>
              <a:t> </a:t>
            </a:r>
            <a:r>
              <a:rPr lang="en-IL" sz="2400" dirty="0" err="1"/>
              <a:t>ושימוש</a:t>
            </a:r>
            <a:r>
              <a:rPr lang="en-IL" sz="2400" dirty="0"/>
              <a:t> </a:t>
            </a:r>
            <a:r>
              <a:rPr lang="en-IL" sz="2400" dirty="0" err="1"/>
              <a:t>במיזוג</a:t>
            </a:r>
            <a:r>
              <a:rPr lang="en-IL" sz="2400" dirty="0"/>
              <a:t> אוויר</a:t>
            </a:r>
          </a:p>
        </p:txBody>
      </p:sp>
      <p:pic>
        <p:nvPicPr>
          <p:cNvPr id="4" name="Picture 3" descr="צילום של אוורור המזגן בעליית הגג">
            <a:extLst>
              <a:ext uri="{FF2B5EF4-FFF2-40B4-BE49-F238E27FC236}">
                <a16:creationId xmlns:a16="http://schemas.microsoft.com/office/drawing/2014/main" id="{CF8B2994-AEE8-4333-AB19-C67B93ACD4E2}"/>
              </a:ext>
            </a:extLst>
          </p:cNvPr>
          <p:cNvPicPr>
            <a:picLocks noChangeAspect="1"/>
          </p:cNvPicPr>
          <p:nvPr/>
        </p:nvPicPr>
        <p:blipFill>
          <a:blip r:embed="rId4"/>
          <a:srcRect t="6708" r="1" b="14690"/>
          <a:stretch/>
        </p:blipFill>
        <p:spPr>
          <a:xfrm>
            <a:off x="525664" y="508090"/>
            <a:ext cx="5570336" cy="5837913"/>
          </a:xfrm>
          <a:prstGeom prst="rect">
            <a:avLst/>
          </a:prstGeom>
        </p:spPr>
      </p:pic>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48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E51E548-5BA5-BB9E-06AB-23CF042C18EF}"/>
              </a:ext>
            </a:extLst>
          </p:cNvPr>
          <p:cNvSpPr>
            <a:spLocks noGrp="1"/>
          </p:cNvSpPr>
          <p:nvPr>
            <p:ph type="ctrTitle"/>
          </p:nvPr>
        </p:nvSpPr>
        <p:spPr>
          <a:xfrm>
            <a:off x="0" y="1211766"/>
            <a:ext cx="11862486" cy="4727988"/>
          </a:xfrm>
        </p:spPr>
        <p:txBody>
          <a:bodyPr anchor="b">
            <a:normAutofit/>
          </a:bodyPr>
          <a:lstStyle/>
          <a:p>
            <a:pPr algn="r" rtl="1"/>
            <a:r>
              <a:rPr lang="en-IL" sz="7400" dirty="0" err="1"/>
              <a:t>איטום</a:t>
            </a:r>
            <a:r>
              <a:rPr lang="en-IL" sz="7400" dirty="0"/>
              <a:t> </a:t>
            </a:r>
            <a:r>
              <a:rPr lang="en-IL" sz="7400" dirty="0" err="1"/>
              <a:t>חלונות</a:t>
            </a:r>
            <a:r>
              <a:rPr lang="en-IL" sz="7400" dirty="0"/>
              <a:t> </a:t>
            </a:r>
            <a:r>
              <a:rPr lang="en-IL" sz="7400" dirty="0" err="1"/>
              <a:t>ודלתות</a:t>
            </a:r>
            <a:r>
              <a:rPr lang="en-IL" sz="7400" dirty="0"/>
              <a:t>:</a:t>
            </a:r>
            <a:r>
              <a:rPr lang="he-IL" sz="7400" dirty="0"/>
              <a:t> </a:t>
            </a:r>
            <a:br>
              <a:rPr lang="he-IL" sz="7400" dirty="0"/>
            </a:br>
            <a:r>
              <a:rPr lang="en-IL" sz="7400" dirty="0"/>
              <a:t> </a:t>
            </a:r>
            <a:r>
              <a:rPr lang="en-IL" sz="7400" dirty="0" err="1"/>
              <a:t>איך</a:t>
            </a:r>
            <a:r>
              <a:rPr lang="en-IL" sz="7400" dirty="0"/>
              <a:t> </a:t>
            </a:r>
            <a:r>
              <a:rPr lang="en-IL" sz="7400" dirty="0" err="1"/>
              <a:t>למנוע</a:t>
            </a:r>
            <a:r>
              <a:rPr lang="en-IL" sz="7400" dirty="0"/>
              <a:t> </a:t>
            </a:r>
            <a:r>
              <a:rPr lang="en-IL" sz="7400" dirty="0" err="1"/>
              <a:t>בריחת</a:t>
            </a:r>
            <a:r>
              <a:rPr lang="en-IL" sz="7400" dirty="0"/>
              <a:t> אוויר </a:t>
            </a:r>
            <a:r>
              <a:rPr lang="en-IL" sz="7400" dirty="0" err="1"/>
              <a:t>ממוזג</a:t>
            </a:r>
            <a:endParaRPr lang="en-IL" sz="7400" dirty="0"/>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2940652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11839B-35E0-D3A0-E4D7-E4AD1060C993}"/>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טכניקות לאיטום חלונות</a:t>
            </a:r>
          </a:p>
        </p:txBody>
      </p:sp>
      <p:pic>
        <p:nvPicPr>
          <p:cNvPr id="5" name="Content Placeholder 4" descr="מנקה חלונות עושה את עבודתו בזהירות">
            <a:extLst>
              <a:ext uri="{FF2B5EF4-FFF2-40B4-BE49-F238E27FC236}">
                <a16:creationId xmlns:a16="http://schemas.microsoft.com/office/drawing/2014/main" id="{D5F360EC-60B4-4B3D-AC6B-03CB31D4E418}"/>
              </a:ext>
            </a:extLst>
          </p:cNvPr>
          <p:cNvPicPr>
            <a:picLocks noGrp="1" noChangeAspect="1"/>
          </p:cNvPicPr>
          <p:nvPr>
            <p:ph sz="half" idx="1"/>
          </p:nvPr>
        </p:nvPicPr>
        <p:blipFill>
          <a:blip r:embed="rId3"/>
          <a:srcRect l="40363" r="11364"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6714D2B7-EC21-9EB8-FDB1-5B6883C4F16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1874018"/>
            <a:ext cx="6236208" cy="3767328"/>
          </a:xfrm>
        </p:spPr>
        <p:txBody>
          <a:bodyPr>
            <a:noAutofit/>
          </a:bodyPr>
          <a:lstStyle/>
          <a:p>
            <a:pPr marL="0" indent="0" algn="r" rtl="1">
              <a:spcBef>
                <a:spcPts val="2500"/>
              </a:spcBef>
              <a:buNone/>
            </a:pPr>
            <a:r>
              <a:rPr lang="he-IL" sz="2400" b="1" dirty="0"/>
              <a:t>שימוש במרקרים</a:t>
            </a:r>
          </a:p>
          <a:p>
            <a:pPr marL="0" lvl="1" indent="0" algn="r" rtl="1">
              <a:buNone/>
            </a:pPr>
            <a:r>
              <a:rPr lang="he-IL" sz="2400" dirty="0"/>
              <a:t>מרקרים הם דרך קלה ונגישה לאטום חלונות, אך יש להם מגבלות בעמידות ובטווח השפעה.</a:t>
            </a:r>
          </a:p>
          <a:p>
            <a:pPr marL="0" indent="0" algn="r" rtl="1">
              <a:spcBef>
                <a:spcPts val="2500"/>
              </a:spcBef>
              <a:buNone/>
            </a:pPr>
            <a:r>
              <a:rPr lang="he-IL" sz="2400" b="1" dirty="0"/>
              <a:t>מסילות אוטומטיות</a:t>
            </a:r>
          </a:p>
          <a:p>
            <a:pPr marL="0" lvl="1" indent="0" algn="r" rtl="1">
              <a:buNone/>
            </a:pPr>
            <a:r>
              <a:rPr lang="he-IL" sz="2400" dirty="0"/>
              <a:t>מסילות אוטומטיות מציעות פתרונות אמינים לאיטום, אך עשויות להיות יקרות יותר ודורשות תחזוקה.</a:t>
            </a:r>
          </a:p>
          <a:p>
            <a:pPr marL="0" indent="0" algn="r" rtl="1">
              <a:spcBef>
                <a:spcPts val="2500"/>
              </a:spcBef>
              <a:buNone/>
            </a:pPr>
            <a:r>
              <a:rPr lang="he-IL" sz="2400" b="1" dirty="0"/>
              <a:t>דבק אטום</a:t>
            </a:r>
          </a:p>
          <a:p>
            <a:pPr marL="0" lvl="1" indent="0" algn="r" rtl="1">
              <a:buNone/>
            </a:pPr>
            <a:r>
              <a:rPr lang="he-IL" sz="2400" dirty="0"/>
              <a:t>דבק אטום מספק איטום חזק ומסיבי, אך יכול להיות קשה ליישום ודורש מיומנות.</a:t>
            </a:r>
            <a:endParaRPr lang="en-IL" sz="2400" dirty="0"/>
          </a:p>
        </p:txBody>
      </p:sp>
    </p:spTree>
    <p:extLst>
      <p:ext uri="{BB962C8B-B14F-4D97-AF65-F5344CB8AC3E}">
        <p14:creationId xmlns:p14="http://schemas.microsoft.com/office/powerpoint/2010/main" val="1416145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D153F-6500-1636-CC24-2E6079B1E3FC}"/>
              </a:ext>
            </a:extLst>
          </p:cNvPr>
          <p:cNvSpPr>
            <a:spLocks noGrp="1"/>
          </p:cNvSpPr>
          <p:nvPr>
            <p:ph sz="half" idx="1"/>
          </p:nvPr>
        </p:nvSpPr>
        <p:spPr/>
        <p:txBody>
          <a:bodyPr/>
          <a:lstStyle/>
          <a:p>
            <a:endParaRPr lang="en-IL"/>
          </a:p>
        </p:txBody>
      </p:sp>
      <p:sp>
        <p:nvSpPr>
          <p:cNvPr id="4" name="Content Placeholder 3">
            <a:extLst>
              <a:ext uri="{FF2B5EF4-FFF2-40B4-BE49-F238E27FC236}">
                <a16:creationId xmlns:a16="http://schemas.microsoft.com/office/drawing/2014/main" id="{0F6CF464-954B-BD59-AF5A-2B522D42B298}"/>
              </a:ext>
            </a:extLst>
          </p:cNvPr>
          <p:cNvSpPr>
            <a:spLocks noGrp="1"/>
          </p:cNvSpPr>
          <p:nvPr>
            <p:ph sz="half" idx="2"/>
          </p:nvPr>
        </p:nvSpPr>
        <p:spPr/>
        <p:txBody>
          <a:bodyPr/>
          <a:lstStyle/>
          <a:p>
            <a:r>
              <a:rPr lang="de-DE" dirty="0">
                <a:hlinkClick r:id="rId2"/>
              </a:rPr>
              <a:t>https://youtube.com/shorts/idTH4HTzNQA?si=wpbE6wyDZ1EpDhGT</a:t>
            </a:r>
            <a:r>
              <a:rPr lang="he-IL" dirty="0"/>
              <a:t> </a:t>
            </a:r>
            <a:endParaRPr lang="en-IL" dirty="0"/>
          </a:p>
        </p:txBody>
      </p:sp>
      <p:pic>
        <p:nvPicPr>
          <p:cNvPr id="6" name="Picture 5">
            <a:extLst>
              <a:ext uri="{FF2B5EF4-FFF2-40B4-BE49-F238E27FC236}">
                <a16:creationId xmlns:a16="http://schemas.microsoft.com/office/drawing/2014/main" id="{24309D49-594C-1B21-0DAC-A9EB48F33AE6}"/>
              </a:ext>
            </a:extLst>
          </p:cNvPr>
          <p:cNvPicPr>
            <a:picLocks noChangeAspect="1"/>
          </p:cNvPicPr>
          <p:nvPr/>
        </p:nvPicPr>
        <p:blipFill>
          <a:blip r:embed="rId3"/>
          <a:stretch>
            <a:fillRect/>
          </a:stretch>
        </p:blipFill>
        <p:spPr>
          <a:xfrm>
            <a:off x="0" y="261937"/>
            <a:ext cx="5334000" cy="6334125"/>
          </a:xfrm>
          <a:prstGeom prst="rect">
            <a:avLst/>
          </a:prstGeom>
        </p:spPr>
      </p:pic>
      <p:sp>
        <p:nvSpPr>
          <p:cNvPr id="8" name="Title 7">
            <a:extLst>
              <a:ext uri="{FF2B5EF4-FFF2-40B4-BE49-F238E27FC236}">
                <a16:creationId xmlns:a16="http://schemas.microsoft.com/office/drawing/2014/main" id="{7449AA22-D047-14CF-E029-70F4487FD4F3}"/>
              </a:ext>
            </a:extLst>
          </p:cNvPr>
          <p:cNvSpPr>
            <a:spLocks noGrp="1"/>
          </p:cNvSpPr>
          <p:nvPr>
            <p:ph type="title"/>
          </p:nvPr>
        </p:nvSpPr>
        <p:spPr/>
        <p:txBody>
          <a:bodyPr/>
          <a:lstStyle/>
          <a:p>
            <a:pPr algn="r" rtl="1"/>
            <a:r>
              <a:rPr lang="he-IL" dirty="0"/>
              <a:t>ניפוח הבית</a:t>
            </a:r>
            <a:endParaRPr lang="en-IL" dirty="0"/>
          </a:p>
        </p:txBody>
      </p:sp>
    </p:spTree>
    <p:extLst>
      <p:ext uri="{BB962C8B-B14F-4D97-AF65-F5344CB8AC3E}">
        <p14:creationId xmlns:p14="http://schemas.microsoft.com/office/powerpoint/2010/main" val="14598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565C2B-AB51-93CA-9937-61376435CBB7}"/>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איטום דלתות</a:t>
            </a:r>
          </a:p>
        </p:txBody>
      </p:sp>
      <p:pic>
        <p:nvPicPr>
          <p:cNvPr id="5" name="Content Placeholder 4" descr="שירותים פתוחים על ידי">
            <a:extLst>
              <a:ext uri="{FF2B5EF4-FFF2-40B4-BE49-F238E27FC236}">
                <a16:creationId xmlns:a16="http://schemas.microsoft.com/office/drawing/2014/main" id="{0175B0B0-7C8B-4A51-A417-C637F7C99EC2}"/>
              </a:ext>
            </a:extLst>
          </p:cNvPr>
          <p:cNvPicPr>
            <a:picLocks noGrp="1" noChangeAspect="1"/>
          </p:cNvPicPr>
          <p:nvPr>
            <p:ph sz="half" idx="1"/>
          </p:nvPr>
        </p:nvPicPr>
        <p:blipFill>
          <a:blip r:embed="rId3"/>
          <a:srcRect l="16828" r="35080"/>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AA600AD0-2353-4FBD-8E6F-0DCF124C180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112264"/>
            <a:ext cx="6236208" cy="3767328"/>
          </a:xfrm>
        </p:spPr>
        <p:txBody>
          <a:bodyPr>
            <a:noAutofit/>
          </a:bodyPr>
          <a:lstStyle/>
          <a:p>
            <a:pPr marL="0" indent="0" algn="r" rtl="1">
              <a:spcBef>
                <a:spcPts val="2500"/>
              </a:spcBef>
              <a:buNone/>
            </a:pPr>
            <a:r>
              <a:rPr lang="he-IL" sz="2400" b="1" dirty="0"/>
              <a:t>חשיבות איטום דלתות</a:t>
            </a:r>
          </a:p>
          <a:p>
            <a:pPr marL="0" lvl="1" indent="0" algn="r" rtl="1">
              <a:buNone/>
            </a:pPr>
            <a:r>
              <a:rPr lang="he-IL" sz="2400" dirty="0"/>
              <a:t>איטום דלתות חיוני לשמירה על יעילות האנרגיה והפחתת דליפות אוויר בבית.</a:t>
            </a:r>
          </a:p>
          <a:p>
            <a:pPr marL="0" indent="0" algn="r" rtl="1">
              <a:spcBef>
                <a:spcPts val="2500"/>
              </a:spcBef>
              <a:buNone/>
            </a:pPr>
            <a:r>
              <a:rPr lang="he-IL" sz="2400" b="1" dirty="0"/>
              <a:t>חומרי אטימה</a:t>
            </a:r>
          </a:p>
          <a:p>
            <a:pPr marL="0" lvl="1" indent="0" algn="r" rtl="1">
              <a:buNone/>
            </a:pPr>
            <a:r>
              <a:rPr lang="he-IL" sz="2400" dirty="0"/>
              <a:t>שימוש בחומרי אטימה מתקדמים עוזר למנוע דליפות אוויר ולשפר את הבידוד.</a:t>
            </a:r>
          </a:p>
          <a:p>
            <a:pPr marL="0" indent="0" algn="r" rtl="1">
              <a:spcBef>
                <a:spcPts val="2500"/>
              </a:spcBef>
              <a:buNone/>
            </a:pPr>
            <a:r>
              <a:rPr lang="he-IL" sz="2400" b="1" dirty="0"/>
              <a:t>גומיות לדלתות</a:t>
            </a:r>
          </a:p>
          <a:p>
            <a:pPr marL="0" lvl="1" indent="0" algn="r" rtl="1">
              <a:buNone/>
            </a:pPr>
            <a:r>
              <a:rPr lang="he-IL" sz="2400" dirty="0"/>
              <a:t>גומיות שמונעות דליפות אוויר מסביב לדלתות מסייעות לשמור על נוחות הבית.</a:t>
            </a:r>
            <a:endParaRPr lang="en-IL" sz="2400" dirty="0"/>
          </a:p>
        </p:txBody>
      </p:sp>
    </p:spTree>
    <p:extLst>
      <p:ext uri="{BB962C8B-B14F-4D97-AF65-F5344CB8AC3E}">
        <p14:creationId xmlns:p14="http://schemas.microsoft.com/office/powerpoint/2010/main" val="2655852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33D23C-D7D8-20DA-D5AE-A47DF753BFDB}"/>
              </a:ext>
            </a:extLst>
          </p:cNvPr>
          <p:cNvSpPr>
            <a:spLocks noGrp="1"/>
          </p:cNvSpPr>
          <p:nvPr>
            <p:ph type="title"/>
          </p:nvPr>
        </p:nvSpPr>
        <p:spPr>
          <a:xfrm>
            <a:off x="5431536" y="978408"/>
            <a:ext cx="6851080" cy="1463040"/>
          </a:xfrm>
        </p:spPr>
        <p:txBody>
          <a:bodyPr vert="horz" lIns="91440" tIns="45720" rIns="91440" bIns="45720" rtlCol="0" anchor="t">
            <a:normAutofit/>
          </a:bodyPr>
          <a:lstStyle/>
          <a:p>
            <a:r>
              <a:rPr lang="en-US" b="1" kern="1200" dirty="0" err="1">
                <a:solidFill>
                  <a:schemeClr val="tx1"/>
                </a:solidFill>
                <a:latin typeface="+mj-lt"/>
                <a:ea typeface="+mj-ea"/>
                <a:cs typeface="+mj-cs"/>
              </a:rPr>
              <a:t>מניעת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דליפות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ושיפור</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יעילות</a:t>
            </a:r>
            <a:endParaRPr lang="en-US" b="1" kern="1200" dirty="0">
              <a:solidFill>
                <a:schemeClr val="tx1"/>
              </a:solidFill>
              <a:latin typeface="+mj-lt"/>
              <a:ea typeface="+mj-ea"/>
              <a:cs typeface="+mj-cs"/>
            </a:endParaRPr>
          </a:p>
        </p:txBody>
      </p:sp>
      <p:pic>
        <p:nvPicPr>
          <p:cNvPr id="5" name="Content Placeholder 4" descr="מערכת צינורות אוורור ביתיים">
            <a:extLst>
              <a:ext uri="{FF2B5EF4-FFF2-40B4-BE49-F238E27FC236}">
                <a16:creationId xmlns:a16="http://schemas.microsoft.com/office/drawing/2014/main" id="{3D833E49-1329-4F4E-A2C4-4D0D09A6C845}"/>
              </a:ext>
            </a:extLst>
          </p:cNvPr>
          <p:cNvPicPr>
            <a:picLocks noGrp="1" noChangeAspect="1"/>
          </p:cNvPicPr>
          <p:nvPr>
            <p:ph sz="half" idx="1"/>
          </p:nvPr>
        </p:nvPicPr>
        <p:blipFill>
          <a:blip r:embed="rId3"/>
          <a:srcRect l="3575" r="1"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07FAD08-D93D-695A-F18C-F83FC599047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Autofit/>
          </a:bodyPr>
          <a:lstStyle/>
          <a:p>
            <a:pPr marL="0" indent="0" algn="r" rtl="1">
              <a:spcBef>
                <a:spcPts val="2500"/>
              </a:spcBef>
              <a:buNone/>
            </a:pPr>
            <a:r>
              <a:rPr lang="he-IL" sz="2000" b="1" dirty="0"/>
              <a:t>שיפור האיטום הבית</a:t>
            </a:r>
          </a:p>
          <a:p>
            <a:pPr marL="0" lvl="1" indent="0" algn="r" rtl="1">
              <a:buNone/>
            </a:pPr>
            <a:r>
              <a:rPr lang="he-IL" sz="2000" dirty="0"/>
              <a:t>איטום הבית מונע דליפות אוויר ומפחית עלויות חימום וקירור, מה שמשפר את היעילות האנרגטית.</a:t>
            </a:r>
          </a:p>
          <a:p>
            <a:pPr marL="0" indent="0" algn="r" rtl="1">
              <a:spcBef>
                <a:spcPts val="2500"/>
              </a:spcBef>
              <a:buNone/>
            </a:pPr>
            <a:r>
              <a:rPr lang="he-IL" sz="2000" b="1" dirty="0"/>
              <a:t>זיהוי דליפות</a:t>
            </a:r>
          </a:p>
          <a:p>
            <a:pPr marL="0" lvl="1" indent="0" algn="r" rtl="1">
              <a:buNone/>
            </a:pPr>
            <a:r>
              <a:rPr lang="he-IL" sz="2000" dirty="0"/>
              <a:t>זיהוי דליפות באיטום הבית מתבצע באמצעות בדיקות </a:t>
            </a:r>
            <a:r>
              <a:rPr lang="he-IL" sz="2000" dirty="0" err="1"/>
              <a:t>תרמוגרפיות</a:t>
            </a:r>
            <a:r>
              <a:rPr lang="he-IL" sz="2000" dirty="0"/>
              <a:t> או שימוש באוויר חם כדי למצוא אזורים בעייתיים.</a:t>
            </a:r>
          </a:p>
          <a:p>
            <a:pPr marL="0" indent="0" algn="r" rtl="1">
              <a:spcBef>
                <a:spcPts val="2500"/>
              </a:spcBef>
              <a:buNone/>
            </a:pPr>
            <a:r>
              <a:rPr lang="he-IL" sz="2000" b="1" dirty="0"/>
              <a:t>תיקון בעיות קיימות</a:t>
            </a:r>
          </a:p>
          <a:p>
            <a:pPr marL="0" lvl="1" indent="0" algn="r" rtl="1">
              <a:buNone/>
            </a:pPr>
            <a:r>
              <a:rPr lang="he-IL" sz="2000" dirty="0"/>
              <a:t>תיקון בעיות דליפות באמצעות סיליקון, חומרי בידוד או פאנלים מיוחדים, מסייע לשדרג את איכות החיים בבית.</a:t>
            </a:r>
            <a:endParaRPr lang="en-IL" sz="2000" dirty="0"/>
          </a:p>
        </p:txBody>
      </p:sp>
    </p:spTree>
    <p:extLst>
      <p:ext uri="{BB962C8B-B14F-4D97-AF65-F5344CB8AC3E}">
        <p14:creationId xmlns:p14="http://schemas.microsoft.com/office/powerpoint/2010/main" val="3079640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91CD9AA-46F7-4702-1175-59BB61454663}"/>
              </a:ext>
            </a:extLst>
          </p:cNvPr>
          <p:cNvSpPr>
            <a:spLocks noGrp="1"/>
          </p:cNvSpPr>
          <p:nvPr>
            <p:ph type="ctrTitle"/>
          </p:nvPr>
        </p:nvSpPr>
        <p:spPr>
          <a:xfrm>
            <a:off x="521207" y="1211766"/>
            <a:ext cx="11477203" cy="4727988"/>
          </a:xfrm>
        </p:spPr>
        <p:txBody>
          <a:bodyPr anchor="b">
            <a:normAutofit/>
          </a:bodyPr>
          <a:lstStyle/>
          <a:p>
            <a:pPr algn="r" rtl="1"/>
            <a:r>
              <a:rPr lang="en-IL" sz="7400" dirty="0" err="1"/>
              <a:t>שימוש</a:t>
            </a:r>
            <a:r>
              <a:rPr lang="en-IL" sz="7400" dirty="0"/>
              <a:t> </a:t>
            </a:r>
            <a:r>
              <a:rPr lang="en-IL" sz="7400" dirty="0" err="1"/>
              <a:t>יעיל</a:t>
            </a:r>
            <a:r>
              <a:rPr lang="en-IL" sz="7400" dirty="0"/>
              <a:t> </a:t>
            </a:r>
            <a:r>
              <a:rPr lang="en-IL" sz="7400" dirty="0" err="1"/>
              <a:t>במזגן</a:t>
            </a:r>
            <a:r>
              <a:rPr lang="en-IL" sz="7400" dirty="0"/>
              <a:t>: </a:t>
            </a:r>
            <a:r>
              <a:rPr lang="en-IL" sz="7400" dirty="0" err="1"/>
              <a:t>טמפרטורה</a:t>
            </a:r>
            <a:r>
              <a:rPr lang="en-IL" sz="7400" dirty="0"/>
              <a:t>, </a:t>
            </a:r>
            <a:r>
              <a:rPr lang="en-IL" sz="7400" dirty="0" err="1"/>
              <a:t>תזמון</a:t>
            </a:r>
            <a:r>
              <a:rPr lang="en-IL" sz="7400" dirty="0"/>
              <a:t> </a:t>
            </a:r>
            <a:r>
              <a:rPr lang="en-IL" sz="7400" dirty="0" err="1"/>
              <a:t>ותחזוקה</a:t>
            </a:r>
            <a:r>
              <a:rPr lang="en-IL" sz="7400" dirty="0"/>
              <a:t> </a:t>
            </a:r>
            <a:r>
              <a:rPr lang="en-IL" sz="7400" dirty="0" err="1"/>
              <a:t>נכונה</a:t>
            </a:r>
            <a:endParaRPr lang="en-IL" sz="7400" dirty="0"/>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2620477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0D6B22-592C-626F-5AF2-88D16C57D34C}"/>
              </a:ext>
            </a:extLst>
          </p:cNvPr>
          <p:cNvSpPr>
            <a:spLocks noGrp="1"/>
          </p:cNvSpPr>
          <p:nvPr>
            <p:ph type="title"/>
          </p:nvPr>
        </p:nvSpPr>
        <p:spPr>
          <a:xfrm>
            <a:off x="5019644" y="1003121"/>
            <a:ext cx="7172356" cy="1463040"/>
          </a:xfrm>
        </p:spPr>
        <p:txBody>
          <a:bodyPr vert="horz" lIns="91440" tIns="45720" rIns="91440" bIns="45720" rtlCol="0" anchor="t">
            <a:normAutofit/>
          </a:bodyPr>
          <a:lstStyle/>
          <a:p>
            <a:r>
              <a:rPr lang="en-US" b="1" kern="1200" dirty="0" err="1">
                <a:solidFill>
                  <a:schemeClr val="tx1"/>
                </a:solidFill>
                <a:latin typeface="+mj-lt"/>
                <a:ea typeface="+mj-ea"/>
                <a:cs typeface="+mj-cs"/>
              </a:rPr>
              <a:t>הגדרת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טמפרטורה</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אופטימלית</a:t>
            </a:r>
            <a:endParaRPr lang="en-US" b="1" kern="1200" dirty="0">
              <a:solidFill>
                <a:schemeClr val="tx1"/>
              </a:solidFill>
              <a:latin typeface="+mj-lt"/>
              <a:ea typeface="+mj-ea"/>
              <a:cs typeface="+mj-cs"/>
            </a:endParaRPr>
          </a:p>
        </p:txBody>
      </p:sp>
      <p:pic>
        <p:nvPicPr>
          <p:cNvPr id="5" name="Content Placeholder 4" descr="בקרת מזגן ידנית.">
            <a:extLst>
              <a:ext uri="{FF2B5EF4-FFF2-40B4-BE49-F238E27FC236}">
                <a16:creationId xmlns:a16="http://schemas.microsoft.com/office/drawing/2014/main" id="{716C6D36-42E7-46FC-B4DF-73C3C6C5AA5F}"/>
              </a:ext>
            </a:extLst>
          </p:cNvPr>
          <p:cNvPicPr>
            <a:picLocks noGrp="1" noChangeAspect="1"/>
          </p:cNvPicPr>
          <p:nvPr>
            <p:ph sz="half" idx="1"/>
          </p:nvPr>
        </p:nvPicPr>
        <p:blipFill>
          <a:blip r:embed="rId3"/>
          <a:srcRect l="12687" r="39041"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D93FE948-0E76-6CBC-4963-C4201FCC2E6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24376" y="2343830"/>
            <a:ext cx="6749755" cy="3767328"/>
          </a:xfrm>
        </p:spPr>
        <p:txBody>
          <a:bodyPr>
            <a:noAutofit/>
          </a:bodyPr>
          <a:lstStyle/>
          <a:p>
            <a:pPr marL="0" indent="0" algn="r" rtl="1">
              <a:spcBef>
                <a:spcPts val="2500"/>
              </a:spcBef>
              <a:buNone/>
            </a:pPr>
            <a:r>
              <a:rPr lang="he-IL" sz="2400" b="1"/>
              <a:t>חיסכון באנרגיה</a:t>
            </a:r>
          </a:p>
          <a:p>
            <a:pPr marL="0" lvl="1" indent="0" algn="r" rtl="1">
              <a:buNone/>
            </a:pPr>
            <a:r>
              <a:rPr lang="he-IL" sz="2400"/>
              <a:t>הגדרת טמפרטורה אופטימלית במזגן יכולה לחסוך באנרגיה ולצמצם עלויות חשמל.</a:t>
            </a:r>
          </a:p>
          <a:p>
            <a:pPr marL="0" indent="0" algn="r" rtl="1">
              <a:spcBef>
                <a:spcPts val="2500"/>
              </a:spcBef>
              <a:buNone/>
            </a:pPr>
            <a:r>
              <a:rPr lang="he-IL" sz="2400" b="1"/>
              <a:t>נוחות מקסימלית</a:t>
            </a:r>
          </a:p>
          <a:p>
            <a:pPr marL="0" lvl="1" indent="0" algn="r" rtl="1">
              <a:buNone/>
            </a:pPr>
            <a:r>
              <a:rPr lang="he-IL" sz="2400"/>
              <a:t>טמפרטורה בין 24 ל-26 מעלות צלזיוס ממקסמת את רמת הנוחות בחלל המגונן.</a:t>
            </a:r>
          </a:p>
          <a:p>
            <a:pPr marL="0" indent="0" algn="r" rtl="1">
              <a:spcBef>
                <a:spcPts val="2500"/>
              </a:spcBef>
              <a:buNone/>
            </a:pPr>
            <a:r>
              <a:rPr lang="he-IL" sz="2400" b="1"/>
              <a:t>המלצות טמפרטורה</a:t>
            </a:r>
          </a:p>
          <a:p>
            <a:pPr marL="0" lvl="1" indent="0" algn="r" rtl="1">
              <a:buNone/>
            </a:pPr>
            <a:r>
              <a:rPr lang="he-IL" sz="2400"/>
              <a:t>מומלץ להגדיר את טמפרטורת המזגן בטווח של 24-26 מעלות צלזיוס כדי להשיג את התוצאות הטובות ביותר.</a:t>
            </a:r>
            <a:endParaRPr lang="en-IL" sz="2400"/>
          </a:p>
        </p:txBody>
      </p:sp>
    </p:spTree>
    <p:extLst>
      <p:ext uri="{BB962C8B-B14F-4D97-AF65-F5344CB8AC3E}">
        <p14:creationId xmlns:p14="http://schemas.microsoft.com/office/powerpoint/2010/main" val="1302697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57658-D78E-C2AC-177D-AA0E5F2DCE96}"/>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תזמון הפעלת המזגן</a:t>
            </a:r>
          </a:p>
        </p:txBody>
      </p:sp>
      <p:pic>
        <p:nvPicPr>
          <p:cNvPr id="5" name="Content Placeholder 4" descr="מונה חכם על משטח עבודה במטבח המציג את צריכת האנרגיה והעלויות הנוכחיות של משקי הבית">
            <a:extLst>
              <a:ext uri="{FF2B5EF4-FFF2-40B4-BE49-F238E27FC236}">
                <a16:creationId xmlns:a16="http://schemas.microsoft.com/office/drawing/2014/main" id="{41F59BF6-F4D6-43CB-831A-FF32A6C76FF1}"/>
              </a:ext>
            </a:extLst>
          </p:cNvPr>
          <p:cNvPicPr>
            <a:picLocks noGrp="1" noChangeAspect="1"/>
          </p:cNvPicPr>
          <p:nvPr>
            <p:ph sz="half" idx="1"/>
          </p:nvPr>
        </p:nvPicPr>
        <p:blipFill>
          <a:blip r:embed="rId3"/>
          <a:srcRect l="28496" r="49989"/>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A999F0DE-200F-28FA-95D3-20924D3F53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47492" y="1874018"/>
            <a:ext cx="6236208" cy="3767328"/>
          </a:xfrm>
        </p:spPr>
        <p:txBody>
          <a:bodyPr>
            <a:noAutofit/>
          </a:bodyPr>
          <a:lstStyle/>
          <a:p>
            <a:pPr marL="0" indent="0" algn="r" rtl="1">
              <a:spcBef>
                <a:spcPts val="2500"/>
              </a:spcBef>
              <a:buNone/>
            </a:pPr>
            <a:r>
              <a:rPr lang="he-IL" sz="2400" b="1"/>
              <a:t>חיסכון באנרגיה</a:t>
            </a:r>
          </a:p>
          <a:p>
            <a:pPr marL="0" lvl="1" indent="0" algn="r" rtl="1">
              <a:buNone/>
            </a:pPr>
            <a:r>
              <a:rPr lang="he-IL" sz="2400"/>
              <a:t>תזמון חכם של המזגן יכול להפחית את צריכת האנרגיה ולחסוך כסף בחשבון החשמל.</a:t>
            </a:r>
          </a:p>
          <a:p>
            <a:pPr marL="0" indent="0" algn="r" rtl="1">
              <a:spcBef>
                <a:spcPts val="2500"/>
              </a:spcBef>
              <a:buNone/>
            </a:pPr>
            <a:r>
              <a:rPr lang="he-IL" sz="2400" b="1"/>
              <a:t>זמני הפעלה וכיבוי</a:t>
            </a:r>
          </a:p>
          <a:p>
            <a:pPr marL="0" lvl="1" indent="0" algn="r" rtl="1">
              <a:buNone/>
            </a:pPr>
            <a:r>
              <a:rPr lang="he-IL" sz="2400"/>
              <a:t>קביעת זמני הפעלת המזגן וכיבויו בהתאם לצרכים האישיים יכולה לשפר את </a:t>
            </a:r>
            <a:r>
              <a:rPr lang="az-Cyrl-AZ" sz="2400"/>
              <a:t>комфорт </a:t>
            </a:r>
            <a:r>
              <a:rPr lang="he-IL" sz="2400"/>
              <a:t>השהייה בבית.</a:t>
            </a:r>
          </a:p>
          <a:p>
            <a:pPr marL="0" indent="0" algn="r" rtl="1">
              <a:spcBef>
                <a:spcPts val="2500"/>
              </a:spcBef>
              <a:buNone/>
            </a:pPr>
            <a:r>
              <a:rPr lang="he-IL" sz="2400" b="1"/>
              <a:t>הפעלה מיותרת</a:t>
            </a:r>
          </a:p>
          <a:p>
            <a:pPr marL="0" lvl="1" indent="0" algn="r" rtl="1">
              <a:buNone/>
            </a:pPr>
            <a:r>
              <a:rPr lang="he-IL" sz="2400"/>
              <a:t>מניעת הפעלה מיותרת של המזגן היא חשובה כדי להימנע מבזבוז אנרגיה ואי נוחות.</a:t>
            </a:r>
            <a:endParaRPr lang="en-IL" sz="2400"/>
          </a:p>
        </p:txBody>
      </p:sp>
    </p:spTree>
    <p:extLst>
      <p:ext uri="{BB962C8B-B14F-4D97-AF65-F5344CB8AC3E}">
        <p14:creationId xmlns:p14="http://schemas.microsoft.com/office/powerpoint/2010/main" val="4022923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17D9DA-F2CD-2A6E-769E-0BBCDE56B7FE}"/>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תחזוקה נכונה ושוטפת</a:t>
            </a:r>
          </a:p>
        </p:txBody>
      </p:sp>
      <p:pic>
        <p:nvPicPr>
          <p:cNvPr id="5" name="Content Placeholder 4" descr="צוות רב אתני של גברים מתקנים יחידת מזגן ביתית בחוץ. הם השלימו את התיקונים.  שניהם לובשים מדים כחולים וגבר בחזית מחזיק תיק כלים.  אגודל למעלה על עבודה שנעשתה היטב!">
            <a:extLst>
              <a:ext uri="{FF2B5EF4-FFF2-40B4-BE49-F238E27FC236}">
                <a16:creationId xmlns:a16="http://schemas.microsoft.com/office/drawing/2014/main" id="{CFB450C1-D0CD-4689-9556-12CEB40951E7}"/>
              </a:ext>
            </a:extLst>
          </p:cNvPr>
          <p:cNvPicPr>
            <a:picLocks noGrp="1" noChangeAspect="1"/>
          </p:cNvPicPr>
          <p:nvPr>
            <p:ph sz="half" idx="1"/>
          </p:nvPr>
        </p:nvPicPr>
        <p:blipFill>
          <a:blip r:embed="rId3"/>
          <a:srcRect l="6388" r="45339"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08C4C68E-6299-9FA6-AC0D-CA75B1DAA07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57200" y="2112264"/>
            <a:ext cx="6236208" cy="3767328"/>
          </a:xfrm>
        </p:spPr>
        <p:txBody>
          <a:bodyPr>
            <a:noAutofit/>
          </a:bodyPr>
          <a:lstStyle/>
          <a:p>
            <a:pPr marL="0" indent="0" algn="r" rtl="1">
              <a:spcBef>
                <a:spcPts val="2500"/>
              </a:spcBef>
              <a:buNone/>
            </a:pPr>
            <a:r>
              <a:rPr lang="he-IL" sz="2400" b="1"/>
              <a:t>ניקוי מסננים</a:t>
            </a:r>
          </a:p>
          <a:p>
            <a:pPr marL="0" lvl="1" indent="0" algn="r" rtl="1">
              <a:buNone/>
            </a:pPr>
            <a:r>
              <a:rPr lang="he-IL" sz="2400"/>
              <a:t>ניקוי המסננים במזגן הוא חלק קרדינלי בתחזוקה, המבטיח אוויר נקי ובריא בחלל המגורים.</a:t>
            </a:r>
          </a:p>
          <a:p>
            <a:pPr marL="0" indent="0" algn="r" rtl="1">
              <a:spcBef>
                <a:spcPts val="2500"/>
              </a:spcBef>
              <a:buNone/>
            </a:pPr>
            <a:r>
              <a:rPr lang="he-IL" sz="2400" b="1"/>
              <a:t>בדיקות תקופתיות</a:t>
            </a:r>
          </a:p>
          <a:p>
            <a:pPr marL="0" lvl="1" indent="0" algn="r" rtl="1">
              <a:buNone/>
            </a:pPr>
            <a:r>
              <a:rPr lang="he-IL" sz="2400"/>
              <a:t>ביצוע בדיקות תקופתיות למזגן מסייע לזהות בעיות פוטנציאליות ומונע תקלות בעתיד.</a:t>
            </a:r>
          </a:p>
          <a:p>
            <a:pPr marL="0" indent="0" algn="r" rtl="1">
              <a:spcBef>
                <a:spcPts val="2500"/>
              </a:spcBef>
              <a:buNone/>
            </a:pPr>
            <a:r>
              <a:rPr lang="he-IL" sz="2400" b="1"/>
              <a:t>ניקוי יחידות חיצוניות</a:t>
            </a:r>
          </a:p>
          <a:p>
            <a:pPr marL="0" lvl="1" indent="0" algn="r" rtl="1">
              <a:buNone/>
            </a:pPr>
            <a:r>
              <a:rPr lang="he-IL" sz="2400"/>
              <a:t>ניקוי היחידות החיצוניות של המזגן הוא קריטי לשמירה על יעילות וביצועים גבוהים.</a:t>
            </a:r>
            <a:endParaRPr lang="en-IL" sz="2400"/>
          </a:p>
        </p:txBody>
      </p:sp>
    </p:spTree>
    <p:extLst>
      <p:ext uri="{BB962C8B-B14F-4D97-AF65-F5344CB8AC3E}">
        <p14:creationId xmlns:p14="http://schemas.microsoft.com/office/powerpoint/2010/main" val="1787534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46AD76B-0249-9A89-4A12-807975089C01}"/>
              </a:ext>
            </a:extLst>
          </p:cNvPr>
          <p:cNvSpPr>
            <a:spLocks noGrp="1"/>
          </p:cNvSpPr>
          <p:nvPr>
            <p:ph type="ctrTitle"/>
          </p:nvPr>
        </p:nvSpPr>
        <p:spPr>
          <a:xfrm>
            <a:off x="521208" y="1211766"/>
            <a:ext cx="8857570" cy="4727988"/>
          </a:xfrm>
        </p:spPr>
        <p:txBody>
          <a:bodyPr anchor="b">
            <a:normAutofit/>
          </a:bodyPr>
          <a:lstStyle/>
          <a:p>
            <a:r>
              <a:rPr lang="en-IL" sz="7400" dirty="0" err="1"/>
              <a:t>מדיניות</a:t>
            </a:r>
            <a:r>
              <a:rPr lang="en-IL" sz="7400" dirty="0"/>
              <a:t> </a:t>
            </a:r>
            <a:r>
              <a:rPr lang="en-IL" sz="7400" dirty="0" err="1"/>
              <a:t>טמפרטורה</a:t>
            </a:r>
            <a:endParaRPr lang="en-IL" sz="7400" dirty="0"/>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Rectangle 2">
            <a:extLst>
              <a:ext uri="{FF2B5EF4-FFF2-40B4-BE49-F238E27FC236}">
                <a16:creationId xmlns:a16="http://schemas.microsoft.com/office/drawing/2014/main" id="{CD6BAF5D-13D7-0194-0DF5-141DE33026BF}"/>
              </a:ext>
            </a:extLst>
          </p:cNvPr>
          <p:cNvSpPr/>
          <p:nvPr/>
        </p:nvSpPr>
        <p:spPr>
          <a:xfrm>
            <a:off x="5260695" y="1851645"/>
            <a:ext cx="2526654" cy="3154710"/>
          </a:xfrm>
          <a:prstGeom prst="rect">
            <a:avLst/>
          </a:prstGeom>
          <a:noFill/>
        </p:spPr>
        <p:txBody>
          <a:bodyPr wrap="none" lIns="91440" tIns="45720" rIns="91440" bIns="45720">
            <a:spAutoFit/>
          </a:bodyPr>
          <a:lstStyle/>
          <a:p>
            <a:pPr algn="ctr"/>
            <a:r>
              <a:rPr lang="en-US" sz="199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AI</a:t>
            </a:r>
          </a:p>
        </p:txBody>
      </p:sp>
    </p:spTree>
    <p:extLst>
      <p:ext uri="{BB962C8B-B14F-4D97-AF65-F5344CB8AC3E}">
        <p14:creationId xmlns:p14="http://schemas.microsoft.com/office/powerpoint/2010/main" val="28268488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7A6F-2CCD-CF53-A293-8EAF1217346C}"/>
              </a:ext>
            </a:extLst>
          </p:cNvPr>
          <p:cNvSpPr>
            <a:spLocks noGrp="1"/>
          </p:cNvSpPr>
          <p:nvPr>
            <p:ph type="title"/>
          </p:nvPr>
        </p:nvSpPr>
        <p:spPr/>
        <p:txBody>
          <a:bodyPr/>
          <a:lstStyle/>
          <a:p>
            <a:endParaRPr lang="en-IL"/>
          </a:p>
        </p:txBody>
      </p:sp>
      <p:pic>
        <p:nvPicPr>
          <p:cNvPr id="5" name="Content Placeholder 4" descr="A blue and green poster with white text&#10;&#10;AI-generated content may be incorrect.">
            <a:extLst>
              <a:ext uri="{FF2B5EF4-FFF2-40B4-BE49-F238E27FC236}">
                <a16:creationId xmlns:a16="http://schemas.microsoft.com/office/drawing/2014/main" id="{AEA31A16-C239-9C02-9490-C13A294511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19385"/>
            <a:ext cx="12299833" cy="16842837"/>
          </a:xfrm>
        </p:spPr>
      </p:pic>
      <p:sp>
        <p:nvSpPr>
          <p:cNvPr id="6" name="Sun 5">
            <a:extLst>
              <a:ext uri="{FF2B5EF4-FFF2-40B4-BE49-F238E27FC236}">
                <a16:creationId xmlns:a16="http://schemas.microsoft.com/office/drawing/2014/main" id="{93930ECB-68BD-FDF6-9460-2D40693241EB}"/>
              </a:ext>
            </a:extLst>
          </p:cNvPr>
          <p:cNvSpPr/>
          <p:nvPr/>
        </p:nvSpPr>
        <p:spPr>
          <a:xfrm>
            <a:off x="8394356" y="850552"/>
            <a:ext cx="1849395" cy="612229"/>
          </a:xfrm>
          <a:prstGeom prst="su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632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3FCF-5C0F-9F09-A582-8CF1D5382A26}"/>
              </a:ext>
            </a:extLst>
          </p:cNvPr>
          <p:cNvSpPr>
            <a:spLocks noGrp="1"/>
          </p:cNvSpPr>
          <p:nvPr>
            <p:ph type="title"/>
          </p:nvPr>
        </p:nvSpPr>
        <p:spPr>
          <a:xfrm>
            <a:off x="7858896" y="978408"/>
            <a:ext cx="3817991" cy="1463040"/>
          </a:xfrm>
        </p:spPr>
        <p:txBody>
          <a:bodyPr>
            <a:normAutofit fontScale="90000"/>
          </a:bodyPr>
          <a:lstStyle/>
          <a:p>
            <a:r>
              <a:rPr lang="de-DE" dirty="0">
                <a:hlinkClick r:id="rId2"/>
              </a:rPr>
              <a:t>https://www.slideshare.net/slideshow/ss-9498722/9498722</a:t>
            </a:r>
            <a:r>
              <a:rPr lang="he-IL" dirty="0"/>
              <a:t> </a:t>
            </a:r>
            <a:endParaRPr lang="en-IL" dirty="0"/>
          </a:p>
        </p:txBody>
      </p:sp>
      <p:sp>
        <p:nvSpPr>
          <p:cNvPr id="3" name="Content Placeholder 2">
            <a:extLst>
              <a:ext uri="{FF2B5EF4-FFF2-40B4-BE49-F238E27FC236}">
                <a16:creationId xmlns:a16="http://schemas.microsoft.com/office/drawing/2014/main" id="{D05A502D-3B31-623D-32C4-ED376CEF20C5}"/>
              </a:ext>
            </a:extLst>
          </p:cNvPr>
          <p:cNvSpPr>
            <a:spLocks noGrp="1"/>
          </p:cNvSpPr>
          <p:nvPr>
            <p:ph idx="1"/>
          </p:nvPr>
        </p:nvSpPr>
        <p:spPr/>
        <p:txBody>
          <a:bodyPr/>
          <a:lstStyle/>
          <a:p>
            <a:endParaRPr lang="en-IL"/>
          </a:p>
        </p:txBody>
      </p:sp>
      <p:pic>
        <p:nvPicPr>
          <p:cNvPr id="5" name="Picture 4">
            <a:extLst>
              <a:ext uri="{FF2B5EF4-FFF2-40B4-BE49-F238E27FC236}">
                <a16:creationId xmlns:a16="http://schemas.microsoft.com/office/drawing/2014/main" id="{3776A161-2341-268D-5C94-2C26188D24D7}"/>
              </a:ext>
            </a:extLst>
          </p:cNvPr>
          <p:cNvPicPr>
            <a:picLocks noChangeAspect="1"/>
          </p:cNvPicPr>
          <p:nvPr/>
        </p:nvPicPr>
        <p:blipFill>
          <a:blip r:embed="rId3"/>
          <a:stretch>
            <a:fillRect/>
          </a:stretch>
        </p:blipFill>
        <p:spPr>
          <a:xfrm>
            <a:off x="-214699" y="-23406"/>
            <a:ext cx="7146840" cy="6888645"/>
          </a:xfrm>
          <a:prstGeom prst="rect">
            <a:avLst/>
          </a:prstGeom>
        </p:spPr>
      </p:pic>
    </p:spTree>
    <p:extLst>
      <p:ext uri="{BB962C8B-B14F-4D97-AF65-F5344CB8AC3E}">
        <p14:creationId xmlns:p14="http://schemas.microsoft.com/office/powerpoint/2010/main" val="207365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C38DA6-9C52-D1C8-CD9B-494853AC9E5D}"/>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יישום מדיניות טמפרטורה במקומות עבודה</a:t>
            </a:r>
          </a:p>
        </p:txBody>
      </p:sp>
      <p:pic>
        <p:nvPicPr>
          <p:cNvPr id="5" name="Content Placeholder 4" descr="איש עסקים משתמש בעמדת חיטוי ידיים במשרד">
            <a:extLst>
              <a:ext uri="{FF2B5EF4-FFF2-40B4-BE49-F238E27FC236}">
                <a16:creationId xmlns:a16="http://schemas.microsoft.com/office/drawing/2014/main" id="{A4CDD4AA-135E-44FF-9CD9-8993C763DD21}"/>
              </a:ext>
            </a:extLst>
          </p:cNvPr>
          <p:cNvPicPr>
            <a:picLocks noGrp="1" noChangeAspect="1"/>
          </p:cNvPicPr>
          <p:nvPr>
            <p:ph sz="half" idx="1"/>
          </p:nvPr>
        </p:nvPicPr>
        <p:blipFill>
          <a:blip r:embed="rId3"/>
          <a:srcRect l="27869" r="24039"/>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0EFC828B-F132-D1EE-6F98-8C7F648133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Autofit/>
          </a:bodyPr>
          <a:lstStyle/>
          <a:p>
            <a:pPr marL="0" indent="0" algn="r" rtl="1">
              <a:spcBef>
                <a:spcPts val="2500"/>
              </a:spcBef>
              <a:buNone/>
            </a:pPr>
            <a:r>
              <a:rPr lang="he-IL" sz="2000" b="1"/>
              <a:t>שיפור איכות העבודה</a:t>
            </a:r>
          </a:p>
          <a:p>
            <a:pPr marL="0" lvl="1" indent="0" algn="r" rtl="1">
              <a:buNone/>
            </a:pPr>
            <a:r>
              <a:rPr lang="he-IL" sz="2000"/>
              <a:t>יישום מדיניות טמפרטורה יכול לשפר את נוחות העובדים ובכך להעלות את איכות העבודה שלהם.</a:t>
            </a:r>
          </a:p>
          <a:p>
            <a:pPr marL="0" indent="0" algn="r" rtl="1">
              <a:spcBef>
                <a:spcPts val="2500"/>
              </a:spcBef>
              <a:buNone/>
            </a:pPr>
            <a:r>
              <a:rPr lang="he-IL" sz="2000" b="1"/>
              <a:t>עלייה בפרודוקטיביות</a:t>
            </a:r>
          </a:p>
          <a:p>
            <a:pPr marL="0" lvl="1" indent="0" algn="r" rtl="1">
              <a:buNone/>
            </a:pPr>
            <a:r>
              <a:rPr lang="he-IL" sz="2000"/>
              <a:t>שימור טמפרטורה אופטימלית במקומות עבודה יכול להוביל לעלייה משמעותית בפרודוקטיביות של העובדים.</a:t>
            </a:r>
          </a:p>
          <a:p>
            <a:pPr marL="0" indent="0" algn="r" rtl="1">
              <a:spcBef>
                <a:spcPts val="2500"/>
              </a:spcBef>
              <a:buNone/>
            </a:pPr>
            <a:r>
              <a:rPr lang="he-IL" sz="2000" b="1"/>
              <a:t>הטמעת מדיניות</a:t>
            </a:r>
          </a:p>
          <a:p>
            <a:pPr marL="0" lvl="1" indent="0" algn="r" rtl="1">
              <a:buNone/>
            </a:pPr>
            <a:r>
              <a:rPr lang="he-IL" sz="2000"/>
              <a:t>הטמעת מדיניות טמפרטורה דורשת תכנון, השקעה ויכולת לנטר את התנאים בעבודה.</a:t>
            </a:r>
            <a:endParaRPr lang="en-IL" sz="2000"/>
          </a:p>
        </p:txBody>
      </p:sp>
    </p:spTree>
    <p:extLst>
      <p:ext uri="{BB962C8B-B14F-4D97-AF65-F5344CB8AC3E}">
        <p14:creationId xmlns:p14="http://schemas.microsoft.com/office/powerpoint/2010/main" val="232917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5F27EE-7652-A510-4FF7-1D81BF280D21}"/>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כיצד לשמור על נוחות העובדים</a:t>
            </a:r>
          </a:p>
        </p:txBody>
      </p:sp>
      <p:pic>
        <p:nvPicPr>
          <p:cNvPr id="5" name="Content Placeholder 4" descr="תקריב של שעון דיגיטלי על מדף בסלון.">
            <a:extLst>
              <a:ext uri="{FF2B5EF4-FFF2-40B4-BE49-F238E27FC236}">
                <a16:creationId xmlns:a16="http://schemas.microsoft.com/office/drawing/2014/main" id="{8E4D5870-6431-4759-B1E0-8BBCCEC29CED}"/>
              </a:ext>
            </a:extLst>
          </p:cNvPr>
          <p:cNvPicPr>
            <a:picLocks noGrp="1" noChangeAspect="1"/>
          </p:cNvPicPr>
          <p:nvPr>
            <p:ph sz="half" idx="1"/>
          </p:nvPr>
        </p:nvPicPr>
        <p:blipFill>
          <a:blip r:embed="rId3"/>
          <a:srcRect l="41187" r="10541"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4B575B74-424D-C3C1-F118-5C83D3780C7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Autofit/>
          </a:bodyPr>
          <a:lstStyle/>
          <a:p>
            <a:pPr marL="0" indent="0" algn="r" rtl="1">
              <a:spcBef>
                <a:spcPts val="2500"/>
              </a:spcBef>
              <a:buNone/>
            </a:pPr>
            <a:r>
              <a:rPr lang="he-IL" sz="2000" b="1" dirty="0"/>
              <a:t>חשיבות נוחות העובדים</a:t>
            </a:r>
          </a:p>
          <a:p>
            <a:pPr marL="0" lvl="1" indent="0" algn="r" rtl="1">
              <a:buNone/>
            </a:pPr>
            <a:r>
              <a:rPr lang="he-IL" sz="2000" dirty="0"/>
              <a:t>נוחות העובדים משפיעה ישירות על המוטיבציה, הפרודוקטיביות וההצלחה הכוללת של העסק.</a:t>
            </a:r>
          </a:p>
          <a:p>
            <a:pPr marL="0" indent="0" algn="r" rtl="1">
              <a:spcBef>
                <a:spcPts val="2500"/>
              </a:spcBef>
              <a:buNone/>
            </a:pPr>
            <a:r>
              <a:rPr lang="he-IL" sz="2000" b="1" dirty="0"/>
              <a:t>קביעת טמפרטורה נוחה</a:t>
            </a:r>
          </a:p>
          <a:p>
            <a:pPr marL="0" lvl="1" indent="0" algn="r" rtl="1">
              <a:buNone/>
            </a:pPr>
            <a:r>
              <a:rPr lang="he-IL" sz="2000" dirty="0"/>
              <a:t>יש לקבוע טמפרטורה נוחה שמתאימה לרוב העובדים, כדי להבטיח סביבה עבודה נעימה.</a:t>
            </a:r>
          </a:p>
          <a:p>
            <a:pPr marL="0" indent="0" algn="r" rtl="1">
              <a:spcBef>
                <a:spcPts val="2500"/>
              </a:spcBef>
              <a:buNone/>
            </a:pPr>
            <a:r>
              <a:rPr lang="he-IL" sz="2000" b="1" dirty="0"/>
              <a:t>שליטה נפרדת בחדרים</a:t>
            </a:r>
          </a:p>
          <a:p>
            <a:pPr marL="0" lvl="1" indent="0" algn="r" rtl="1">
              <a:buNone/>
            </a:pPr>
            <a:r>
              <a:rPr lang="he-IL" sz="2000" dirty="0"/>
              <a:t>יש לוודא כי בחדרים שונים יש שליטה נפרדת על הטמפרטורה, כדי לספק נוחות אישית לכל עובד.</a:t>
            </a:r>
            <a:endParaRPr lang="en-IL" sz="2000" dirty="0"/>
          </a:p>
        </p:txBody>
      </p:sp>
    </p:spTree>
    <p:extLst>
      <p:ext uri="{BB962C8B-B14F-4D97-AF65-F5344CB8AC3E}">
        <p14:creationId xmlns:p14="http://schemas.microsoft.com/office/powerpoint/2010/main" val="4192841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FD580FBC-C14A-B0D8-DB3A-BF68E28F8743}"/>
              </a:ext>
            </a:extLst>
          </p:cNvPr>
          <p:cNvSpPr>
            <a:spLocks noGrp="1"/>
          </p:cNvSpPr>
          <p:nvPr>
            <p:ph type="title"/>
          </p:nvPr>
        </p:nvSpPr>
        <p:spPr>
          <a:xfrm>
            <a:off x="521208" y="978408"/>
            <a:ext cx="3410712" cy="5376672"/>
          </a:xfrm>
        </p:spPr>
        <p:txBody>
          <a:bodyPr>
            <a:normAutofit/>
          </a:bodyPr>
          <a:lstStyle/>
          <a:p>
            <a:r>
              <a:rPr lang="en-IL" sz="4000"/>
              <a:t>השפעה על צריכת אנרגיה</a:t>
            </a: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4" name="Content Placeholder 4">
            <a:extLst>
              <a:ext uri="{FF2B5EF4-FFF2-40B4-BE49-F238E27FC236}">
                <a16:creationId xmlns:a16="http://schemas.microsoft.com/office/drawing/2014/main" id="{2012D251-5E8C-4718-B7EE-355639D6B6E0}"/>
              </a:ext>
            </a:extLst>
          </p:cNvPr>
          <p:cNvGraphicFramePr>
            <a:graphicFrameLocks noGrp="1"/>
          </p:cNvGraphicFramePr>
          <p:nvPr>
            <p:ph idx="1"/>
            <p:extLst>
              <p:ext uri="{D42A27DB-BD31-4B8C-83A1-F6EECF244321}">
                <p14:modId xmlns:p14="http://schemas.microsoft.com/office/powerpoint/2010/main" val="167243467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5488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FD86930-06CA-30AA-939F-5AA653113F88}"/>
              </a:ext>
            </a:extLst>
          </p:cNvPr>
          <p:cNvSpPr>
            <a:spLocks noGrp="1"/>
          </p:cNvSpPr>
          <p:nvPr>
            <p:ph type="ctrTitle"/>
          </p:nvPr>
        </p:nvSpPr>
        <p:spPr>
          <a:xfrm>
            <a:off x="521208" y="1211766"/>
            <a:ext cx="7237052" cy="4727988"/>
          </a:xfrm>
        </p:spPr>
        <p:txBody>
          <a:bodyPr anchor="b">
            <a:normAutofit/>
          </a:bodyPr>
          <a:lstStyle/>
          <a:p>
            <a:r>
              <a:rPr lang="en-IL" sz="7400"/>
              <a:t>תוכנה לבקרת מיזוג, זיהוי יתר והתראות</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9411190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C40264-1091-A5D0-0E4B-37DE6552C392}"/>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הצגת תוכנות לבקרת מיזוג</a:t>
            </a:r>
          </a:p>
        </p:txBody>
      </p:sp>
      <p:pic>
        <p:nvPicPr>
          <p:cNvPr id="5" name="Content Placeholder 4" descr="אוטומציה במפעל">
            <a:extLst>
              <a:ext uri="{FF2B5EF4-FFF2-40B4-BE49-F238E27FC236}">
                <a16:creationId xmlns:a16="http://schemas.microsoft.com/office/drawing/2014/main" id="{28607022-36ED-48BE-9EA9-49F6C6AECA0E}"/>
              </a:ext>
            </a:extLst>
          </p:cNvPr>
          <p:cNvPicPr>
            <a:picLocks noGrp="1" noChangeAspect="1"/>
          </p:cNvPicPr>
          <p:nvPr>
            <p:ph sz="half" idx="1"/>
          </p:nvPr>
        </p:nvPicPr>
        <p:blipFill>
          <a:blip r:embed="rId3"/>
          <a:srcRect l="23181" r="36139"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1A20F94-33D9-1D31-93C3-6581BFF4EF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93276" y="1618025"/>
            <a:ext cx="6827543" cy="3767328"/>
          </a:xfrm>
        </p:spPr>
        <p:txBody>
          <a:bodyPr>
            <a:noAutofit/>
          </a:bodyPr>
          <a:lstStyle/>
          <a:p>
            <a:pPr marL="0" indent="0" algn="r" rtl="1">
              <a:spcBef>
                <a:spcPts val="2500"/>
              </a:spcBef>
              <a:buNone/>
            </a:pPr>
            <a:r>
              <a:rPr lang="he-IL" sz="2400" b="1" dirty="0"/>
              <a:t>פתרונות תוכנה בשוק</a:t>
            </a:r>
          </a:p>
          <a:p>
            <a:pPr marL="0" lvl="1" indent="0" algn="r" rtl="1">
              <a:buNone/>
            </a:pPr>
            <a:r>
              <a:rPr lang="he-IL" sz="2400" dirty="0"/>
              <a:t>ישנם פתרונות תוכנה רבים בשוק המאפשרים ניהול ובקרת מערכות מיזוג בצורה יעילה. תוכנות אלו מציעות אפשרויות רבות למשתמשים.</a:t>
            </a:r>
          </a:p>
          <a:p>
            <a:pPr marL="0" indent="0" algn="r" rtl="1">
              <a:spcBef>
                <a:spcPts val="2500"/>
              </a:spcBef>
              <a:buNone/>
            </a:pPr>
            <a:r>
              <a:rPr lang="he-IL" sz="2400" b="1" dirty="0"/>
              <a:t>שליטה מרחוק</a:t>
            </a:r>
          </a:p>
          <a:p>
            <a:pPr marL="0" lvl="1" indent="0" algn="r" rtl="1">
              <a:buNone/>
            </a:pPr>
            <a:r>
              <a:rPr lang="he-IL" sz="2400" dirty="0"/>
              <a:t>תוכנות לבקרת מיזוג מאפשרות שליטה מרחוק, מה שמקל על ניהול המערכות מכל מקום ובכל זמן.</a:t>
            </a:r>
          </a:p>
          <a:p>
            <a:pPr marL="0" indent="0" algn="r" rtl="1">
              <a:spcBef>
                <a:spcPts val="2500"/>
              </a:spcBef>
              <a:buNone/>
            </a:pPr>
            <a:r>
              <a:rPr lang="he-IL" sz="2400" b="1" dirty="0"/>
              <a:t>נתוני ניתוח שימוש</a:t>
            </a:r>
          </a:p>
          <a:p>
            <a:pPr marL="0" lvl="1" indent="0" algn="r" rtl="1">
              <a:buNone/>
            </a:pPr>
            <a:r>
              <a:rPr lang="he-IL" sz="2400" dirty="0"/>
              <a:t>היתרון של תוכנות אלו הוא גם ביכולת לנתח נתוני שימוש, מה שמסייע לבצע אופטימיזציה במערכות המיזוג.</a:t>
            </a:r>
            <a:endParaRPr lang="en-IL" sz="2400" dirty="0"/>
          </a:p>
        </p:txBody>
      </p:sp>
    </p:spTree>
    <p:extLst>
      <p:ext uri="{BB962C8B-B14F-4D97-AF65-F5344CB8AC3E}">
        <p14:creationId xmlns:p14="http://schemas.microsoft.com/office/powerpoint/2010/main" val="1473336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09475C-6772-3CA7-3E73-CAFD39A20156}"/>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מערכות זיהוי יתר</a:t>
            </a:r>
          </a:p>
        </p:txBody>
      </p:sp>
      <p:pic>
        <p:nvPicPr>
          <p:cNvPr id="5" name="Content Placeholder 4" descr="מד אנרגיה חכם ביתי במטבח">
            <a:extLst>
              <a:ext uri="{FF2B5EF4-FFF2-40B4-BE49-F238E27FC236}">
                <a16:creationId xmlns:a16="http://schemas.microsoft.com/office/drawing/2014/main" id="{F76BBC06-5B44-4038-9920-AA82753A20B4}"/>
              </a:ext>
            </a:extLst>
          </p:cNvPr>
          <p:cNvPicPr>
            <a:picLocks noGrp="1" noChangeAspect="1"/>
          </p:cNvPicPr>
          <p:nvPr>
            <p:ph sz="half" idx="1"/>
          </p:nvPr>
        </p:nvPicPr>
        <p:blipFill>
          <a:blip r:embed="rId3"/>
          <a:srcRect l="30903" r="20824"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E8B72E2F-40D0-57AC-FAE8-7541617C72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84611" y="2112264"/>
            <a:ext cx="6236208" cy="3767328"/>
          </a:xfrm>
        </p:spPr>
        <p:txBody>
          <a:bodyPr>
            <a:noAutofit/>
          </a:bodyPr>
          <a:lstStyle/>
          <a:p>
            <a:pPr marL="0" indent="0" algn="r" rtl="1">
              <a:spcBef>
                <a:spcPts val="2500"/>
              </a:spcBef>
              <a:buNone/>
            </a:pPr>
            <a:r>
              <a:rPr lang="he-IL" sz="2000" b="1"/>
              <a:t>ביצועי מערכת מיזוג</a:t>
            </a:r>
          </a:p>
          <a:p>
            <a:pPr marL="0" lvl="1" indent="0" algn="r" rtl="1">
              <a:buNone/>
            </a:pPr>
            <a:r>
              <a:rPr lang="he-IL" sz="2000"/>
              <a:t>מערכות זיהוי יתר עוקבות אחרי ביצועי מערכות המיזוג בצורה מדויקת ויעילה, ומספקות מידע חשוב לשיפור הביצועים.</a:t>
            </a:r>
          </a:p>
          <a:p>
            <a:pPr marL="0" indent="0" algn="r" rtl="1">
              <a:spcBef>
                <a:spcPts val="2500"/>
              </a:spcBef>
              <a:buNone/>
            </a:pPr>
            <a:r>
              <a:rPr lang="he-IL" sz="2000" b="1"/>
              <a:t>טכנולוגיות מתקדמות</a:t>
            </a:r>
          </a:p>
          <a:p>
            <a:pPr marL="0" lvl="1" indent="0" algn="r" rtl="1">
              <a:buNone/>
            </a:pPr>
            <a:r>
              <a:rPr lang="he-IL" sz="2000"/>
              <a:t>הטכנולוגיות המתקדמות מאפשרות לזהות בעיות פוטנציאליות לפני שהן משפיעות על ביצועי המערכת, מה שמונע תקלות גדולות.</a:t>
            </a:r>
          </a:p>
          <a:p>
            <a:pPr marL="0" indent="0" algn="r" rtl="1">
              <a:spcBef>
                <a:spcPts val="2500"/>
              </a:spcBef>
              <a:buNone/>
            </a:pPr>
            <a:r>
              <a:rPr lang="he-IL" sz="2000" b="1"/>
              <a:t>שיפור התפעול</a:t>
            </a:r>
          </a:p>
          <a:p>
            <a:pPr marL="0" lvl="1" indent="0" algn="r" rtl="1">
              <a:buNone/>
            </a:pPr>
            <a:r>
              <a:rPr lang="he-IL" sz="2000"/>
              <a:t>על ידי שימוש במערכות זיהוי יתר, ניתן לשפר את התפעול של מערכת המיזוג ולמנוע עלויות בלתי צפויות.</a:t>
            </a:r>
            <a:endParaRPr lang="en-IL" sz="2000"/>
          </a:p>
        </p:txBody>
      </p:sp>
    </p:spTree>
    <p:extLst>
      <p:ext uri="{BB962C8B-B14F-4D97-AF65-F5344CB8AC3E}">
        <p14:creationId xmlns:p14="http://schemas.microsoft.com/office/powerpoint/2010/main" val="1892340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79F365-0190-8282-FE9A-2CE8E76049E6}"/>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התרעות ותחזוקה מונעת</a:t>
            </a:r>
          </a:p>
        </p:txBody>
      </p:sp>
      <p:pic>
        <p:nvPicPr>
          <p:cNvPr id="5" name="Content Placeholder 4" descr="מערכת דוודים במרתף עם משאבת חום לחימום מים ובנייה.">
            <a:extLst>
              <a:ext uri="{FF2B5EF4-FFF2-40B4-BE49-F238E27FC236}">
                <a16:creationId xmlns:a16="http://schemas.microsoft.com/office/drawing/2014/main" id="{09683F21-3A52-406A-B15A-8DA0B14F0AD0}"/>
              </a:ext>
            </a:extLst>
          </p:cNvPr>
          <p:cNvPicPr>
            <a:picLocks noGrp="1" noChangeAspect="1"/>
          </p:cNvPicPr>
          <p:nvPr>
            <p:ph sz="half" idx="1"/>
          </p:nvPr>
        </p:nvPicPr>
        <p:blipFill>
          <a:blip r:embed="rId3"/>
          <a:srcRect l="37433" r="14295"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1106622-0BFC-CE6B-8C5A-15C345E351C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Autofit/>
          </a:bodyPr>
          <a:lstStyle/>
          <a:p>
            <a:pPr marL="0" indent="0" algn="r" rtl="1">
              <a:spcBef>
                <a:spcPts val="2500"/>
              </a:spcBef>
              <a:buNone/>
            </a:pPr>
            <a:r>
              <a:rPr lang="he-IL" sz="2000" b="1"/>
              <a:t>יתרונות תחזוקה מונעת</a:t>
            </a:r>
          </a:p>
          <a:p>
            <a:pPr marL="0" lvl="1" indent="0" algn="r" rtl="1">
              <a:buNone/>
            </a:pPr>
            <a:r>
              <a:rPr lang="he-IL" sz="2000"/>
              <a:t>תחזוקה מונעת מסייעת במניעת תקלות חמורות ומפחיתה עלויות תיקון לטווח הארוך.</a:t>
            </a:r>
          </a:p>
          <a:p>
            <a:pPr marL="0" indent="0" algn="r" rtl="1">
              <a:spcBef>
                <a:spcPts val="2500"/>
              </a:spcBef>
              <a:buNone/>
            </a:pPr>
            <a:r>
              <a:rPr lang="he-IL" sz="2000" b="1"/>
              <a:t>מנגנוני התרעה</a:t>
            </a:r>
          </a:p>
          <a:p>
            <a:pPr marL="0" lvl="1" indent="0" algn="r" rtl="1">
              <a:buNone/>
            </a:pPr>
            <a:r>
              <a:rPr lang="he-IL" sz="2000"/>
              <a:t>מנגנוני התרעה יכולים לזהות בעיות פוטנציאליות במערכת ולמנוע תקלות בעתיד.</a:t>
            </a:r>
          </a:p>
          <a:p>
            <a:pPr marL="0" indent="0" algn="r" rtl="1">
              <a:spcBef>
                <a:spcPts val="2500"/>
              </a:spcBef>
              <a:buNone/>
            </a:pPr>
            <a:r>
              <a:rPr lang="he-IL" sz="2000" b="1"/>
              <a:t>תהליך תחזוקה</a:t>
            </a:r>
          </a:p>
          <a:p>
            <a:pPr marL="0" lvl="1" indent="0" algn="r" rtl="1">
              <a:buNone/>
            </a:pPr>
            <a:r>
              <a:rPr lang="he-IL" sz="2000"/>
              <a:t>תהליך התחזוקה כולל בדיקות שוטפות והחלפת רכיבים כאשר יש צורך, על מנת לשמור על פעילות תקינה.</a:t>
            </a:r>
            <a:endParaRPr lang="en-IL" sz="2000"/>
          </a:p>
        </p:txBody>
      </p:sp>
    </p:spTree>
    <p:extLst>
      <p:ext uri="{BB962C8B-B14F-4D97-AF65-F5344CB8AC3E}">
        <p14:creationId xmlns:p14="http://schemas.microsoft.com/office/powerpoint/2010/main" val="4135238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41733B8-3183-2622-89AB-B224D97B92D5}"/>
              </a:ext>
            </a:extLst>
          </p:cNvPr>
          <p:cNvSpPr>
            <a:spLocks noGrp="1"/>
          </p:cNvSpPr>
          <p:nvPr>
            <p:ph type="ctrTitle"/>
          </p:nvPr>
        </p:nvSpPr>
        <p:spPr>
          <a:xfrm>
            <a:off x="521208" y="1211766"/>
            <a:ext cx="7237052" cy="4727988"/>
          </a:xfrm>
        </p:spPr>
        <p:txBody>
          <a:bodyPr anchor="b">
            <a:normAutofit/>
          </a:bodyPr>
          <a:lstStyle/>
          <a:p>
            <a:r>
              <a:rPr lang="en-IL" sz="7400"/>
              <a:t>יצירתיות וחסכון באנרגיה</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2333326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C48B78-A8CE-1B7E-C873-1E5E9B1E35C3}"/>
              </a:ext>
            </a:extLst>
          </p:cNvPr>
          <p:cNvSpPr>
            <a:spLocks noGrp="1"/>
          </p:cNvSpPr>
          <p:nvPr>
            <p:ph type="title"/>
          </p:nvPr>
        </p:nvSpPr>
        <p:spPr>
          <a:xfrm>
            <a:off x="4739781" y="978408"/>
            <a:ext cx="7616976" cy="1463040"/>
          </a:xfrm>
        </p:spPr>
        <p:txBody>
          <a:bodyPr vert="horz" lIns="91440" tIns="45720" rIns="91440" bIns="45720" rtlCol="0" anchor="t">
            <a:normAutofit/>
          </a:bodyPr>
          <a:lstStyle/>
          <a:p>
            <a:r>
              <a:rPr lang="en-US" b="1" kern="1200" dirty="0" err="1">
                <a:solidFill>
                  <a:schemeClr val="tx1"/>
                </a:solidFill>
                <a:latin typeface="+mj-lt"/>
                <a:ea typeface="+mj-ea"/>
                <a:cs typeface="+mj-cs"/>
              </a:rPr>
              <a:t>שיטות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יצירתיות</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לחסכון</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באנרגיה</a:t>
            </a:r>
            <a:endParaRPr lang="en-US" b="1" kern="1200" dirty="0">
              <a:solidFill>
                <a:schemeClr val="tx1"/>
              </a:solidFill>
              <a:latin typeface="+mj-lt"/>
              <a:ea typeface="+mj-ea"/>
              <a:cs typeface="+mj-cs"/>
            </a:endParaRPr>
          </a:p>
        </p:txBody>
      </p:sp>
      <p:pic>
        <p:nvPicPr>
          <p:cNvPr id="5" name="Content Placeholder 4" descr="נורה חשמלית ורוח מתנדנדות בעיבוד hand.3d">
            <a:extLst>
              <a:ext uri="{FF2B5EF4-FFF2-40B4-BE49-F238E27FC236}">
                <a16:creationId xmlns:a16="http://schemas.microsoft.com/office/drawing/2014/main" id="{F0652E9A-5BBF-414A-96E6-691D6B22B894}"/>
              </a:ext>
            </a:extLst>
          </p:cNvPr>
          <p:cNvPicPr>
            <a:picLocks noGrp="1" noChangeAspect="1"/>
          </p:cNvPicPr>
          <p:nvPr>
            <p:ph sz="half" idx="1"/>
          </p:nvPr>
        </p:nvPicPr>
        <p:blipFill>
          <a:blip r:embed="rId3"/>
          <a:srcRect l="6564" r="21118"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B28AB52-0679-AA38-336D-C69109C0D45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Autofit/>
          </a:bodyPr>
          <a:lstStyle/>
          <a:p>
            <a:pPr marL="0" indent="0" algn="r" rtl="1">
              <a:spcBef>
                <a:spcPts val="2500"/>
              </a:spcBef>
              <a:buNone/>
            </a:pPr>
            <a:r>
              <a:rPr lang="he-IL" sz="2000" b="1" dirty="0"/>
              <a:t>טכנולוגיות חכמות</a:t>
            </a:r>
          </a:p>
          <a:p>
            <a:pPr marL="0" lvl="1" indent="0" algn="r" rtl="1">
              <a:buNone/>
            </a:pPr>
            <a:r>
              <a:rPr lang="he-IL" sz="2000" dirty="0"/>
              <a:t>שימוש בטכנולוגיות חכמות כגון מכשירים חכמים ומערכות ניהול אנרגיה יכול לשפר את יעילות השימוש באנרגיה.</a:t>
            </a:r>
          </a:p>
          <a:p>
            <a:pPr marL="0" indent="0" algn="r" rtl="1">
              <a:spcBef>
                <a:spcPts val="2500"/>
              </a:spcBef>
              <a:buNone/>
            </a:pPr>
            <a:r>
              <a:rPr lang="he-IL" sz="2000" b="1" dirty="0"/>
              <a:t>פתרונות טבעיים</a:t>
            </a:r>
          </a:p>
          <a:p>
            <a:pPr marL="0" lvl="1" indent="0" algn="r" rtl="1">
              <a:buNone/>
            </a:pPr>
            <a:r>
              <a:rPr lang="he-IL" sz="2000" dirty="0"/>
              <a:t>פתרונות טבעיים כמו שימוש באנרגיה סולארית ותרמי יכולים לחסוך באנרגיה באופן משמעותי.</a:t>
            </a:r>
          </a:p>
          <a:p>
            <a:pPr marL="0" indent="0" algn="r" rtl="1">
              <a:spcBef>
                <a:spcPts val="2500"/>
              </a:spcBef>
              <a:buNone/>
            </a:pPr>
            <a:r>
              <a:rPr lang="he-IL" sz="2000" b="1" dirty="0"/>
              <a:t>שימוש מחדש במשאבים</a:t>
            </a:r>
          </a:p>
          <a:p>
            <a:pPr marL="0" lvl="1" indent="0" algn="r" rtl="1">
              <a:buNone/>
            </a:pPr>
            <a:r>
              <a:rPr lang="he-IL" sz="2000" dirty="0"/>
              <a:t>שימוש מחדש במשאבים כגון מים ושאריות חומר יכול לתרום לחיסכון באנרגיה ולהפחתת בזבוז.</a:t>
            </a:r>
            <a:endParaRPr lang="en-IL" sz="2000" dirty="0"/>
          </a:p>
        </p:txBody>
      </p:sp>
    </p:spTree>
    <p:extLst>
      <p:ext uri="{BB962C8B-B14F-4D97-AF65-F5344CB8AC3E}">
        <p14:creationId xmlns:p14="http://schemas.microsoft.com/office/powerpoint/2010/main" val="2210608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7F211-8A2B-50DC-DA3C-249CA59E8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D7EE4-8F1E-E5BE-2211-DE72DC6D04F7}"/>
              </a:ext>
            </a:extLst>
          </p:cNvPr>
          <p:cNvSpPr>
            <a:spLocks noGrp="1"/>
          </p:cNvSpPr>
          <p:nvPr>
            <p:ph type="title"/>
          </p:nvPr>
        </p:nvSpPr>
        <p:spPr/>
        <p:txBody>
          <a:bodyPr/>
          <a:lstStyle/>
          <a:p>
            <a:endParaRPr lang="en-IL"/>
          </a:p>
        </p:txBody>
      </p:sp>
      <p:pic>
        <p:nvPicPr>
          <p:cNvPr id="5" name="Content Placeholder 4" descr="A blue and green poster with white text&#10;&#10;AI-generated content may be incorrect.">
            <a:extLst>
              <a:ext uri="{FF2B5EF4-FFF2-40B4-BE49-F238E27FC236}">
                <a16:creationId xmlns:a16="http://schemas.microsoft.com/office/drawing/2014/main" id="{E4D879F0-E8B8-E0E6-2E46-8CB6BEB608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84837"/>
            <a:ext cx="12299833" cy="16842837"/>
          </a:xfrm>
        </p:spPr>
      </p:pic>
    </p:spTree>
    <p:extLst>
      <p:ext uri="{BB962C8B-B14F-4D97-AF65-F5344CB8AC3E}">
        <p14:creationId xmlns:p14="http://schemas.microsoft.com/office/powerpoint/2010/main" val="3259755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CB6544B-CE19-4DF7-500E-292B2ADE87DD}"/>
              </a:ext>
            </a:extLst>
          </p:cNvPr>
          <p:cNvSpPr>
            <a:spLocks noGrp="1"/>
          </p:cNvSpPr>
          <p:nvPr>
            <p:ph type="title"/>
          </p:nvPr>
        </p:nvSpPr>
        <p:spPr>
          <a:xfrm>
            <a:off x="521208" y="978408"/>
            <a:ext cx="4754880" cy="1463040"/>
          </a:xfrm>
        </p:spPr>
        <p:txBody>
          <a:bodyPr vert="horz" lIns="91440" tIns="45720" rIns="91440" bIns="45720" rtlCol="0" anchor="t">
            <a:normAutofit/>
          </a:bodyPr>
          <a:lstStyle/>
          <a:p>
            <a:r>
              <a:rPr lang="en-US" b="1" kern="1200">
                <a:solidFill>
                  <a:schemeClr val="tx1"/>
                </a:solidFill>
                <a:latin typeface="+mj-lt"/>
                <a:ea typeface="+mj-ea"/>
                <a:cs typeface="+mj-cs"/>
              </a:rPr>
              <a:t>חדשנות במיזוג אוויר</a:t>
            </a:r>
          </a:p>
        </p:txBody>
      </p:sp>
      <p:sp>
        <p:nvSpPr>
          <p:cNvPr id="14" name="Rectangle 13">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0F2C8BB9-6C3B-BD1F-5C9B-6CFACAFDEBF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4672584" cy="3767328"/>
          </a:xfrm>
        </p:spPr>
        <p:txBody>
          <a:bodyPr>
            <a:normAutofit/>
          </a:bodyPr>
          <a:lstStyle/>
          <a:p>
            <a:pPr marL="0" indent="0" algn="r" rtl="1">
              <a:spcBef>
                <a:spcPts val="2500"/>
              </a:spcBef>
              <a:buNone/>
            </a:pPr>
            <a:r>
              <a:rPr lang="he-IL" sz="2000" b="1" dirty="0"/>
              <a:t>מיזוג אוויר חסכוני באנרגיה</a:t>
            </a:r>
          </a:p>
          <a:p>
            <a:pPr marL="0" lvl="1" indent="0" algn="r" rtl="1">
              <a:buNone/>
            </a:pPr>
            <a:r>
              <a:rPr lang="he-IL" sz="2000" dirty="0"/>
              <a:t>טכנולוגיות חדשות במיזוג אוויר מספקות פתרונות חסכוניים באנרגיה, מה שמוביל להפחתת עלויות וצריכת אנרגיה.</a:t>
            </a:r>
          </a:p>
          <a:p>
            <a:pPr marL="0" indent="0" algn="r" rtl="1">
              <a:spcBef>
                <a:spcPts val="2500"/>
              </a:spcBef>
              <a:buNone/>
            </a:pPr>
            <a:r>
              <a:rPr lang="he-IL" sz="2000" b="1" dirty="0"/>
              <a:t>מיזוג מבוסס ענן</a:t>
            </a:r>
          </a:p>
          <a:p>
            <a:pPr marL="0" lvl="1" indent="0" algn="r" rtl="1">
              <a:buNone/>
            </a:pPr>
            <a:r>
              <a:rPr lang="he-IL" sz="2000" dirty="0"/>
              <a:t>מיזוג אוויר מבוסס ענן מאפשר שליטה מרחוק ושיפור בניהול האנרגיה במערכות מיזוג.</a:t>
            </a:r>
            <a:endParaRPr lang="en-IL" sz="2000" dirty="0"/>
          </a:p>
        </p:txBody>
      </p:sp>
      <p:pic>
        <p:nvPicPr>
          <p:cNvPr id="5" name="Content Placeholder 4" descr="תקריב של מכונת מיזוג אוויר חיצונית.">
            <a:extLst>
              <a:ext uri="{FF2B5EF4-FFF2-40B4-BE49-F238E27FC236}">
                <a16:creationId xmlns:a16="http://schemas.microsoft.com/office/drawing/2014/main" id="{AA298D4F-5824-46CC-B60E-87DD6EDB3A0C}"/>
              </a:ext>
            </a:extLst>
          </p:cNvPr>
          <p:cNvPicPr>
            <a:picLocks noGrp="1" noChangeAspect="1"/>
          </p:cNvPicPr>
          <p:nvPr>
            <p:ph sz="half" idx="1"/>
          </p:nvPr>
        </p:nvPicPr>
        <p:blipFill>
          <a:blip r:embed="rId3"/>
          <a:srcRect l="33583" r="1235" b="1"/>
          <a:stretch/>
        </p:blipFill>
        <p:spPr>
          <a:xfrm>
            <a:off x="5958018" y="508090"/>
            <a:ext cx="5709726" cy="5846989"/>
          </a:xfrm>
          <a:prstGeom prst="rect">
            <a:avLst/>
          </a:prstGeom>
        </p:spPr>
      </p:pic>
    </p:spTree>
    <p:extLst>
      <p:ext uri="{BB962C8B-B14F-4D97-AF65-F5344CB8AC3E}">
        <p14:creationId xmlns:p14="http://schemas.microsoft.com/office/powerpoint/2010/main" val="2972622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D4089D-836A-29D3-6DD0-EEE37BD4EE78}"/>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דוגמאות ומקרים מוצלחים</a:t>
            </a:r>
          </a:p>
        </p:txBody>
      </p:sp>
      <p:pic>
        <p:nvPicPr>
          <p:cNvPr id="5" name="Content Placeholder 4" descr="מיני מפוצל AC ומערכת חום">
            <a:extLst>
              <a:ext uri="{FF2B5EF4-FFF2-40B4-BE49-F238E27FC236}">
                <a16:creationId xmlns:a16="http://schemas.microsoft.com/office/drawing/2014/main" id="{F2E92AD0-7C0E-4445-84D3-136E796A8A6E}"/>
              </a:ext>
            </a:extLst>
          </p:cNvPr>
          <p:cNvPicPr>
            <a:picLocks noGrp="1" noChangeAspect="1"/>
          </p:cNvPicPr>
          <p:nvPr>
            <p:ph sz="half" idx="1"/>
          </p:nvPr>
        </p:nvPicPr>
        <p:blipFill>
          <a:blip r:embed="rId3"/>
          <a:srcRect l="24346" r="21416"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6A7EAFF-2E11-B84F-BB5B-D33B09CB3FD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Autofit/>
          </a:bodyPr>
          <a:lstStyle/>
          <a:p>
            <a:pPr marL="0" indent="0" algn="r" rtl="1">
              <a:spcBef>
                <a:spcPts val="2500"/>
              </a:spcBef>
              <a:buNone/>
            </a:pPr>
            <a:r>
              <a:rPr lang="he-IL" sz="2000" b="1"/>
              <a:t>חברות שצמצמו עלויות</a:t>
            </a:r>
          </a:p>
          <a:p>
            <a:pPr marL="0" lvl="1" indent="0" algn="r" rtl="1">
              <a:buNone/>
            </a:pPr>
            <a:r>
              <a:rPr lang="he-IL" sz="2000"/>
              <a:t>חברות שהטמיעו מערכות מיזוג חסכוניות באנרגיה חוו ירידה משמעותית בעלויות התפעול שלהן, מה שתרם לרווחיותן.</a:t>
            </a:r>
          </a:p>
          <a:p>
            <a:pPr marL="0" indent="0" algn="r" rtl="1">
              <a:spcBef>
                <a:spcPts val="2500"/>
              </a:spcBef>
              <a:buNone/>
            </a:pPr>
            <a:r>
              <a:rPr lang="he-IL" sz="2000" b="1"/>
              <a:t>שיפוטי הצלחה פרטיים</a:t>
            </a:r>
          </a:p>
          <a:p>
            <a:pPr marL="0" lvl="1" indent="0" algn="r" rtl="1">
              <a:buNone/>
            </a:pPr>
            <a:r>
              <a:rPr lang="he-IL" sz="2000"/>
              <a:t>אנשים פרטיים חלקו את חוויותיהם בהתקנת פתרונות מיזוג חסכוניים, שהובילו לשיפוטי הצלחה ודירוגים גבוהים.</a:t>
            </a:r>
          </a:p>
          <a:p>
            <a:pPr marL="0" indent="0" algn="r" rtl="1">
              <a:spcBef>
                <a:spcPts val="2500"/>
              </a:spcBef>
              <a:buNone/>
            </a:pPr>
            <a:r>
              <a:rPr lang="he-IL" sz="2000" b="1"/>
              <a:t>השפעה סביבתית חיובית</a:t>
            </a:r>
          </a:p>
          <a:p>
            <a:pPr marL="0" lvl="1" indent="0" algn="r" rtl="1">
              <a:buNone/>
            </a:pPr>
            <a:r>
              <a:rPr lang="he-IL" sz="2000"/>
              <a:t>פתרונות המיזוג החסכוניים באנרגיה לא רק חוסכים כסף אלא גם תורמים להפחתת טביעת הרגל הפחמנית, ומסייעים לשמירה על הסביבה.</a:t>
            </a:r>
            <a:endParaRPr lang="en-IL" sz="2000"/>
          </a:p>
        </p:txBody>
      </p:sp>
    </p:spTree>
    <p:extLst>
      <p:ext uri="{BB962C8B-B14F-4D97-AF65-F5344CB8AC3E}">
        <p14:creationId xmlns:p14="http://schemas.microsoft.com/office/powerpoint/2010/main" val="1308199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810301C-6088-FAF1-1CD8-78D9AD5F70CE}"/>
              </a:ext>
            </a:extLst>
          </p:cNvPr>
          <p:cNvSpPr>
            <a:spLocks noGrp="1"/>
          </p:cNvSpPr>
          <p:nvPr>
            <p:ph type="title"/>
          </p:nvPr>
        </p:nvSpPr>
        <p:spPr>
          <a:xfrm>
            <a:off x="521208" y="1325880"/>
            <a:ext cx="11155680" cy="1408176"/>
          </a:xfrm>
        </p:spPr>
        <p:txBody>
          <a:bodyPr anchor="b">
            <a:normAutofit/>
          </a:bodyPr>
          <a:lstStyle/>
          <a:p>
            <a:pPr algn="r" rtl="1"/>
            <a:r>
              <a:rPr lang="en-IL" sz="8000"/>
              <a:t>מסקנה</a:t>
            </a: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11" name="Content Placeholder 2">
            <a:extLst>
              <a:ext uri="{FF2B5EF4-FFF2-40B4-BE49-F238E27FC236}">
                <a16:creationId xmlns:a16="http://schemas.microsoft.com/office/drawing/2014/main" id="{0229A1DD-DB77-24E0-4B82-6166A0680968}"/>
              </a:ext>
            </a:extLst>
          </p:cNvPr>
          <p:cNvGraphicFramePr>
            <a:graphicFrameLocks noGrp="1"/>
          </p:cNvGraphicFramePr>
          <p:nvPr>
            <p:ph idx="1"/>
            <p:extLst>
              <p:ext uri="{D42A27DB-BD31-4B8C-83A1-F6EECF244321}">
                <p14:modId xmlns:p14="http://schemas.microsoft.com/office/powerpoint/2010/main" val="3078923649"/>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21208" y="3748546"/>
          <a:ext cx="11155680"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107417"/>
      </p:ext>
    </p:extLst>
  </p:cSld>
  <p:clrMapOvr>
    <a:overrideClrMapping bg1="dk1" tx1="lt1" bg2="dk2" tx2="lt2" accent1="accent1" accent2="accent2" accent3="accent3" accent4="accent4" accent5="accent5" accent6="accent6" hlink="hlink" folHlink="folHlink"/>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1CD8A-DED8-798D-349E-7F77A7B65E10}"/>
              </a:ext>
            </a:extLst>
          </p:cNvPr>
          <p:cNvSpPr>
            <a:spLocks noGrp="1"/>
          </p:cNvSpPr>
          <p:nvPr>
            <p:ph type="title"/>
          </p:nvPr>
        </p:nvSpPr>
        <p:spPr>
          <a:xfrm>
            <a:off x="521208" y="5289381"/>
            <a:ext cx="7263804" cy="1008208"/>
          </a:xfrm>
        </p:spPr>
        <p:txBody>
          <a:bodyPr vert="horz" lIns="91440" tIns="45720" rIns="91440" bIns="45720" rtlCol="0" anchor="ctr">
            <a:normAutofit/>
          </a:bodyPr>
          <a:lstStyle/>
          <a:p>
            <a:r>
              <a:rPr lang="en-US">
                <a:hlinkClick r:id="rId2"/>
              </a:rPr>
              <a:t>https://stier.co.il/aclima/</a:t>
            </a:r>
            <a:r>
              <a:rPr lang="en-US"/>
              <a:t> </a:t>
            </a:r>
          </a:p>
        </p:txBody>
      </p:sp>
      <p:sp>
        <p:nvSpPr>
          <p:cNvPr id="3" name="Content Placeholder 2">
            <a:extLst>
              <a:ext uri="{FF2B5EF4-FFF2-40B4-BE49-F238E27FC236}">
                <a16:creationId xmlns:a16="http://schemas.microsoft.com/office/drawing/2014/main" id="{F43F4ED0-CA89-A79D-258B-27094A6E43EE}"/>
              </a:ext>
            </a:extLst>
          </p:cNvPr>
          <p:cNvSpPr>
            <a:spLocks noGrp="1"/>
          </p:cNvSpPr>
          <p:nvPr>
            <p:ph idx="1"/>
          </p:nvPr>
        </p:nvSpPr>
        <p:spPr>
          <a:xfrm>
            <a:off x="7785012" y="5289381"/>
            <a:ext cx="3886071" cy="1008207"/>
          </a:xfrm>
        </p:spPr>
        <p:txBody>
          <a:bodyPr vert="horz" lIns="91440" tIns="45720" rIns="91440" bIns="45720" rtlCol="0" anchor="ctr">
            <a:normAutofit/>
          </a:bodyPr>
          <a:lstStyle/>
          <a:p>
            <a:pPr marL="0" indent="0" algn="r">
              <a:buNone/>
            </a:pPr>
            <a:r>
              <a:rPr lang="en-US" sz="2200" b="0" i="1" u="none" strike="noStrike" kern="1200" dirty="0">
                <a:solidFill>
                  <a:schemeClr val="tx1"/>
                </a:solidFill>
                <a:effectLst/>
                <a:latin typeface="+mn-lt"/>
                <a:ea typeface="+mn-ea"/>
                <a:cs typeface="+mn-cs"/>
                <a:hlinkClick r:id="rId3"/>
              </a:rPr>
              <a:t>https://youtu.be/qjU6vZugeBU</a:t>
            </a:r>
            <a:r>
              <a:rPr lang="en-US" sz="2200" b="0" i="1" u="none" strike="noStrike" kern="1200" dirty="0">
                <a:solidFill>
                  <a:schemeClr val="tx1"/>
                </a:solidFill>
                <a:effectLst/>
                <a:latin typeface="+mn-lt"/>
                <a:ea typeface="+mn-ea"/>
                <a:cs typeface="+mn-cs"/>
              </a:rPr>
              <a:t>  </a:t>
            </a:r>
            <a:endParaRPr lang="en-US" sz="2200" i="1" kern="1200" dirty="0">
              <a:solidFill>
                <a:schemeClr val="tx1"/>
              </a:solidFill>
              <a:latin typeface="+mn-lt"/>
              <a:ea typeface="+mn-ea"/>
              <a:cs typeface="+mn-cs"/>
            </a:endParaRPr>
          </a:p>
        </p:txBody>
      </p:sp>
      <p:sp>
        <p:nvSpPr>
          <p:cNvPr id="16" name="Freeform: Shape 15">
            <a:extLst>
              <a:ext uri="{FF2B5EF4-FFF2-40B4-BE49-F238E27FC236}">
                <a16:creationId xmlns:a16="http://schemas.microsoft.com/office/drawing/2014/main" id="{FDD57DDC-2075-7CBD-00B4-0A5FF0991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F29C7245-396C-F4D3-ADC9-015F3DCA0934}"/>
              </a:ext>
            </a:extLst>
          </p:cNvPr>
          <p:cNvPicPr>
            <a:picLocks noChangeAspect="1"/>
          </p:cNvPicPr>
          <p:nvPr/>
        </p:nvPicPr>
        <p:blipFill>
          <a:blip r:embed="rId4"/>
          <a:srcRect b="9059"/>
          <a:stretch/>
        </p:blipFill>
        <p:spPr>
          <a:xfrm>
            <a:off x="517868" y="657369"/>
            <a:ext cx="11153216" cy="4437481"/>
          </a:xfrm>
          <a:prstGeom prst="rect">
            <a:avLst/>
          </a:prstGeom>
        </p:spPr>
      </p:pic>
    </p:spTree>
    <p:extLst>
      <p:ext uri="{BB962C8B-B14F-4D97-AF65-F5344CB8AC3E}">
        <p14:creationId xmlns:p14="http://schemas.microsoft.com/office/powerpoint/2010/main" val="32031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ABB662B-34AD-4015-1C74-7CA5C8BD1B40}"/>
              </a:ext>
            </a:extLst>
          </p:cNvPr>
          <p:cNvSpPr>
            <a:spLocks noGrp="1"/>
          </p:cNvSpPr>
          <p:nvPr>
            <p:ph type="title"/>
          </p:nvPr>
        </p:nvSpPr>
        <p:spPr>
          <a:xfrm>
            <a:off x="6995160" y="978408"/>
            <a:ext cx="4745736" cy="1463040"/>
          </a:xfrm>
        </p:spPr>
        <p:txBody>
          <a:bodyPr vert="horz" lIns="91440" tIns="45720" rIns="91440" bIns="45720" rtlCol="0" anchor="t">
            <a:normAutofit/>
          </a:bodyPr>
          <a:lstStyle/>
          <a:p>
            <a:r>
              <a:rPr lang="en-US" b="1" kern="1200">
                <a:solidFill>
                  <a:schemeClr val="tx1"/>
                </a:solidFill>
                <a:latin typeface="+mj-lt"/>
                <a:ea typeface="+mj-ea"/>
                <a:cs typeface="+mj-cs"/>
              </a:rPr>
              <a:t>נושאי דיון מרכזיים</a:t>
            </a:r>
          </a:p>
        </p:txBody>
      </p:sp>
      <p:pic>
        <p:nvPicPr>
          <p:cNvPr id="5" name="Content Placeholder 4" descr="שילוב מאוורר ואור המותקן בתקרת חדר אמבטיה חדשה הממולאת בבידוד פיברגלס.">
            <a:extLst>
              <a:ext uri="{FF2B5EF4-FFF2-40B4-BE49-F238E27FC236}">
                <a16:creationId xmlns:a16="http://schemas.microsoft.com/office/drawing/2014/main" id="{CD0F07AF-2DBB-4AE9-BC72-EDB1951A61A9}"/>
              </a:ext>
            </a:extLst>
          </p:cNvPr>
          <p:cNvPicPr>
            <a:picLocks noGrp="1" noChangeAspect="1"/>
          </p:cNvPicPr>
          <p:nvPr>
            <p:ph sz="half" idx="1"/>
          </p:nvPr>
        </p:nvPicPr>
        <p:blipFill>
          <a:blip r:embed="rId3"/>
          <a:srcRect l="27551" r="7310" b="1"/>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0714054F-2650-8573-9046-8FF8F2FD8776}"/>
              </a:ext>
            </a:extLst>
          </p:cNvPr>
          <p:cNvSpPr>
            <a:spLocks noGrp="1"/>
          </p:cNvSpPr>
          <p:nvPr>
            <p:ph sz="half" idx="2"/>
          </p:nvPr>
        </p:nvSpPr>
        <p:spPr>
          <a:xfrm>
            <a:off x="6995160" y="2532889"/>
            <a:ext cx="4672584" cy="3767328"/>
          </a:xfrm>
        </p:spPr>
        <p:txBody>
          <a:bodyPr vert="horz" lIns="91440" tIns="45720" rIns="91440" bIns="45720" rtlCol="0">
            <a:normAutofit/>
          </a:bodyPr>
          <a:lstStyle/>
          <a:p>
            <a:pPr algn="r" rtl="1"/>
            <a:r>
              <a:rPr lang="en-US" dirty="0" err="1"/>
              <a:t>בידוד</a:t>
            </a:r>
            <a:r>
              <a:rPr lang="en-US" dirty="0"/>
              <a:t> </a:t>
            </a:r>
            <a:r>
              <a:rPr lang="en-US" dirty="0" err="1"/>
              <a:t>תרמי</a:t>
            </a:r>
            <a:r>
              <a:rPr lang="en-US" dirty="0"/>
              <a:t>: </a:t>
            </a:r>
            <a:r>
              <a:rPr lang="en-US" dirty="0" err="1"/>
              <a:t>חשיבות</a:t>
            </a:r>
            <a:r>
              <a:rPr lang="en-US" dirty="0"/>
              <a:t> </a:t>
            </a:r>
            <a:r>
              <a:rPr lang="en-US" dirty="0" err="1"/>
              <a:t>ופתרונות</a:t>
            </a:r>
            <a:r>
              <a:rPr lang="en-US" dirty="0"/>
              <a:t> </a:t>
            </a:r>
            <a:r>
              <a:rPr lang="en-US" dirty="0" err="1"/>
              <a:t>פשוטים</a:t>
            </a:r>
            <a:r>
              <a:rPr lang="en-US" dirty="0"/>
              <a:t> </a:t>
            </a:r>
            <a:r>
              <a:rPr lang="en-US" dirty="0" err="1"/>
              <a:t>וזולים</a:t>
            </a:r>
            <a:endParaRPr lang="en-US" dirty="0"/>
          </a:p>
          <a:p>
            <a:pPr algn="r" rtl="1"/>
            <a:r>
              <a:rPr lang="en-US" dirty="0" err="1"/>
              <a:t>איטום</a:t>
            </a:r>
            <a:r>
              <a:rPr lang="en-US" dirty="0"/>
              <a:t> </a:t>
            </a:r>
            <a:r>
              <a:rPr lang="en-US" dirty="0" err="1"/>
              <a:t>חלונות</a:t>
            </a:r>
            <a:r>
              <a:rPr lang="en-US" dirty="0"/>
              <a:t> </a:t>
            </a:r>
            <a:r>
              <a:rPr lang="en-US" dirty="0" err="1"/>
              <a:t>ודלתות</a:t>
            </a:r>
            <a:r>
              <a:rPr lang="en-US" dirty="0"/>
              <a:t>: </a:t>
            </a:r>
            <a:r>
              <a:rPr lang="en-US" dirty="0" err="1"/>
              <a:t>איך</a:t>
            </a:r>
            <a:r>
              <a:rPr lang="en-US" dirty="0"/>
              <a:t> </a:t>
            </a:r>
            <a:r>
              <a:rPr lang="en-US" dirty="0" err="1"/>
              <a:t>למנוע</a:t>
            </a:r>
            <a:r>
              <a:rPr lang="en-US" dirty="0"/>
              <a:t> </a:t>
            </a:r>
            <a:r>
              <a:rPr lang="en-US" dirty="0" err="1"/>
              <a:t>בריחת</a:t>
            </a:r>
            <a:r>
              <a:rPr lang="en-US" dirty="0"/>
              <a:t> אוויר </a:t>
            </a:r>
            <a:r>
              <a:rPr lang="en-US" dirty="0" err="1"/>
              <a:t>ממוזג</a:t>
            </a:r>
            <a:endParaRPr lang="en-US" dirty="0"/>
          </a:p>
          <a:p>
            <a:pPr algn="r" rtl="1"/>
            <a:r>
              <a:rPr lang="en-US" dirty="0" err="1"/>
              <a:t>שימוש</a:t>
            </a:r>
            <a:r>
              <a:rPr lang="en-US" dirty="0"/>
              <a:t> </a:t>
            </a:r>
            <a:r>
              <a:rPr lang="en-US" dirty="0" err="1"/>
              <a:t>יעיל</a:t>
            </a:r>
            <a:r>
              <a:rPr lang="en-US" dirty="0"/>
              <a:t> </a:t>
            </a:r>
            <a:r>
              <a:rPr lang="en-US" dirty="0" err="1"/>
              <a:t>במזגן</a:t>
            </a:r>
            <a:r>
              <a:rPr lang="en-US" dirty="0"/>
              <a:t>: </a:t>
            </a:r>
            <a:r>
              <a:rPr lang="en-US" dirty="0" err="1"/>
              <a:t>טמפרטורה</a:t>
            </a:r>
            <a:r>
              <a:rPr lang="en-US" dirty="0"/>
              <a:t>, </a:t>
            </a:r>
            <a:r>
              <a:rPr lang="en-US" dirty="0" err="1"/>
              <a:t>תזמון</a:t>
            </a:r>
            <a:r>
              <a:rPr lang="en-US" dirty="0"/>
              <a:t> </a:t>
            </a:r>
            <a:r>
              <a:rPr lang="en-US" dirty="0" err="1"/>
              <a:t>ותחזוקה</a:t>
            </a:r>
            <a:r>
              <a:rPr lang="en-US" dirty="0"/>
              <a:t> </a:t>
            </a:r>
            <a:r>
              <a:rPr lang="en-US" dirty="0" err="1"/>
              <a:t>נכונה</a:t>
            </a:r>
            <a:endParaRPr lang="en-US" dirty="0"/>
          </a:p>
          <a:p>
            <a:pPr algn="r" rtl="1"/>
            <a:r>
              <a:rPr lang="en-US" dirty="0" err="1"/>
              <a:t>מדיניות</a:t>
            </a:r>
            <a:r>
              <a:rPr lang="en-US" dirty="0"/>
              <a:t> </a:t>
            </a:r>
            <a:r>
              <a:rPr lang="en-US" dirty="0" err="1"/>
              <a:t>טמפרטורה</a:t>
            </a:r>
            <a:endParaRPr lang="en-US" dirty="0"/>
          </a:p>
          <a:p>
            <a:pPr algn="r" rtl="1"/>
            <a:r>
              <a:rPr lang="en-US" dirty="0" err="1"/>
              <a:t>תוכנה</a:t>
            </a:r>
            <a:r>
              <a:rPr lang="en-US" dirty="0"/>
              <a:t> </a:t>
            </a:r>
            <a:r>
              <a:rPr lang="en-US" dirty="0" err="1"/>
              <a:t>לבקרת</a:t>
            </a:r>
            <a:r>
              <a:rPr lang="en-US" dirty="0"/>
              <a:t> </a:t>
            </a:r>
            <a:r>
              <a:rPr lang="en-US" dirty="0" err="1"/>
              <a:t>מיזוג</a:t>
            </a:r>
            <a:r>
              <a:rPr lang="en-US" dirty="0"/>
              <a:t>, </a:t>
            </a:r>
            <a:r>
              <a:rPr lang="en-US" dirty="0" err="1"/>
              <a:t>זיהוי</a:t>
            </a:r>
            <a:r>
              <a:rPr lang="en-US" dirty="0"/>
              <a:t> </a:t>
            </a:r>
            <a:r>
              <a:rPr lang="en-US" dirty="0" err="1"/>
              <a:t>יתר</a:t>
            </a:r>
            <a:r>
              <a:rPr lang="en-US" dirty="0"/>
              <a:t> </a:t>
            </a:r>
            <a:r>
              <a:rPr lang="en-US" dirty="0" err="1"/>
              <a:t>והתראות</a:t>
            </a:r>
            <a:endParaRPr lang="en-US" dirty="0"/>
          </a:p>
          <a:p>
            <a:pPr algn="r" rtl="1"/>
            <a:r>
              <a:rPr lang="en-US" dirty="0" err="1"/>
              <a:t>יצירתיות</a:t>
            </a:r>
            <a:r>
              <a:rPr lang="en-US" dirty="0"/>
              <a:t> </a:t>
            </a:r>
            <a:r>
              <a:rPr lang="en-US" dirty="0" err="1"/>
              <a:t>וחסכון</a:t>
            </a:r>
            <a:r>
              <a:rPr lang="en-US" dirty="0"/>
              <a:t> </a:t>
            </a:r>
            <a:r>
              <a:rPr lang="en-US" dirty="0" err="1"/>
              <a:t>באנרגיה</a:t>
            </a:r>
            <a:endParaRPr lang="en-US" dirty="0"/>
          </a:p>
        </p:txBody>
      </p:sp>
    </p:spTree>
    <p:extLst>
      <p:ext uri="{BB962C8B-B14F-4D97-AF65-F5344CB8AC3E}">
        <p14:creationId xmlns:p14="http://schemas.microsoft.com/office/powerpoint/2010/main" val="673993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2B73-6577-076C-DC67-88047DD47DA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5119E9C9-A34A-F404-3E6C-745E75ECCB8B}"/>
              </a:ext>
            </a:extLst>
          </p:cNvPr>
          <p:cNvSpPr>
            <a:spLocks noGrp="1"/>
          </p:cNvSpPr>
          <p:nvPr>
            <p:ph sz="half" idx="1"/>
          </p:nvPr>
        </p:nvSpPr>
        <p:spPr/>
        <p:txBody>
          <a:bodyPr/>
          <a:lstStyle/>
          <a:p>
            <a:endParaRPr lang="en-IL"/>
          </a:p>
        </p:txBody>
      </p:sp>
      <p:sp>
        <p:nvSpPr>
          <p:cNvPr id="4" name="Content Placeholder 3">
            <a:extLst>
              <a:ext uri="{FF2B5EF4-FFF2-40B4-BE49-F238E27FC236}">
                <a16:creationId xmlns:a16="http://schemas.microsoft.com/office/drawing/2014/main" id="{C6E2FB39-7AB8-4A58-DA00-B95E5D8E8B8D}"/>
              </a:ext>
            </a:extLst>
          </p:cNvPr>
          <p:cNvSpPr>
            <a:spLocks noGrp="1"/>
          </p:cNvSpPr>
          <p:nvPr>
            <p:ph sz="half" idx="2"/>
          </p:nvPr>
        </p:nvSpPr>
        <p:spPr/>
        <p:txBody>
          <a:bodyPr/>
          <a:lstStyle/>
          <a:p>
            <a:endParaRPr lang="en-IL"/>
          </a:p>
        </p:txBody>
      </p:sp>
      <p:pic>
        <p:nvPicPr>
          <p:cNvPr id="6" name="Picture 5">
            <a:extLst>
              <a:ext uri="{FF2B5EF4-FFF2-40B4-BE49-F238E27FC236}">
                <a16:creationId xmlns:a16="http://schemas.microsoft.com/office/drawing/2014/main" id="{D0DF3F18-8276-AAA5-5DD7-E6A4491A74C0}"/>
              </a:ext>
            </a:extLst>
          </p:cNvPr>
          <p:cNvPicPr>
            <a:picLocks noChangeAspect="1"/>
          </p:cNvPicPr>
          <p:nvPr/>
        </p:nvPicPr>
        <p:blipFill>
          <a:blip r:embed="rId2"/>
          <a:stretch>
            <a:fillRect/>
          </a:stretch>
        </p:blipFill>
        <p:spPr>
          <a:xfrm>
            <a:off x="6252519" y="783717"/>
            <a:ext cx="5840421" cy="6249250"/>
          </a:xfrm>
          <a:prstGeom prst="rect">
            <a:avLst/>
          </a:prstGeom>
        </p:spPr>
      </p:pic>
      <p:pic>
        <p:nvPicPr>
          <p:cNvPr id="8" name="Picture 7">
            <a:extLst>
              <a:ext uri="{FF2B5EF4-FFF2-40B4-BE49-F238E27FC236}">
                <a16:creationId xmlns:a16="http://schemas.microsoft.com/office/drawing/2014/main" id="{7E1A829C-0C2B-D5BA-D557-904A7BA410A2}"/>
              </a:ext>
            </a:extLst>
          </p:cNvPr>
          <p:cNvPicPr>
            <a:picLocks noChangeAspect="1"/>
          </p:cNvPicPr>
          <p:nvPr/>
        </p:nvPicPr>
        <p:blipFill>
          <a:blip r:embed="rId3"/>
          <a:stretch>
            <a:fillRect/>
          </a:stretch>
        </p:blipFill>
        <p:spPr>
          <a:xfrm>
            <a:off x="226242" y="766119"/>
            <a:ext cx="5610225" cy="6172200"/>
          </a:xfrm>
          <a:prstGeom prst="rect">
            <a:avLst/>
          </a:prstGeom>
        </p:spPr>
      </p:pic>
      <p:sp>
        <p:nvSpPr>
          <p:cNvPr id="10" name="TextBox 9">
            <a:extLst>
              <a:ext uri="{FF2B5EF4-FFF2-40B4-BE49-F238E27FC236}">
                <a16:creationId xmlns:a16="http://schemas.microsoft.com/office/drawing/2014/main" id="{E4E09396-3300-57AC-9680-E79B505E104C}"/>
              </a:ext>
            </a:extLst>
          </p:cNvPr>
          <p:cNvSpPr txBox="1"/>
          <p:nvPr/>
        </p:nvSpPr>
        <p:spPr>
          <a:xfrm>
            <a:off x="2638539" y="79088"/>
            <a:ext cx="6098058" cy="369332"/>
          </a:xfrm>
          <a:prstGeom prst="rect">
            <a:avLst/>
          </a:prstGeom>
          <a:noFill/>
        </p:spPr>
        <p:txBody>
          <a:bodyPr wrap="square">
            <a:spAutoFit/>
          </a:bodyPr>
          <a:lstStyle/>
          <a:p>
            <a:r>
              <a:rPr lang="en-IL" dirty="0">
                <a:hlinkClick r:id="rId4"/>
              </a:rPr>
              <a:t>https://youtu.be/xA3DKskO_C4?si=j1FSuxXTCgf7Yxg4</a:t>
            </a:r>
            <a:r>
              <a:rPr lang="en-US" dirty="0"/>
              <a:t> </a:t>
            </a:r>
            <a:endParaRPr lang="en-IL" dirty="0"/>
          </a:p>
        </p:txBody>
      </p:sp>
    </p:spTree>
    <p:extLst>
      <p:ext uri="{BB962C8B-B14F-4D97-AF65-F5344CB8AC3E}">
        <p14:creationId xmlns:p14="http://schemas.microsoft.com/office/powerpoint/2010/main" val="134843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23BB88-49B8-CF85-26A4-AB944A933D6B}"/>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מדוע בידוד תרמי חשוב</a:t>
            </a:r>
          </a:p>
        </p:txBody>
      </p:sp>
      <p:pic>
        <p:nvPicPr>
          <p:cNvPr id="5" name="Content Placeholder 4" descr="סמל בית חסכוני באנרגיה עם תרשים יעילות אנרגטית היושב מול רקע לא ממוקד. קומפוזיציה אופקית עם מיקוד סלקטיבי ומרחב העתקה. תפיסת יעילות אנרגטית.">
            <a:extLst>
              <a:ext uri="{FF2B5EF4-FFF2-40B4-BE49-F238E27FC236}">
                <a16:creationId xmlns:a16="http://schemas.microsoft.com/office/drawing/2014/main" id="{BE889D9A-BA5E-4010-A1F0-66CF743EEE22}"/>
              </a:ext>
            </a:extLst>
          </p:cNvPr>
          <p:cNvPicPr>
            <a:picLocks noGrp="1" noChangeAspect="1"/>
          </p:cNvPicPr>
          <p:nvPr>
            <p:ph sz="half" idx="1"/>
          </p:nvPr>
        </p:nvPicPr>
        <p:blipFill>
          <a:blip r:embed="rId3"/>
          <a:srcRect l="27386" r="28499"/>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E868A1BF-F57E-0163-8C49-109B37DFBAB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Autofit/>
          </a:bodyPr>
          <a:lstStyle/>
          <a:p>
            <a:pPr marL="0" indent="0" algn="r" rtl="1">
              <a:spcBef>
                <a:spcPts val="2500"/>
              </a:spcBef>
              <a:buNone/>
            </a:pPr>
            <a:r>
              <a:rPr lang="he-IL" sz="2000" b="1" dirty="0"/>
              <a:t>חיסכון באנרגיה</a:t>
            </a:r>
          </a:p>
          <a:p>
            <a:pPr marL="0" lvl="1" indent="0" algn="r" rtl="1">
              <a:buNone/>
            </a:pPr>
            <a:r>
              <a:rPr lang="he-IL" sz="2000" dirty="0"/>
              <a:t>בידוד תרמי יעיל מפחית את הצורך באנרגיה לחימום וקירור, דבר המוביל לחיסכון משמעותי בעלויות.</a:t>
            </a:r>
          </a:p>
          <a:p>
            <a:pPr marL="0" indent="0" algn="r" rtl="1">
              <a:spcBef>
                <a:spcPts val="2500"/>
              </a:spcBef>
              <a:buNone/>
            </a:pPr>
            <a:r>
              <a:rPr lang="he-IL" sz="2000" b="1" dirty="0"/>
              <a:t>נוחות טמפרטורה</a:t>
            </a:r>
          </a:p>
          <a:p>
            <a:pPr marL="0" lvl="1" indent="0" algn="r" rtl="1">
              <a:buNone/>
            </a:pPr>
            <a:r>
              <a:rPr lang="he-IL" sz="2000" dirty="0"/>
              <a:t>בידוד משפר את נוחות הטמפרטורה בתוך הבית, ומסייע לשמור על טמפרטורה קבועה בחללים פנימיים.</a:t>
            </a:r>
          </a:p>
          <a:p>
            <a:pPr marL="0" indent="0" algn="r" rtl="1">
              <a:spcBef>
                <a:spcPts val="2500"/>
              </a:spcBef>
              <a:buNone/>
            </a:pPr>
            <a:r>
              <a:rPr lang="he-IL" sz="2000" b="1" dirty="0"/>
              <a:t>השפעה סביבתית</a:t>
            </a:r>
          </a:p>
          <a:p>
            <a:pPr marL="0" lvl="1" indent="0" algn="r" rtl="1">
              <a:buNone/>
            </a:pPr>
            <a:r>
              <a:rPr lang="he-IL" sz="2000" dirty="0"/>
              <a:t>בידוד תרמי מפחית את ההשפעה על הסביבה על ידי צמצום פליטת גזי חממה וצריכת אנרגיה.</a:t>
            </a:r>
            <a:endParaRPr lang="en-IL" sz="2000" dirty="0"/>
          </a:p>
        </p:txBody>
      </p:sp>
    </p:spTree>
    <p:extLst>
      <p:ext uri="{BB962C8B-B14F-4D97-AF65-F5344CB8AC3E}">
        <p14:creationId xmlns:p14="http://schemas.microsoft.com/office/powerpoint/2010/main" val="2224192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209DF8-237E-3C36-A16E-05CB47073CB2}"/>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חומרים ובידוד זול</a:t>
            </a:r>
          </a:p>
        </p:txBody>
      </p:sp>
      <p:pic>
        <p:nvPicPr>
          <p:cNvPr id="5" name="Content Placeholder 4" descr="מרקם מחמצת, תקריב קיצוני">
            <a:extLst>
              <a:ext uri="{FF2B5EF4-FFF2-40B4-BE49-F238E27FC236}">
                <a16:creationId xmlns:a16="http://schemas.microsoft.com/office/drawing/2014/main" id="{8E10C739-08B8-4732-8E58-8B6E5E1D3852}"/>
              </a:ext>
            </a:extLst>
          </p:cNvPr>
          <p:cNvPicPr>
            <a:picLocks noGrp="1" noChangeAspect="1"/>
          </p:cNvPicPr>
          <p:nvPr>
            <p:ph sz="half" idx="1"/>
          </p:nvPr>
        </p:nvPicPr>
        <p:blipFill>
          <a:blip r:embed="rId3"/>
          <a:srcRect l="28282" r="23445"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85F0B96B-7065-49F5-3C03-A444F29EC69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Autofit/>
          </a:bodyPr>
          <a:lstStyle/>
          <a:p>
            <a:pPr marL="0" indent="0" algn="r" rtl="1">
              <a:spcBef>
                <a:spcPts val="2500"/>
              </a:spcBef>
              <a:buNone/>
            </a:pPr>
            <a:r>
              <a:rPr lang="he-IL" sz="2000" b="1" dirty="0"/>
              <a:t>פיברגלס</a:t>
            </a:r>
          </a:p>
          <a:p>
            <a:pPr marL="0" lvl="1" indent="0" algn="r" rtl="1">
              <a:buNone/>
            </a:pPr>
            <a:r>
              <a:rPr lang="he-IL" sz="2000" dirty="0"/>
              <a:t>פיברגלס הוא חומר בידוד זול ויעיל, ידוע בתכונותיו המבודדות וביכולת שלו להקטין את ההוצאות האנרגטיות.</a:t>
            </a:r>
          </a:p>
          <a:p>
            <a:pPr marL="0" indent="0" algn="r" rtl="1">
              <a:spcBef>
                <a:spcPts val="2500"/>
              </a:spcBef>
              <a:buNone/>
            </a:pPr>
            <a:r>
              <a:rPr lang="he-IL" sz="2000" b="1" dirty="0"/>
              <a:t>פוליאתילן</a:t>
            </a:r>
          </a:p>
          <a:p>
            <a:pPr marL="0" lvl="1" indent="0" algn="r" rtl="1">
              <a:buNone/>
            </a:pPr>
            <a:r>
              <a:rPr lang="he-IL" sz="2000" dirty="0"/>
              <a:t>פוליאתילן מציע בידוד טוב ועמידות בפני מים, דבר שהופך אותו לבחירה מצוינת לבידוד קירות וחללים רטובים.</a:t>
            </a:r>
          </a:p>
          <a:p>
            <a:pPr marL="0" indent="0" algn="r" rtl="1">
              <a:spcBef>
                <a:spcPts val="2500"/>
              </a:spcBef>
              <a:buNone/>
            </a:pPr>
            <a:r>
              <a:rPr lang="he-IL" sz="2000" b="1" dirty="0"/>
              <a:t>צמר מינרלי</a:t>
            </a:r>
          </a:p>
          <a:p>
            <a:pPr marL="0" lvl="1" indent="0" algn="r" rtl="1">
              <a:buNone/>
            </a:pPr>
            <a:r>
              <a:rPr lang="he-IL" sz="2000" dirty="0"/>
              <a:t>צמר מינרלי הוא חומר מבודד טבעי עם תכונות אש טובות, מתאים לבידוד קירות ותקרות.</a:t>
            </a:r>
            <a:endParaRPr lang="en-IL" sz="2000" dirty="0"/>
          </a:p>
        </p:txBody>
      </p:sp>
    </p:spTree>
    <p:extLst>
      <p:ext uri="{BB962C8B-B14F-4D97-AF65-F5344CB8AC3E}">
        <p14:creationId xmlns:p14="http://schemas.microsoft.com/office/powerpoint/2010/main" val="2110179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6A1AA0-B70C-27D9-8AB8-E4E31D444F39}"/>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דרכים ליישום מהיר ויעיל</a:t>
            </a:r>
          </a:p>
        </p:txBody>
      </p:sp>
      <p:pic>
        <p:nvPicPr>
          <p:cNvPr id="5" name="Content Placeholder 4" descr="שרטוט עם בית מבודד על רקע לבן">
            <a:extLst>
              <a:ext uri="{FF2B5EF4-FFF2-40B4-BE49-F238E27FC236}">
                <a16:creationId xmlns:a16="http://schemas.microsoft.com/office/drawing/2014/main" id="{3C43FF4B-D409-41AB-91EC-771BA1CF9A34}"/>
              </a:ext>
            </a:extLst>
          </p:cNvPr>
          <p:cNvPicPr>
            <a:picLocks noGrp="1" noChangeAspect="1"/>
          </p:cNvPicPr>
          <p:nvPr>
            <p:ph sz="half" idx="1"/>
          </p:nvPr>
        </p:nvPicPr>
        <p:blipFill>
          <a:blip r:embed="rId3"/>
          <a:srcRect l="22791" r="22971"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821E69D-92E2-18D4-696D-A49BC659D98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Autofit/>
          </a:bodyPr>
          <a:lstStyle/>
          <a:p>
            <a:pPr marL="0" indent="0" algn="r" rtl="1">
              <a:spcBef>
                <a:spcPts val="2500"/>
              </a:spcBef>
              <a:buNone/>
            </a:pPr>
            <a:r>
              <a:rPr lang="he-IL" sz="2000" b="1"/>
              <a:t>בידוד בגגות</a:t>
            </a:r>
          </a:p>
          <a:p>
            <a:pPr marL="0" lvl="1" indent="0" algn="r" rtl="1">
              <a:buNone/>
            </a:pPr>
            <a:r>
              <a:rPr lang="he-IL" sz="2000"/>
              <a:t>חיזוק הבידוד בגגות יכול למנוע בריחת חום ולשפר את היעילות האנרגטית של הבית.</a:t>
            </a:r>
          </a:p>
          <a:p>
            <a:pPr marL="0" indent="0" algn="r" rtl="1">
              <a:spcBef>
                <a:spcPts val="2500"/>
              </a:spcBef>
              <a:buNone/>
            </a:pPr>
            <a:r>
              <a:rPr lang="he-IL" sz="2000" b="1"/>
              <a:t>בידוד קירות</a:t>
            </a:r>
          </a:p>
          <a:p>
            <a:pPr marL="0" lvl="1" indent="0" algn="r" rtl="1">
              <a:buNone/>
            </a:pPr>
            <a:r>
              <a:rPr lang="he-IL" sz="2000"/>
              <a:t>שיפור בידוד הקירות עוזר לשמור על טמפרטורה נוחה בתוך המבנה ולצמצם עלויות חימום וקירור.</a:t>
            </a:r>
          </a:p>
          <a:p>
            <a:pPr marL="0" indent="0" algn="r" rtl="1">
              <a:spcBef>
                <a:spcPts val="2500"/>
              </a:spcBef>
              <a:buNone/>
            </a:pPr>
            <a:r>
              <a:rPr lang="he-IL" sz="2000" b="1"/>
              <a:t>בידוד רצפות</a:t>
            </a:r>
          </a:p>
          <a:p>
            <a:pPr marL="0" lvl="1" indent="0" algn="r" rtl="1">
              <a:buNone/>
            </a:pPr>
            <a:r>
              <a:rPr lang="he-IL" sz="2000"/>
              <a:t>בידוד רצפות יכול להפחית את קצב איבוד החום ולשפר את הנוחות הביתית.</a:t>
            </a:r>
            <a:endParaRPr lang="en-IL" sz="2000"/>
          </a:p>
        </p:txBody>
      </p:sp>
    </p:spTree>
    <p:extLst>
      <p:ext uri="{BB962C8B-B14F-4D97-AF65-F5344CB8AC3E}">
        <p14:creationId xmlns:p14="http://schemas.microsoft.com/office/powerpoint/2010/main" val="284500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8345</TotalTime>
  <Words>1983</Words>
  <Application>Microsoft Office PowerPoint</Application>
  <PresentationFormat>Widescreen</PresentationFormat>
  <Paragraphs>204</Paragraphs>
  <Slides>32</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Arial</vt:lpstr>
      <vt:lpstr>Bierstadt</vt:lpstr>
      <vt:lpstr>GestaltVTI</vt:lpstr>
      <vt:lpstr>בידוד תרמי ושימוש חכם במיזוג אוויר: מפגש 3  להקלטת המפגש  לחצו כאן</vt:lpstr>
      <vt:lpstr>PowerPoint Presentation</vt:lpstr>
      <vt:lpstr>PowerPoint Presentation</vt:lpstr>
      <vt:lpstr>https://stier.co.il/aclima/ </vt:lpstr>
      <vt:lpstr>נושאי דיון מרכזיים</vt:lpstr>
      <vt:lpstr>PowerPoint Presentation</vt:lpstr>
      <vt:lpstr>מדוע בידוד תרמי חשוב</vt:lpstr>
      <vt:lpstr>חומרים ובידוד זול</vt:lpstr>
      <vt:lpstr>דרכים ליישום מהיר ויעיל</vt:lpstr>
      <vt:lpstr>איטום חלונות ודלתות:   איך למנוע בריחת אוויר ממוזג</vt:lpstr>
      <vt:lpstr>טכניקות לאיטום חלונות</vt:lpstr>
      <vt:lpstr>ניפוח הבית</vt:lpstr>
      <vt:lpstr>איטום דלתות</vt:lpstr>
      <vt:lpstr>מניעת דליפות ושיפור יעילות</vt:lpstr>
      <vt:lpstr>שימוש יעיל במזגן: טמפרטורה, תזמון ותחזוקה נכונה</vt:lpstr>
      <vt:lpstr>הגדרת טמפרטורה אופטימלית</vt:lpstr>
      <vt:lpstr>תזמון הפעלת המזגן</vt:lpstr>
      <vt:lpstr>תחזוקה נכונה ושוטפת</vt:lpstr>
      <vt:lpstr>מדיניות טמפרטורה</vt:lpstr>
      <vt:lpstr>https://www.slideshare.net/slideshow/ss-9498722/9498722 </vt:lpstr>
      <vt:lpstr>יישום מדיניות טמפרטורה במקומות עבודה</vt:lpstr>
      <vt:lpstr>כיצד לשמור על נוחות העובדים</vt:lpstr>
      <vt:lpstr>השפעה על צריכת אנרגיה</vt:lpstr>
      <vt:lpstr>תוכנה לבקרת מיזוג, זיהוי יתר והתראות</vt:lpstr>
      <vt:lpstr>הצגת תוכנות לבקרת מיזוג</vt:lpstr>
      <vt:lpstr>מערכות זיהוי יתר</vt:lpstr>
      <vt:lpstr>התרעות ותחזוקה מונעת</vt:lpstr>
      <vt:lpstr>יצירתיות וחסכון באנרגיה</vt:lpstr>
      <vt:lpstr>שיטות יצירתיות לחסכון באנרגיה</vt:lpstr>
      <vt:lpstr>חדשנות במיזוג אוויר</vt:lpstr>
      <vt:lpstr>דוגמאות ומקרים מוצלחים</vt:lpstr>
      <vt:lpstr>מסקנה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smadar keren</dc:creator>
  <cp:lastModifiedBy>smadar keren</cp:lastModifiedBy>
  <cp:revision>6</cp:revision>
  <dcterms:created xsi:type="dcterms:W3CDTF">2025-03-24T16:59:33Z</dcterms:created>
  <dcterms:modified xsi:type="dcterms:W3CDTF">2025-03-30T12:12:49Z</dcterms:modified>
</cp:coreProperties>
</file>