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1" r:id="rId2"/>
    <p:sldId id="2584" r:id="rId3"/>
    <p:sldId id="2562" r:id="rId4"/>
    <p:sldId id="2563" r:id="rId5"/>
    <p:sldId id="2564" r:id="rId6"/>
    <p:sldId id="2565" r:id="rId7"/>
    <p:sldId id="2566" r:id="rId8"/>
    <p:sldId id="2567" r:id="rId9"/>
    <p:sldId id="2568" r:id="rId10"/>
    <p:sldId id="2569" r:id="rId11"/>
    <p:sldId id="2570" r:id="rId12"/>
    <p:sldId id="2571" r:id="rId13"/>
    <p:sldId id="2572" r:id="rId14"/>
    <p:sldId id="2573" r:id="rId15"/>
    <p:sldId id="2574" r:id="rId16"/>
    <p:sldId id="2575" r:id="rId17"/>
    <p:sldId id="2576" r:id="rId18"/>
    <p:sldId id="2577" r:id="rId19"/>
    <p:sldId id="2578" r:id="rId20"/>
    <p:sldId id="2579" r:id="rId21"/>
    <p:sldId id="2580" r:id="rId22"/>
    <p:sldId id="2581" r:id="rId23"/>
    <p:sldId id="2582" r:id="rId24"/>
    <p:sldId id="2583" r:id="rId25"/>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אנרגיה סולארית – האם זה כדאי לי?" id="{308D8508-031B-49E0-A319-27FF8DA0182A}">
          <p14:sldIdLst>
            <p14:sldId id="2561"/>
            <p14:sldId id="2584"/>
            <p14:sldId id="2562"/>
          </p14:sldIdLst>
        </p14:section>
        <p14:section name="היכרות עם טכנולוגיות סולאריות לייצור חשמל ביתי" id="{2CFD9E15-523C-401E-B878-8B7294021686}">
          <p14:sldIdLst>
            <p14:sldId id="2563"/>
            <p14:sldId id="2564"/>
            <p14:sldId id="2565"/>
            <p14:sldId id="2566"/>
          </p14:sldIdLst>
        </p14:section>
        <p14:section name="היכרות עם דודי שמש - עיקרון הפעלה וכדאיות" id="{3DF3526E-95B4-4059-94CC-387228821899}">
          <p14:sldIdLst>
            <p14:sldId id="2567"/>
            <p14:sldId id="2568"/>
            <p14:sldId id="2569"/>
            <p14:sldId id="2570"/>
          </p14:sldIdLst>
        </p14:section>
        <p14:section name="כדאיות כלכלית של התקנת מערכת סולארית" id="{A2A3DA40-AB5B-4F17-B93C-6F2921D4682E}">
          <p14:sldIdLst>
            <p14:sldId id="2571"/>
            <p14:sldId id="2572"/>
            <p14:sldId id="2573"/>
            <p14:sldId id="2574"/>
          </p14:sldIdLst>
        </p14:section>
        <p14:section name="צעד ראשון באגירת אנרגיה" id="{95C46C77-09BD-48FB-B116-46002BE4C979}">
          <p14:sldIdLst>
            <p14:sldId id="2575"/>
            <p14:sldId id="2576"/>
            <p14:sldId id="2577"/>
            <p14:sldId id="2578"/>
          </p14:sldIdLst>
        </p14:section>
        <p14:section name="היבטים משפטיים ורגולטוריים" id="{0D7ED1B3-8379-4192-9140-3DF42D77B087}">
          <p14:sldIdLst>
            <p14:sldId id="2579"/>
            <p14:sldId id="2580"/>
            <p14:sldId id="2581"/>
            <p14:sldId id="2582"/>
          </p14:sldIdLst>
        </p14:section>
        <p14:section name="מסקנה" id="{F33BEEBC-3B3F-4FEA-A062-2AEF08E56DE5}">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5D34B-7F2A-467C-AA9C-38C21968C72F}"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F7AA301-8CF3-4B4C-B2FD-BA314D77FC68}">
      <dgm:prSet custT="1"/>
      <dgm:spPr/>
      <dgm:t>
        <a:bodyPr/>
        <a:lstStyle/>
        <a:p>
          <a:pPr rtl="1">
            <a:lnSpc>
              <a:spcPct val="100000"/>
            </a:lnSpc>
            <a:defRPr b="1"/>
          </a:pPr>
          <a:r>
            <a:rPr lang="he-IL" sz="3600"/>
            <a:t>פתרון בר קיימא</a:t>
          </a:r>
          <a:endParaRPr lang="en-US" sz="3600"/>
        </a:p>
      </dgm:t>
    </dgm:pt>
    <dgm:pt modelId="{7B794B6F-62A6-4EF8-A0C7-CDB1296FE3AD}" type="parTrans" cxnId="{EBEA6E86-DE03-44C8-BAFB-38A5CC79411E}">
      <dgm:prSet/>
      <dgm:spPr/>
      <dgm:t>
        <a:bodyPr/>
        <a:lstStyle/>
        <a:p>
          <a:pPr rtl="1"/>
          <a:endParaRPr lang="en-US" sz="3600"/>
        </a:p>
      </dgm:t>
    </dgm:pt>
    <dgm:pt modelId="{37462EDD-FFBF-4498-A3A6-990624182165}" type="sibTrans" cxnId="{EBEA6E86-DE03-44C8-BAFB-38A5CC79411E}">
      <dgm:prSet/>
      <dgm:spPr/>
      <dgm:t>
        <a:bodyPr/>
        <a:lstStyle/>
        <a:p>
          <a:pPr rtl="1">
            <a:lnSpc>
              <a:spcPct val="100000"/>
            </a:lnSpc>
            <a:defRPr b="1"/>
          </a:pPr>
          <a:endParaRPr lang="en-US" sz="3600"/>
        </a:p>
      </dgm:t>
    </dgm:pt>
    <dgm:pt modelId="{66A43564-AD2D-4195-B7BD-FFE971A616A3}">
      <dgm:prSet custT="1"/>
      <dgm:spPr/>
      <dgm:t>
        <a:bodyPr/>
        <a:lstStyle/>
        <a:p>
          <a:pPr rtl="1">
            <a:lnSpc>
              <a:spcPct val="100000"/>
            </a:lnSpc>
          </a:pPr>
          <a:r>
            <a:rPr lang="he-IL" sz="2800" dirty="0"/>
            <a:t>אנרגיה סולארית היא פתרון בר קיימא לחיסכון בהוצאות החשמל עם השפעה חיובית על הסביבה.</a:t>
          </a:r>
          <a:endParaRPr lang="en-US" sz="2800" dirty="0"/>
        </a:p>
      </dgm:t>
    </dgm:pt>
    <dgm:pt modelId="{5AAC8A81-0FBC-48BA-95BD-03D69C0101AE}" type="parTrans" cxnId="{F8F992A8-EC28-45E5-A5BF-15664BE89455}">
      <dgm:prSet/>
      <dgm:spPr/>
      <dgm:t>
        <a:bodyPr/>
        <a:lstStyle/>
        <a:p>
          <a:pPr rtl="1"/>
          <a:endParaRPr lang="en-US" sz="3600"/>
        </a:p>
      </dgm:t>
    </dgm:pt>
    <dgm:pt modelId="{B5B0380B-1E14-4D3F-8898-E033A13D1871}" type="sibTrans" cxnId="{F8F992A8-EC28-45E5-A5BF-15664BE89455}">
      <dgm:prSet/>
      <dgm:spPr/>
      <dgm:t>
        <a:bodyPr/>
        <a:lstStyle/>
        <a:p>
          <a:pPr rtl="1"/>
          <a:endParaRPr lang="en-US" sz="3600"/>
        </a:p>
      </dgm:t>
    </dgm:pt>
    <dgm:pt modelId="{ABC22957-8E9C-4FD9-839B-CF9A18A4E88D}">
      <dgm:prSet custT="1"/>
      <dgm:spPr/>
      <dgm:t>
        <a:bodyPr/>
        <a:lstStyle/>
        <a:p>
          <a:pPr rtl="1">
            <a:lnSpc>
              <a:spcPct val="100000"/>
            </a:lnSpc>
            <a:defRPr b="1"/>
          </a:pPr>
          <a:r>
            <a:rPr lang="he-IL" sz="3600"/>
            <a:t>הבנת הטכנולוגיות</a:t>
          </a:r>
          <a:endParaRPr lang="en-US" sz="3600" dirty="0"/>
        </a:p>
      </dgm:t>
    </dgm:pt>
    <dgm:pt modelId="{01DE56F9-ECF1-496E-985D-BE90693221C2}" type="parTrans" cxnId="{48830830-E04C-4D0E-AC62-E9ED25784A00}">
      <dgm:prSet/>
      <dgm:spPr/>
      <dgm:t>
        <a:bodyPr/>
        <a:lstStyle/>
        <a:p>
          <a:pPr rtl="1"/>
          <a:endParaRPr lang="en-US" sz="3600"/>
        </a:p>
      </dgm:t>
    </dgm:pt>
    <dgm:pt modelId="{C9D59C2D-C3B6-4AED-B6F5-F9662A41BDBE}" type="sibTrans" cxnId="{48830830-E04C-4D0E-AC62-E9ED25784A00}">
      <dgm:prSet/>
      <dgm:spPr/>
      <dgm:t>
        <a:bodyPr/>
        <a:lstStyle/>
        <a:p>
          <a:pPr rtl="1">
            <a:lnSpc>
              <a:spcPct val="100000"/>
            </a:lnSpc>
            <a:defRPr b="1"/>
          </a:pPr>
          <a:endParaRPr lang="en-US" sz="3600"/>
        </a:p>
      </dgm:t>
    </dgm:pt>
    <dgm:pt modelId="{9E3C0B8C-9CCE-4843-9515-30BDDA68A345}">
      <dgm:prSet custT="1"/>
      <dgm:spPr/>
      <dgm:t>
        <a:bodyPr/>
        <a:lstStyle/>
        <a:p>
          <a:pPr rtl="1">
            <a:lnSpc>
              <a:spcPct val="100000"/>
            </a:lnSpc>
          </a:pPr>
          <a:r>
            <a:rPr lang="he-IL" sz="2800"/>
            <a:t>הבנה מעמיקה של הטכנולוגיות הסולאריות מאפשרת קבלת החלטות מושכלות לגבי התקנת מערכות סולאריות.</a:t>
          </a:r>
          <a:endParaRPr lang="en-US" sz="2800"/>
        </a:p>
      </dgm:t>
    </dgm:pt>
    <dgm:pt modelId="{F56E4D19-8F47-4D8F-B943-11C9039E5F2E}" type="parTrans" cxnId="{1382168F-6EF2-452C-B52A-3E4635B422E4}">
      <dgm:prSet/>
      <dgm:spPr/>
      <dgm:t>
        <a:bodyPr/>
        <a:lstStyle/>
        <a:p>
          <a:pPr rtl="1"/>
          <a:endParaRPr lang="en-US" sz="3600"/>
        </a:p>
      </dgm:t>
    </dgm:pt>
    <dgm:pt modelId="{C28219BB-5700-4611-B502-CFA78DBF6CBA}" type="sibTrans" cxnId="{1382168F-6EF2-452C-B52A-3E4635B422E4}">
      <dgm:prSet/>
      <dgm:spPr/>
      <dgm:t>
        <a:bodyPr/>
        <a:lstStyle/>
        <a:p>
          <a:pPr rtl="1"/>
          <a:endParaRPr lang="en-US" sz="3600"/>
        </a:p>
      </dgm:t>
    </dgm:pt>
    <dgm:pt modelId="{F09403C3-032D-43C6-9B8B-83BBC1FA69FD}">
      <dgm:prSet custT="1"/>
      <dgm:spPr/>
      <dgm:t>
        <a:bodyPr/>
        <a:lstStyle/>
        <a:p>
          <a:pPr rtl="1">
            <a:lnSpc>
              <a:spcPct val="100000"/>
            </a:lnSpc>
            <a:defRPr b="1"/>
          </a:pPr>
          <a:r>
            <a:rPr lang="he-IL" sz="3600"/>
            <a:t>כדאיות כלכלית</a:t>
          </a:r>
          <a:endParaRPr lang="en-US" sz="3600"/>
        </a:p>
      </dgm:t>
    </dgm:pt>
    <dgm:pt modelId="{745FA3B3-3396-4472-9A79-FB268D65177F}" type="parTrans" cxnId="{67FDE7D5-1F34-4EA9-9A50-3B78F870011C}">
      <dgm:prSet/>
      <dgm:spPr/>
      <dgm:t>
        <a:bodyPr/>
        <a:lstStyle/>
        <a:p>
          <a:pPr rtl="1"/>
          <a:endParaRPr lang="en-US" sz="3600"/>
        </a:p>
      </dgm:t>
    </dgm:pt>
    <dgm:pt modelId="{457B9346-7386-498A-8EE6-3E10464E86EC}" type="sibTrans" cxnId="{67FDE7D5-1F34-4EA9-9A50-3B78F870011C}">
      <dgm:prSet/>
      <dgm:spPr/>
      <dgm:t>
        <a:bodyPr/>
        <a:lstStyle/>
        <a:p>
          <a:pPr rtl="1">
            <a:lnSpc>
              <a:spcPct val="100000"/>
            </a:lnSpc>
            <a:defRPr b="1"/>
          </a:pPr>
          <a:endParaRPr lang="en-US" sz="3600"/>
        </a:p>
      </dgm:t>
    </dgm:pt>
    <dgm:pt modelId="{1B150819-AC10-4A7E-A54E-5B610EB2C27D}">
      <dgm:prSet custT="1"/>
      <dgm:spPr/>
      <dgm:t>
        <a:bodyPr/>
        <a:lstStyle/>
        <a:p>
          <a:pPr rtl="1">
            <a:lnSpc>
              <a:spcPct val="100000"/>
            </a:lnSpc>
          </a:pPr>
          <a:r>
            <a:rPr lang="he-IL" sz="2800"/>
            <a:t>יש לקחת בחשבון את הכדאיות הכלכלית של מערכת סולארית כדי להבטיח חיסכון לטווח הארוך.</a:t>
          </a:r>
          <a:endParaRPr lang="en-US" sz="2800"/>
        </a:p>
      </dgm:t>
    </dgm:pt>
    <dgm:pt modelId="{86483CC0-BFD3-4F6A-B973-C942749CA73B}" type="parTrans" cxnId="{7477D25D-8F52-41F0-A320-6A2101D754B3}">
      <dgm:prSet/>
      <dgm:spPr/>
      <dgm:t>
        <a:bodyPr/>
        <a:lstStyle/>
        <a:p>
          <a:pPr rtl="1"/>
          <a:endParaRPr lang="en-US" sz="3600"/>
        </a:p>
      </dgm:t>
    </dgm:pt>
    <dgm:pt modelId="{F6126DB6-1539-4867-9AE8-34660C04B067}" type="sibTrans" cxnId="{7477D25D-8F52-41F0-A320-6A2101D754B3}">
      <dgm:prSet/>
      <dgm:spPr/>
      <dgm:t>
        <a:bodyPr/>
        <a:lstStyle/>
        <a:p>
          <a:pPr rtl="1"/>
          <a:endParaRPr lang="en-US" sz="3600"/>
        </a:p>
      </dgm:t>
    </dgm:pt>
    <dgm:pt modelId="{F38BDA2A-6FDC-4461-8372-069CF094BB2E}">
      <dgm:prSet custT="1"/>
      <dgm:spPr/>
      <dgm:t>
        <a:bodyPr/>
        <a:lstStyle/>
        <a:p>
          <a:pPr rtl="1">
            <a:lnSpc>
              <a:spcPct val="100000"/>
            </a:lnSpc>
            <a:defRPr b="1"/>
          </a:pPr>
          <a:r>
            <a:rPr lang="he-IL" sz="3600"/>
            <a:t>היבטים משפטיים</a:t>
          </a:r>
          <a:endParaRPr lang="en-US" sz="3600"/>
        </a:p>
      </dgm:t>
    </dgm:pt>
    <dgm:pt modelId="{B5A828EA-AEB0-4DEF-968D-1583BA6DE09A}" type="parTrans" cxnId="{E5A8CD11-690F-4BFA-8F77-97F7AA86A0CE}">
      <dgm:prSet/>
      <dgm:spPr/>
      <dgm:t>
        <a:bodyPr/>
        <a:lstStyle/>
        <a:p>
          <a:pPr rtl="1"/>
          <a:endParaRPr lang="en-US" sz="3600"/>
        </a:p>
      </dgm:t>
    </dgm:pt>
    <dgm:pt modelId="{D52B79CF-2554-4BAF-84CF-C3B5D879EE3F}" type="sibTrans" cxnId="{E5A8CD11-690F-4BFA-8F77-97F7AA86A0CE}">
      <dgm:prSet/>
      <dgm:spPr/>
      <dgm:t>
        <a:bodyPr/>
        <a:lstStyle/>
        <a:p>
          <a:pPr rtl="1"/>
          <a:endParaRPr lang="en-US" sz="3600"/>
        </a:p>
      </dgm:t>
    </dgm:pt>
    <dgm:pt modelId="{618B6EB2-7D24-4969-AE81-BAADDC39404B}">
      <dgm:prSet custT="1"/>
      <dgm:spPr/>
      <dgm:t>
        <a:bodyPr/>
        <a:lstStyle/>
        <a:p>
          <a:pPr rtl="1">
            <a:lnSpc>
              <a:spcPct val="100000"/>
            </a:lnSpc>
          </a:pPr>
          <a:r>
            <a:rPr lang="he-IL" sz="2800"/>
            <a:t>הבנה של ההיבטים המשפטיים והרגולטוריים חשובה להצלחה של פרויקטים סולאריים.</a:t>
          </a:r>
          <a:endParaRPr lang="en-US" sz="2800"/>
        </a:p>
      </dgm:t>
    </dgm:pt>
    <dgm:pt modelId="{49FA5EC4-0FDC-457E-9F27-990B2BE2C397}" type="parTrans" cxnId="{11FC1CFA-4748-40B8-A422-9C7EEAB3D434}">
      <dgm:prSet/>
      <dgm:spPr/>
      <dgm:t>
        <a:bodyPr/>
        <a:lstStyle/>
        <a:p>
          <a:pPr rtl="1"/>
          <a:endParaRPr lang="en-US" sz="3600"/>
        </a:p>
      </dgm:t>
    </dgm:pt>
    <dgm:pt modelId="{0288C3A5-0FEF-437A-B2F5-73663ED3679D}" type="sibTrans" cxnId="{11FC1CFA-4748-40B8-A422-9C7EEAB3D434}">
      <dgm:prSet/>
      <dgm:spPr/>
      <dgm:t>
        <a:bodyPr/>
        <a:lstStyle/>
        <a:p>
          <a:pPr rtl="1"/>
          <a:endParaRPr lang="en-US" sz="3600"/>
        </a:p>
      </dgm:t>
    </dgm:pt>
    <dgm:pt modelId="{F9DCDFAC-D699-4CB3-BD03-B64B5289E81C}" type="pres">
      <dgm:prSet presAssocID="{C4E5D34B-7F2A-467C-AA9C-38C21968C72F}" presName="Name0" presStyleCnt="0">
        <dgm:presLayoutVars>
          <dgm:dir/>
          <dgm:resizeHandles val="exact"/>
        </dgm:presLayoutVars>
      </dgm:prSet>
      <dgm:spPr/>
    </dgm:pt>
    <dgm:pt modelId="{FC114220-F9C3-4CB1-918B-EB6175BF3EB8}" type="pres">
      <dgm:prSet presAssocID="{7F7AA301-8CF3-4B4C-B2FD-BA314D77FC68}" presName="compNode" presStyleCnt="0"/>
      <dgm:spPr/>
    </dgm:pt>
    <dgm:pt modelId="{EA6E3039-1228-45E3-9375-E8E832AE5825}" type="pres">
      <dgm:prSet presAssocID="{7F7AA301-8CF3-4B4C-B2FD-BA314D77FC68}" presName="pictRect" presStyleLbl="revTx" presStyleIdx="0" presStyleCnt="8">
        <dgm:presLayoutVars>
          <dgm:chMax val="0"/>
          <dgm:bulletEnabled/>
        </dgm:presLayoutVars>
      </dgm:prSet>
      <dgm:spPr/>
    </dgm:pt>
    <dgm:pt modelId="{03FC3110-6C6A-4B4F-BCAB-D85A550A6207}" type="pres">
      <dgm:prSet presAssocID="{7F7AA301-8CF3-4B4C-B2FD-BA314D77FC68}" presName="textRect" presStyleLbl="revTx" presStyleIdx="1" presStyleCnt="8">
        <dgm:presLayoutVars>
          <dgm:bulletEnabled/>
        </dgm:presLayoutVars>
      </dgm:prSet>
      <dgm:spPr/>
    </dgm:pt>
    <dgm:pt modelId="{33914DB8-0173-405B-AA5C-197940BBAC0F}" type="pres">
      <dgm:prSet presAssocID="{37462EDD-FFBF-4498-A3A6-990624182165}" presName="sibTrans" presStyleLbl="sibTrans2D1" presStyleIdx="0" presStyleCnt="0"/>
      <dgm:spPr/>
    </dgm:pt>
    <dgm:pt modelId="{53FB185D-B759-45F7-A799-5CB901C7297A}" type="pres">
      <dgm:prSet presAssocID="{ABC22957-8E9C-4FD9-839B-CF9A18A4E88D}" presName="compNode" presStyleCnt="0"/>
      <dgm:spPr/>
    </dgm:pt>
    <dgm:pt modelId="{9DF12BDA-59E4-4444-BC32-B4965148993F}" type="pres">
      <dgm:prSet presAssocID="{ABC22957-8E9C-4FD9-839B-CF9A18A4E88D}" presName="pictRect" presStyleLbl="revTx" presStyleIdx="2" presStyleCnt="8">
        <dgm:presLayoutVars>
          <dgm:chMax val="0"/>
          <dgm:bulletEnabled/>
        </dgm:presLayoutVars>
      </dgm:prSet>
      <dgm:spPr/>
    </dgm:pt>
    <dgm:pt modelId="{C1B44C91-DD51-41CD-8AE4-E977E6B5435B}" type="pres">
      <dgm:prSet presAssocID="{ABC22957-8E9C-4FD9-839B-CF9A18A4E88D}" presName="textRect" presStyleLbl="revTx" presStyleIdx="3" presStyleCnt="8">
        <dgm:presLayoutVars>
          <dgm:bulletEnabled/>
        </dgm:presLayoutVars>
      </dgm:prSet>
      <dgm:spPr/>
    </dgm:pt>
    <dgm:pt modelId="{A79BD900-CE4A-44A2-82E9-8DC6B46B0B86}" type="pres">
      <dgm:prSet presAssocID="{C9D59C2D-C3B6-4AED-B6F5-F9662A41BDBE}" presName="sibTrans" presStyleLbl="sibTrans2D1" presStyleIdx="0" presStyleCnt="0"/>
      <dgm:spPr/>
    </dgm:pt>
    <dgm:pt modelId="{DD1B2CEF-FFDD-442B-B9F5-D43EE7B3AB5A}" type="pres">
      <dgm:prSet presAssocID="{F09403C3-032D-43C6-9B8B-83BBC1FA69FD}" presName="compNode" presStyleCnt="0"/>
      <dgm:spPr/>
    </dgm:pt>
    <dgm:pt modelId="{222059C4-9E9E-41B0-BDBD-C5F587F43355}" type="pres">
      <dgm:prSet presAssocID="{F09403C3-032D-43C6-9B8B-83BBC1FA69FD}" presName="pictRect" presStyleLbl="revTx" presStyleIdx="4" presStyleCnt="8">
        <dgm:presLayoutVars>
          <dgm:chMax val="0"/>
          <dgm:bulletEnabled/>
        </dgm:presLayoutVars>
      </dgm:prSet>
      <dgm:spPr/>
    </dgm:pt>
    <dgm:pt modelId="{DCFCC041-0AB0-4868-9E37-25FC2632C8E3}" type="pres">
      <dgm:prSet presAssocID="{F09403C3-032D-43C6-9B8B-83BBC1FA69FD}" presName="textRect" presStyleLbl="revTx" presStyleIdx="5" presStyleCnt="8">
        <dgm:presLayoutVars>
          <dgm:bulletEnabled/>
        </dgm:presLayoutVars>
      </dgm:prSet>
      <dgm:spPr/>
    </dgm:pt>
    <dgm:pt modelId="{03EDC09B-468A-4ECD-A4F7-E44FD2976EA5}" type="pres">
      <dgm:prSet presAssocID="{457B9346-7386-498A-8EE6-3E10464E86EC}" presName="sibTrans" presStyleLbl="sibTrans2D1" presStyleIdx="0" presStyleCnt="0"/>
      <dgm:spPr/>
    </dgm:pt>
    <dgm:pt modelId="{6D449517-0F3A-4FBD-BCE0-8510144707BB}" type="pres">
      <dgm:prSet presAssocID="{F38BDA2A-6FDC-4461-8372-069CF094BB2E}" presName="compNode" presStyleCnt="0"/>
      <dgm:spPr/>
    </dgm:pt>
    <dgm:pt modelId="{A1579689-E954-4478-A004-46825E343EF4}" type="pres">
      <dgm:prSet presAssocID="{F38BDA2A-6FDC-4461-8372-069CF094BB2E}" presName="pictRect" presStyleLbl="revTx" presStyleIdx="6" presStyleCnt="8">
        <dgm:presLayoutVars>
          <dgm:chMax val="0"/>
          <dgm:bulletEnabled/>
        </dgm:presLayoutVars>
      </dgm:prSet>
      <dgm:spPr/>
    </dgm:pt>
    <dgm:pt modelId="{E6D5147C-E43E-4A60-8F1B-D7B66F6821FB}" type="pres">
      <dgm:prSet presAssocID="{F38BDA2A-6FDC-4461-8372-069CF094BB2E}" presName="textRect" presStyleLbl="revTx" presStyleIdx="7" presStyleCnt="8">
        <dgm:presLayoutVars>
          <dgm:bulletEnabled/>
        </dgm:presLayoutVars>
      </dgm:prSet>
      <dgm:spPr/>
    </dgm:pt>
  </dgm:ptLst>
  <dgm:cxnLst>
    <dgm:cxn modelId="{6A347601-639E-494A-A6FE-67C5C9194D0B}" type="presOf" srcId="{ABC22957-8E9C-4FD9-839B-CF9A18A4E88D}" destId="{9DF12BDA-59E4-4444-BC32-B4965148993F}" srcOrd="0" destOrd="0" presId="urn:microsoft.com/office/officeart/2024/3/layout/hArchList1"/>
    <dgm:cxn modelId="{A1AA8009-A272-43CE-A6E1-1F41BFB1BDE3}" type="presOf" srcId="{9E3C0B8C-9CCE-4843-9515-30BDDA68A345}" destId="{C1B44C91-DD51-41CD-8AE4-E977E6B5435B}" srcOrd="0" destOrd="0" presId="urn:microsoft.com/office/officeart/2024/3/layout/hArchList1"/>
    <dgm:cxn modelId="{44992E0C-AD22-4F9E-A3CF-673860729462}" type="presOf" srcId="{37462EDD-FFBF-4498-A3A6-990624182165}" destId="{33914DB8-0173-405B-AA5C-197940BBAC0F}" srcOrd="0" destOrd="0" presId="urn:microsoft.com/office/officeart/2024/3/layout/hArchList1"/>
    <dgm:cxn modelId="{E5A8CD11-690F-4BFA-8F77-97F7AA86A0CE}" srcId="{C4E5D34B-7F2A-467C-AA9C-38C21968C72F}" destId="{F38BDA2A-6FDC-4461-8372-069CF094BB2E}" srcOrd="3" destOrd="0" parTransId="{B5A828EA-AEB0-4DEF-968D-1583BA6DE09A}" sibTransId="{D52B79CF-2554-4BAF-84CF-C3B5D879EE3F}"/>
    <dgm:cxn modelId="{CC53DE16-A810-466A-900A-B7B721BB1B1D}" type="presOf" srcId="{7F7AA301-8CF3-4B4C-B2FD-BA314D77FC68}" destId="{EA6E3039-1228-45E3-9375-E8E832AE5825}" srcOrd="0" destOrd="0" presId="urn:microsoft.com/office/officeart/2024/3/layout/hArchList1"/>
    <dgm:cxn modelId="{48830830-E04C-4D0E-AC62-E9ED25784A00}" srcId="{C4E5D34B-7F2A-467C-AA9C-38C21968C72F}" destId="{ABC22957-8E9C-4FD9-839B-CF9A18A4E88D}" srcOrd="1" destOrd="0" parTransId="{01DE56F9-ECF1-496E-985D-BE90693221C2}" sibTransId="{C9D59C2D-C3B6-4AED-B6F5-F9662A41BDBE}"/>
    <dgm:cxn modelId="{1DB82F3B-4A1A-4B1F-B9A1-F161ACA98149}" type="presOf" srcId="{F38BDA2A-6FDC-4461-8372-069CF094BB2E}" destId="{A1579689-E954-4478-A004-46825E343EF4}" srcOrd="0" destOrd="0" presId="urn:microsoft.com/office/officeart/2024/3/layout/hArchList1"/>
    <dgm:cxn modelId="{7477D25D-8F52-41F0-A320-6A2101D754B3}" srcId="{F09403C3-032D-43C6-9B8B-83BBC1FA69FD}" destId="{1B150819-AC10-4A7E-A54E-5B610EB2C27D}" srcOrd="0" destOrd="0" parTransId="{86483CC0-BFD3-4F6A-B973-C942749CA73B}" sibTransId="{F6126DB6-1539-4867-9AE8-34660C04B067}"/>
    <dgm:cxn modelId="{70F0296C-E24A-425A-B6B8-9A0BA8563F75}" type="presOf" srcId="{457B9346-7386-498A-8EE6-3E10464E86EC}" destId="{03EDC09B-468A-4ECD-A4F7-E44FD2976EA5}" srcOrd="0" destOrd="0" presId="urn:microsoft.com/office/officeart/2024/3/layout/hArchList1"/>
    <dgm:cxn modelId="{A01BC75A-3D76-4D5D-9153-18723E9663B2}" type="presOf" srcId="{C4E5D34B-7F2A-467C-AA9C-38C21968C72F}" destId="{F9DCDFAC-D699-4CB3-BD03-B64B5289E81C}" srcOrd="0" destOrd="0" presId="urn:microsoft.com/office/officeart/2024/3/layout/hArchList1"/>
    <dgm:cxn modelId="{EBEA6E86-DE03-44C8-BAFB-38A5CC79411E}" srcId="{C4E5D34B-7F2A-467C-AA9C-38C21968C72F}" destId="{7F7AA301-8CF3-4B4C-B2FD-BA314D77FC68}" srcOrd="0" destOrd="0" parTransId="{7B794B6F-62A6-4EF8-A0C7-CDB1296FE3AD}" sibTransId="{37462EDD-FFBF-4498-A3A6-990624182165}"/>
    <dgm:cxn modelId="{1382168F-6EF2-452C-B52A-3E4635B422E4}" srcId="{ABC22957-8E9C-4FD9-839B-CF9A18A4E88D}" destId="{9E3C0B8C-9CCE-4843-9515-30BDDA68A345}" srcOrd="0" destOrd="0" parTransId="{F56E4D19-8F47-4D8F-B943-11C9039E5F2E}" sibTransId="{C28219BB-5700-4611-B502-CFA78DBF6CBA}"/>
    <dgm:cxn modelId="{D068C89C-F48A-479F-88EC-CCA9F4DB66A3}" type="presOf" srcId="{1B150819-AC10-4A7E-A54E-5B610EB2C27D}" destId="{DCFCC041-0AB0-4868-9E37-25FC2632C8E3}" srcOrd="0" destOrd="0" presId="urn:microsoft.com/office/officeart/2024/3/layout/hArchList1"/>
    <dgm:cxn modelId="{F8F992A8-EC28-45E5-A5BF-15664BE89455}" srcId="{7F7AA301-8CF3-4B4C-B2FD-BA314D77FC68}" destId="{66A43564-AD2D-4195-B7BD-FFE971A616A3}" srcOrd="0" destOrd="0" parTransId="{5AAC8A81-0FBC-48BA-95BD-03D69C0101AE}" sibTransId="{B5B0380B-1E14-4D3F-8898-E033A13D1871}"/>
    <dgm:cxn modelId="{D1AC93B2-D55B-4F2D-9A37-1AD57C65CA06}" type="presOf" srcId="{618B6EB2-7D24-4969-AE81-BAADDC39404B}" destId="{E6D5147C-E43E-4A60-8F1B-D7B66F6821FB}" srcOrd="0" destOrd="0" presId="urn:microsoft.com/office/officeart/2024/3/layout/hArchList1"/>
    <dgm:cxn modelId="{B7890FD0-8524-457D-8A8A-3751B5849174}" type="presOf" srcId="{F09403C3-032D-43C6-9B8B-83BBC1FA69FD}" destId="{222059C4-9E9E-41B0-BDBD-C5F587F43355}" srcOrd="0" destOrd="0" presId="urn:microsoft.com/office/officeart/2024/3/layout/hArchList1"/>
    <dgm:cxn modelId="{9FC569D2-C746-443E-B394-157638CD9B75}" type="presOf" srcId="{66A43564-AD2D-4195-B7BD-FFE971A616A3}" destId="{03FC3110-6C6A-4B4F-BCAB-D85A550A6207}" srcOrd="0" destOrd="0" presId="urn:microsoft.com/office/officeart/2024/3/layout/hArchList1"/>
    <dgm:cxn modelId="{67FDE7D5-1F34-4EA9-9A50-3B78F870011C}" srcId="{C4E5D34B-7F2A-467C-AA9C-38C21968C72F}" destId="{F09403C3-032D-43C6-9B8B-83BBC1FA69FD}" srcOrd="2" destOrd="0" parTransId="{745FA3B3-3396-4472-9A79-FB268D65177F}" sibTransId="{457B9346-7386-498A-8EE6-3E10464E86EC}"/>
    <dgm:cxn modelId="{FA9968F7-37DD-4B9E-B834-F3D3F6D64775}" type="presOf" srcId="{C9D59C2D-C3B6-4AED-B6F5-F9662A41BDBE}" destId="{A79BD900-CE4A-44A2-82E9-8DC6B46B0B86}" srcOrd="0" destOrd="0" presId="urn:microsoft.com/office/officeart/2024/3/layout/hArchList1"/>
    <dgm:cxn modelId="{11FC1CFA-4748-40B8-A422-9C7EEAB3D434}" srcId="{F38BDA2A-6FDC-4461-8372-069CF094BB2E}" destId="{618B6EB2-7D24-4969-AE81-BAADDC39404B}" srcOrd="0" destOrd="0" parTransId="{49FA5EC4-0FDC-457E-9F27-990B2BE2C397}" sibTransId="{0288C3A5-0FEF-437A-B2F5-73663ED3679D}"/>
    <dgm:cxn modelId="{3806F01E-FD8F-4936-8929-1A4E6AF5AF47}" type="presParOf" srcId="{F9DCDFAC-D699-4CB3-BD03-B64B5289E81C}" destId="{FC114220-F9C3-4CB1-918B-EB6175BF3EB8}" srcOrd="0" destOrd="0" presId="urn:microsoft.com/office/officeart/2024/3/layout/hArchList1"/>
    <dgm:cxn modelId="{FE7AD692-250C-4C15-92CE-581187B5DF24}" type="presParOf" srcId="{FC114220-F9C3-4CB1-918B-EB6175BF3EB8}" destId="{EA6E3039-1228-45E3-9375-E8E832AE5825}" srcOrd="0" destOrd="0" presId="urn:microsoft.com/office/officeart/2024/3/layout/hArchList1"/>
    <dgm:cxn modelId="{AD9C63A3-6B5E-47B1-AB33-E36BF33DFEAD}" type="presParOf" srcId="{FC114220-F9C3-4CB1-918B-EB6175BF3EB8}" destId="{03FC3110-6C6A-4B4F-BCAB-D85A550A6207}" srcOrd="1" destOrd="0" presId="urn:microsoft.com/office/officeart/2024/3/layout/hArchList1"/>
    <dgm:cxn modelId="{DB8525AA-87BA-48DC-8180-93AF1FDAC571}" type="presParOf" srcId="{F9DCDFAC-D699-4CB3-BD03-B64B5289E81C}" destId="{33914DB8-0173-405B-AA5C-197940BBAC0F}" srcOrd="1" destOrd="0" presId="urn:microsoft.com/office/officeart/2024/3/layout/hArchList1"/>
    <dgm:cxn modelId="{A0690DF2-4628-45A6-86DB-29954E8CC01F}" type="presParOf" srcId="{F9DCDFAC-D699-4CB3-BD03-B64B5289E81C}" destId="{53FB185D-B759-45F7-A799-5CB901C7297A}" srcOrd="2" destOrd="0" presId="urn:microsoft.com/office/officeart/2024/3/layout/hArchList1"/>
    <dgm:cxn modelId="{70E7B70E-A7A6-47F1-8DE7-4FD5E378BE20}" type="presParOf" srcId="{53FB185D-B759-45F7-A799-5CB901C7297A}" destId="{9DF12BDA-59E4-4444-BC32-B4965148993F}" srcOrd="0" destOrd="0" presId="urn:microsoft.com/office/officeart/2024/3/layout/hArchList1"/>
    <dgm:cxn modelId="{8FE743B2-F243-40C8-B6CD-06DCE385A493}" type="presParOf" srcId="{53FB185D-B759-45F7-A799-5CB901C7297A}" destId="{C1B44C91-DD51-41CD-8AE4-E977E6B5435B}" srcOrd="1" destOrd="0" presId="urn:microsoft.com/office/officeart/2024/3/layout/hArchList1"/>
    <dgm:cxn modelId="{56E020C8-42FF-4F5E-A985-31B1D7A48684}" type="presParOf" srcId="{F9DCDFAC-D699-4CB3-BD03-B64B5289E81C}" destId="{A79BD900-CE4A-44A2-82E9-8DC6B46B0B86}" srcOrd="3" destOrd="0" presId="urn:microsoft.com/office/officeart/2024/3/layout/hArchList1"/>
    <dgm:cxn modelId="{007E172B-915D-4EC6-A9A2-BE0855A24A51}" type="presParOf" srcId="{F9DCDFAC-D699-4CB3-BD03-B64B5289E81C}" destId="{DD1B2CEF-FFDD-442B-B9F5-D43EE7B3AB5A}" srcOrd="4" destOrd="0" presId="urn:microsoft.com/office/officeart/2024/3/layout/hArchList1"/>
    <dgm:cxn modelId="{B9D7C9B6-F16B-40B0-8311-FC35E30D1AE1}" type="presParOf" srcId="{DD1B2CEF-FFDD-442B-B9F5-D43EE7B3AB5A}" destId="{222059C4-9E9E-41B0-BDBD-C5F587F43355}" srcOrd="0" destOrd="0" presId="urn:microsoft.com/office/officeart/2024/3/layout/hArchList1"/>
    <dgm:cxn modelId="{4D1FEF31-2FC9-4452-95D4-DDBF340062CC}" type="presParOf" srcId="{DD1B2CEF-FFDD-442B-B9F5-D43EE7B3AB5A}" destId="{DCFCC041-0AB0-4868-9E37-25FC2632C8E3}" srcOrd="1" destOrd="0" presId="urn:microsoft.com/office/officeart/2024/3/layout/hArchList1"/>
    <dgm:cxn modelId="{5A57E72F-467A-4ECD-97D8-90C627899A07}" type="presParOf" srcId="{F9DCDFAC-D699-4CB3-BD03-B64B5289E81C}" destId="{03EDC09B-468A-4ECD-A4F7-E44FD2976EA5}" srcOrd="5" destOrd="0" presId="urn:microsoft.com/office/officeart/2024/3/layout/hArchList1"/>
    <dgm:cxn modelId="{216CE110-135D-4F6D-AE43-BA9E7E3C40C4}" type="presParOf" srcId="{F9DCDFAC-D699-4CB3-BD03-B64B5289E81C}" destId="{6D449517-0F3A-4FBD-BCE0-8510144707BB}" srcOrd="6" destOrd="0" presId="urn:microsoft.com/office/officeart/2024/3/layout/hArchList1"/>
    <dgm:cxn modelId="{8386C4CE-E031-4C65-8481-9489EC4E4F59}" type="presParOf" srcId="{6D449517-0F3A-4FBD-BCE0-8510144707BB}" destId="{A1579689-E954-4478-A004-46825E343EF4}" srcOrd="0" destOrd="0" presId="urn:microsoft.com/office/officeart/2024/3/layout/hArchList1"/>
    <dgm:cxn modelId="{3984A202-9A8C-4AFB-9629-46114EE1698B}" type="presParOf" srcId="{6D449517-0F3A-4FBD-BCE0-8510144707BB}" destId="{E6D5147C-E43E-4A60-8F1B-D7B66F6821FB}"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3039-1228-45E3-9375-E8E832AE5825}">
      <dsp:nvSpPr>
        <dsp:cNvPr id="0" name=""/>
        <dsp:cNvSpPr/>
      </dsp:nvSpPr>
      <dsp:spPr>
        <a:xfrm>
          <a:off x="0" y="0"/>
          <a:ext cx="2528719" cy="101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5720" rIns="45720" bIns="45720" numCol="1" spcCol="1270" anchor="t" anchorCtr="0">
          <a:noAutofit/>
        </a:bodyPr>
        <a:lstStyle/>
        <a:p>
          <a:pPr marL="0" lvl="0" indent="0" algn="r" defTabSz="1600200" rtl="1">
            <a:lnSpc>
              <a:spcPct val="100000"/>
            </a:lnSpc>
            <a:spcBef>
              <a:spcPct val="0"/>
            </a:spcBef>
            <a:spcAft>
              <a:spcPct val="35000"/>
            </a:spcAft>
            <a:buNone/>
            <a:defRPr b="1"/>
          </a:pPr>
          <a:r>
            <a:rPr lang="he-IL" sz="3600" kern="1200"/>
            <a:t>פתרון בר קיימא</a:t>
          </a:r>
          <a:endParaRPr lang="en-US" sz="3600" kern="1200"/>
        </a:p>
      </dsp:txBody>
      <dsp:txXfrm>
        <a:off x="0" y="0"/>
        <a:ext cx="2528719" cy="1011487"/>
      </dsp:txXfrm>
    </dsp:sp>
    <dsp:sp modelId="{03FC3110-6C6A-4B4F-BCAB-D85A550A6207}">
      <dsp:nvSpPr>
        <dsp:cNvPr id="0" name=""/>
        <dsp:cNvSpPr/>
      </dsp:nvSpPr>
      <dsp:spPr>
        <a:xfrm>
          <a:off x="0" y="1011487"/>
          <a:ext cx="2528719" cy="1499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r" defTabSz="1244600" rtl="1">
            <a:lnSpc>
              <a:spcPct val="100000"/>
            </a:lnSpc>
            <a:spcBef>
              <a:spcPct val="0"/>
            </a:spcBef>
            <a:spcAft>
              <a:spcPct val="35000"/>
            </a:spcAft>
            <a:buNone/>
          </a:pPr>
          <a:r>
            <a:rPr lang="he-IL" sz="2800" kern="1200" dirty="0"/>
            <a:t>אנרגיה סולארית היא פתרון בר קיימא לחיסכון בהוצאות החשמל עם השפעה חיובית על הסביבה.</a:t>
          </a:r>
          <a:endParaRPr lang="en-US" sz="2800" kern="1200" dirty="0"/>
        </a:p>
      </dsp:txBody>
      <dsp:txXfrm>
        <a:off x="0" y="1011487"/>
        <a:ext cx="2528719" cy="1499938"/>
      </dsp:txXfrm>
    </dsp:sp>
    <dsp:sp modelId="{9DF12BDA-59E4-4444-BC32-B4965148993F}">
      <dsp:nvSpPr>
        <dsp:cNvPr id="0" name=""/>
        <dsp:cNvSpPr/>
      </dsp:nvSpPr>
      <dsp:spPr>
        <a:xfrm>
          <a:off x="2781591" y="0"/>
          <a:ext cx="2528719" cy="101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5720" rIns="45720" bIns="45720" numCol="1" spcCol="1270" anchor="t" anchorCtr="0">
          <a:noAutofit/>
        </a:bodyPr>
        <a:lstStyle/>
        <a:p>
          <a:pPr marL="0" lvl="0" indent="0" algn="r" defTabSz="1600200" rtl="1">
            <a:lnSpc>
              <a:spcPct val="100000"/>
            </a:lnSpc>
            <a:spcBef>
              <a:spcPct val="0"/>
            </a:spcBef>
            <a:spcAft>
              <a:spcPct val="35000"/>
            </a:spcAft>
            <a:buNone/>
            <a:defRPr b="1"/>
          </a:pPr>
          <a:r>
            <a:rPr lang="he-IL" sz="3600" kern="1200"/>
            <a:t>הבנת הטכנולוגיות</a:t>
          </a:r>
          <a:endParaRPr lang="en-US" sz="3600" kern="1200" dirty="0"/>
        </a:p>
      </dsp:txBody>
      <dsp:txXfrm>
        <a:off x="2781591" y="0"/>
        <a:ext cx="2528719" cy="1011487"/>
      </dsp:txXfrm>
    </dsp:sp>
    <dsp:sp modelId="{C1B44C91-DD51-41CD-8AE4-E977E6B5435B}">
      <dsp:nvSpPr>
        <dsp:cNvPr id="0" name=""/>
        <dsp:cNvSpPr/>
      </dsp:nvSpPr>
      <dsp:spPr>
        <a:xfrm>
          <a:off x="2781591" y="1011487"/>
          <a:ext cx="2528719" cy="1499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r" defTabSz="1244600" rtl="1">
            <a:lnSpc>
              <a:spcPct val="100000"/>
            </a:lnSpc>
            <a:spcBef>
              <a:spcPct val="0"/>
            </a:spcBef>
            <a:spcAft>
              <a:spcPct val="35000"/>
            </a:spcAft>
            <a:buNone/>
          </a:pPr>
          <a:r>
            <a:rPr lang="he-IL" sz="2800" kern="1200"/>
            <a:t>הבנה מעמיקה של הטכנולוגיות הסולאריות מאפשרת קבלת החלטות מושכלות לגבי התקנת מערכות סולאריות.</a:t>
          </a:r>
          <a:endParaRPr lang="en-US" sz="2800" kern="1200"/>
        </a:p>
      </dsp:txBody>
      <dsp:txXfrm>
        <a:off x="2781591" y="1011487"/>
        <a:ext cx="2528719" cy="1499938"/>
      </dsp:txXfrm>
    </dsp:sp>
    <dsp:sp modelId="{222059C4-9E9E-41B0-BDBD-C5F587F43355}">
      <dsp:nvSpPr>
        <dsp:cNvPr id="0" name=""/>
        <dsp:cNvSpPr/>
      </dsp:nvSpPr>
      <dsp:spPr>
        <a:xfrm>
          <a:off x="5563182" y="0"/>
          <a:ext cx="2528719" cy="101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5720" rIns="45720" bIns="45720" numCol="1" spcCol="1270" anchor="t" anchorCtr="0">
          <a:noAutofit/>
        </a:bodyPr>
        <a:lstStyle/>
        <a:p>
          <a:pPr marL="0" lvl="0" indent="0" algn="r" defTabSz="1600200" rtl="1">
            <a:lnSpc>
              <a:spcPct val="100000"/>
            </a:lnSpc>
            <a:spcBef>
              <a:spcPct val="0"/>
            </a:spcBef>
            <a:spcAft>
              <a:spcPct val="35000"/>
            </a:spcAft>
            <a:buNone/>
            <a:defRPr b="1"/>
          </a:pPr>
          <a:r>
            <a:rPr lang="he-IL" sz="3600" kern="1200"/>
            <a:t>כדאיות כלכלית</a:t>
          </a:r>
          <a:endParaRPr lang="en-US" sz="3600" kern="1200"/>
        </a:p>
      </dsp:txBody>
      <dsp:txXfrm>
        <a:off x="5563182" y="0"/>
        <a:ext cx="2528719" cy="1011487"/>
      </dsp:txXfrm>
    </dsp:sp>
    <dsp:sp modelId="{DCFCC041-0AB0-4868-9E37-25FC2632C8E3}">
      <dsp:nvSpPr>
        <dsp:cNvPr id="0" name=""/>
        <dsp:cNvSpPr/>
      </dsp:nvSpPr>
      <dsp:spPr>
        <a:xfrm>
          <a:off x="5563182" y="1011487"/>
          <a:ext cx="2528719" cy="1499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r" defTabSz="1244600" rtl="1">
            <a:lnSpc>
              <a:spcPct val="100000"/>
            </a:lnSpc>
            <a:spcBef>
              <a:spcPct val="0"/>
            </a:spcBef>
            <a:spcAft>
              <a:spcPct val="35000"/>
            </a:spcAft>
            <a:buNone/>
          </a:pPr>
          <a:r>
            <a:rPr lang="he-IL" sz="2800" kern="1200"/>
            <a:t>יש לקחת בחשבון את הכדאיות הכלכלית של מערכת סולארית כדי להבטיח חיסכון לטווח הארוך.</a:t>
          </a:r>
          <a:endParaRPr lang="en-US" sz="2800" kern="1200"/>
        </a:p>
      </dsp:txBody>
      <dsp:txXfrm>
        <a:off x="5563182" y="1011487"/>
        <a:ext cx="2528719" cy="1499938"/>
      </dsp:txXfrm>
    </dsp:sp>
    <dsp:sp modelId="{A1579689-E954-4478-A004-46825E343EF4}">
      <dsp:nvSpPr>
        <dsp:cNvPr id="0" name=""/>
        <dsp:cNvSpPr/>
      </dsp:nvSpPr>
      <dsp:spPr>
        <a:xfrm>
          <a:off x="8344774" y="0"/>
          <a:ext cx="2528719" cy="101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5720" rIns="45720" bIns="45720" numCol="1" spcCol="1270" anchor="t" anchorCtr="0">
          <a:noAutofit/>
        </a:bodyPr>
        <a:lstStyle/>
        <a:p>
          <a:pPr marL="0" lvl="0" indent="0" algn="r" defTabSz="1600200" rtl="1">
            <a:lnSpc>
              <a:spcPct val="100000"/>
            </a:lnSpc>
            <a:spcBef>
              <a:spcPct val="0"/>
            </a:spcBef>
            <a:spcAft>
              <a:spcPct val="35000"/>
            </a:spcAft>
            <a:buNone/>
            <a:defRPr b="1"/>
          </a:pPr>
          <a:r>
            <a:rPr lang="he-IL" sz="3600" kern="1200"/>
            <a:t>היבטים משפטיים</a:t>
          </a:r>
          <a:endParaRPr lang="en-US" sz="3600" kern="1200"/>
        </a:p>
      </dsp:txBody>
      <dsp:txXfrm>
        <a:off x="8344774" y="0"/>
        <a:ext cx="2528719" cy="1011487"/>
      </dsp:txXfrm>
    </dsp:sp>
    <dsp:sp modelId="{E6D5147C-E43E-4A60-8F1B-D7B66F6821FB}">
      <dsp:nvSpPr>
        <dsp:cNvPr id="0" name=""/>
        <dsp:cNvSpPr/>
      </dsp:nvSpPr>
      <dsp:spPr>
        <a:xfrm>
          <a:off x="8344774" y="1011487"/>
          <a:ext cx="2528719" cy="1499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r" defTabSz="1244600" rtl="1">
            <a:lnSpc>
              <a:spcPct val="100000"/>
            </a:lnSpc>
            <a:spcBef>
              <a:spcPct val="0"/>
            </a:spcBef>
            <a:spcAft>
              <a:spcPct val="35000"/>
            </a:spcAft>
            <a:buNone/>
          </a:pPr>
          <a:r>
            <a:rPr lang="he-IL" sz="2800" kern="1200"/>
            <a:t>הבנה של ההיבטים המשפטיים והרגולטוריים חשובה להצלחה של פרויקטים סולאריים.</a:t>
          </a:r>
          <a:endParaRPr lang="en-US" sz="2800" kern="1200"/>
        </a:p>
      </dsp:txBody>
      <dsp:txXfrm>
        <a:off x="8344774" y="1011487"/>
        <a:ext cx="2528719" cy="1499938"/>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3D8FF-E8AC-4B8D-AAFA-176490952C57}" type="datetimeFigureOut">
              <a:rPr lang="en-IL" smtClean="0"/>
              <a:t>06/05/2025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4AD6E-7954-42C0-B5B7-22BCBB20311D}" type="slidenum">
              <a:rPr lang="en-IL" smtClean="0"/>
              <a:t>‹#›</a:t>
            </a:fld>
            <a:endParaRPr lang="en-IL"/>
          </a:p>
        </p:txBody>
      </p:sp>
    </p:spTree>
    <p:extLst>
      <p:ext uri="{BB962C8B-B14F-4D97-AF65-F5344CB8AC3E}">
        <p14:creationId xmlns:p14="http://schemas.microsoft.com/office/powerpoint/2010/main" val="164777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ייתכן שתוכן שנוצר על-ידי בינה מלאכותית לא יהיה נכון.
---
המצגת הזו תעסוק בכדאיות השימוש באנרגיה סולארית והטכנולוגיות השונות הקיימות כיום. נבחן את היתרונות, החסרונות וההיבטים הכלכליים של התקנת מערכות סולאריות לייצור חשמל ושימוש בדודי שמש.
</a:t>
            </a:r>
          </a:p>
        </p:txBody>
      </p:sp>
      <p:sp>
        <p:nvSpPr>
          <p:cNvPr id="4" name="Slide Number Placeholder 3"/>
          <p:cNvSpPr>
            <a:spLocks noGrp="1"/>
          </p:cNvSpPr>
          <p:nvPr>
            <p:ph type="sldNum" sz="quarter" idx="5"/>
          </p:nvPr>
        </p:nvSpPr>
        <p:spPr/>
        <p:txBody>
          <a:bodyPr/>
          <a:lstStyle/>
          <a:p>
            <a:fld id="{3357B995-78FA-45E4-B8B1-4CED2E769BA5}" type="slidenum">
              <a:rPr lang="en-IL" smtClean="0"/>
              <a:t>1</a:t>
            </a:fld>
            <a:endParaRPr lang="en-IL"/>
          </a:p>
        </p:txBody>
      </p:sp>
    </p:spTree>
    <p:extLst>
      <p:ext uri="{BB962C8B-B14F-4D97-AF65-F5344CB8AC3E}">
        <p14:creationId xmlns:p14="http://schemas.microsoft.com/office/powerpoint/2010/main" val="1603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הכדאיות הכלכלית של דודי שמש תלויה בעלויות ההתקנה, תחזוקה והחיסכון הצפוי בהוצאות החשמל. נבחן את התשואה על ההשקעה ואת פרק הזמן הנדרש להחזר ההשקעה.</a:t>
            </a:r>
          </a:p>
        </p:txBody>
      </p:sp>
      <p:sp>
        <p:nvSpPr>
          <p:cNvPr id="4" name="Slide Number Placeholder 3"/>
          <p:cNvSpPr>
            <a:spLocks noGrp="1"/>
          </p:cNvSpPr>
          <p:nvPr>
            <p:ph type="sldNum" sz="quarter" idx="5"/>
          </p:nvPr>
        </p:nvSpPr>
        <p:spPr/>
        <p:txBody>
          <a:bodyPr/>
          <a:lstStyle/>
          <a:p>
            <a:fld id="{3357B995-78FA-45E4-B8B1-4CED2E769BA5}" type="slidenum">
              <a:rPr lang="en-IL" smtClean="0"/>
              <a:t>11</a:t>
            </a:fld>
            <a:endParaRPr lang="en-IL"/>
          </a:p>
        </p:txBody>
      </p:sp>
    </p:spTree>
    <p:extLst>
      <p:ext uri="{BB962C8B-B14F-4D97-AF65-F5344CB8AC3E}">
        <p14:creationId xmlns:p14="http://schemas.microsoft.com/office/powerpoint/2010/main" val="207940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בפרק זה נעסוק בכדאיות הכלכלית של התקנת מערכת סולארית בבית. נבחן את העלויות השונות, חיסכון בהוצאות החשמל והחזר השקעה לאורך זמן.</a:t>
            </a:r>
          </a:p>
        </p:txBody>
      </p:sp>
      <p:sp>
        <p:nvSpPr>
          <p:cNvPr id="4" name="Slide Number Placeholder 3"/>
          <p:cNvSpPr>
            <a:spLocks noGrp="1"/>
          </p:cNvSpPr>
          <p:nvPr>
            <p:ph type="sldNum" sz="quarter" idx="5"/>
          </p:nvPr>
        </p:nvSpPr>
        <p:spPr/>
        <p:txBody>
          <a:bodyPr/>
          <a:lstStyle/>
          <a:p>
            <a:fld id="{3357B995-78FA-45E4-B8B1-4CED2E769BA5}" type="slidenum">
              <a:rPr lang="en-IL" smtClean="0"/>
              <a:t>12</a:t>
            </a:fld>
            <a:endParaRPr lang="en-IL"/>
          </a:p>
        </p:txBody>
      </p:sp>
    </p:spTree>
    <p:extLst>
      <p:ext uri="{BB962C8B-B14F-4D97-AF65-F5344CB8AC3E}">
        <p14:creationId xmlns:p14="http://schemas.microsoft.com/office/powerpoint/2010/main" val="219719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עלות התקנת מערכת סולארית יכולה להשתנות בהתאם לגודל המערכת ולסוגה. בנוסף, יש לקחת בחשבון עלויות תחזוקה עתידיות, שיכולות להשפיע על הכדאיות הכלכלית של ההשקעה.</a:t>
            </a:r>
          </a:p>
        </p:txBody>
      </p:sp>
      <p:sp>
        <p:nvSpPr>
          <p:cNvPr id="4" name="Slide Number Placeholder 3"/>
          <p:cNvSpPr>
            <a:spLocks noGrp="1"/>
          </p:cNvSpPr>
          <p:nvPr>
            <p:ph type="sldNum" sz="quarter" idx="5"/>
          </p:nvPr>
        </p:nvSpPr>
        <p:spPr/>
        <p:txBody>
          <a:bodyPr/>
          <a:lstStyle/>
          <a:p>
            <a:fld id="{3357B995-78FA-45E4-B8B1-4CED2E769BA5}" type="slidenum">
              <a:rPr lang="en-IL" smtClean="0"/>
              <a:t>13</a:t>
            </a:fld>
            <a:endParaRPr lang="en-IL"/>
          </a:p>
        </p:txBody>
      </p:sp>
    </p:spTree>
    <p:extLst>
      <p:ext uri="{BB962C8B-B14F-4D97-AF65-F5344CB8AC3E}">
        <p14:creationId xmlns:p14="http://schemas.microsoft.com/office/powerpoint/2010/main" val="54684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מערכת סולארית יכולה להוביל לחיסכון דרמטי בהוצאות החשמל, במיוחד אם נשתמש בה לצרכים הביתיים שלנו. נבחן דוגמאות לחיסכון הפוטנציאלי על פני השנים.</a:t>
            </a:r>
          </a:p>
        </p:txBody>
      </p:sp>
      <p:sp>
        <p:nvSpPr>
          <p:cNvPr id="4" name="Slide Number Placeholder 3"/>
          <p:cNvSpPr>
            <a:spLocks noGrp="1"/>
          </p:cNvSpPr>
          <p:nvPr>
            <p:ph type="sldNum" sz="quarter" idx="5"/>
          </p:nvPr>
        </p:nvSpPr>
        <p:spPr/>
        <p:txBody>
          <a:bodyPr/>
          <a:lstStyle/>
          <a:p>
            <a:fld id="{3357B995-78FA-45E4-B8B1-4CED2E769BA5}" type="slidenum">
              <a:rPr lang="en-IL" smtClean="0"/>
              <a:t>14</a:t>
            </a:fld>
            <a:endParaRPr lang="en-IL"/>
          </a:p>
        </p:txBody>
      </p:sp>
    </p:spTree>
    <p:extLst>
      <p:ext uri="{BB962C8B-B14F-4D97-AF65-F5344CB8AC3E}">
        <p14:creationId xmlns:p14="http://schemas.microsoft.com/office/powerpoint/2010/main" val="135170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החזר ההשקעה במערכות סולאריות משתנה, אך בדרך כלל ניתן לראות החזר משמעותי על ההשקעה תוך מספר שנים. ננתח את הגורמים המשפיעים על זמן ההחזר.</a:t>
            </a:r>
          </a:p>
        </p:txBody>
      </p:sp>
      <p:sp>
        <p:nvSpPr>
          <p:cNvPr id="4" name="Slide Number Placeholder 3"/>
          <p:cNvSpPr>
            <a:spLocks noGrp="1"/>
          </p:cNvSpPr>
          <p:nvPr>
            <p:ph type="sldNum" sz="quarter" idx="5"/>
          </p:nvPr>
        </p:nvSpPr>
        <p:spPr/>
        <p:txBody>
          <a:bodyPr/>
          <a:lstStyle/>
          <a:p>
            <a:fld id="{3357B995-78FA-45E4-B8B1-4CED2E769BA5}" type="slidenum">
              <a:rPr lang="en-IL" smtClean="0"/>
              <a:t>15</a:t>
            </a:fld>
            <a:endParaRPr lang="en-IL"/>
          </a:p>
        </p:txBody>
      </p:sp>
    </p:spTree>
    <p:extLst>
      <p:ext uri="{BB962C8B-B14F-4D97-AF65-F5344CB8AC3E}">
        <p14:creationId xmlns:p14="http://schemas.microsoft.com/office/powerpoint/2010/main" val="387342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בפרק זה נעסוק באגירת אנרגיה, שהיא קריטית לשימוש יעיל באנרגיה סולארית. נסקור את סוגי מערכות האגירה, הכדאיות שלהן לשימוש ביתי ותחזוקה נדרשת.</a:t>
            </a:r>
          </a:p>
        </p:txBody>
      </p:sp>
      <p:sp>
        <p:nvSpPr>
          <p:cNvPr id="4" name="Slide Number Placeholder 3"/>
          <p:cNvSpPr>
            <a:spLocks noGrp="1"/>
          </p:cNvSpPr>
          <p:nvPr>
            <p:ph type="sldNum" sz="quarter" idx="5"/>
          </p:nvPr>
        </p:nvSpPr>
        <p:spPr/>
        <p:txBody>
          <a:bodyPr/>
          <a:lstStyle/>
          <a:p>
            <a:fld id="{3357B995-78FA-45E4-B8B1-4CED2E769BA5}" type="slidenum">
              <a:rPr lang="en-IL" smtClean="0"/>
              <a:t>16</a:t>
            </a:fld>
            <a:endParaRPr lang="en-IL"/>
          </a:p>
        </p:txBody>
      </p:sp>
    </p:spTree>
    <p:extLst>
      <p:ext uri="{BB962C8B-B14F-4D97-AF65-F5344CB8AC3E}">
        <p14:creationId xmlns:p14="http://schemas.microsoft.com/office/powerpoint/2010/main" val="2774975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קיימות מספר מערכות אגירה של אנרגיה, כמו סוללות ליתיום, אגירה על בסיס מים ועוד. נבחן את היתרונות והחסרונות של כל מערכת ואילו מהן מתאימות לשימוש ביתי.</a:t>
            </a:r>
          </a:p>
        </p:txBody>
      </p:sp>
      <p:sp>
        <p:nvSpPr>
          <p:cNvPr id="4" name="Slide Number Placeholder 3"/>
          <p:cNvSpPr>
            <a:spLocks noGrp="1"/>
          </p:cNvSpPr>
          <p:nvPr>
            <p:ph type="sldNum" sz="quarter" idx="5"/>
          </p:nvPr>
        </p:nvSpPr>
        <p:spPr/>
        <p:txBody>
          <a:bodyPr/>
          <a:lstStyle/>
          <a:p>
            <a:fld id="{3357B995-78FA-45E4-B8B1-4CED2E769BA5}" type="slidenum">
              <a:rPr lang="en-IL" smtClean="0"/>
              <a:t>17</a:t>
            </a:fld>
            <a:endParaRPr lang="en-IL"/>
          </a:p>
        </p:txBody>
      </p:sp>
    </p:spTree>
    <p:extLst>
      <p:ext uri="{BB962C8B-B14F-4D97-AF65-F5344CB8AC3E}">
        <p14:creationId xmlns:p14="http://schemas.microsoft.com/office/powerpoint/2010/main" val="876364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אגירת אנרגיה מאפשרת להשתמש בחשמל שנוצר במהלך היום גם בשעות שאין שמש. נבחן את הכדאיות הכלכלית של השקעה במערכות אגירה והשפעתן על חיי היום-יום.</a:t>
            </a:r>
          </a:p>
        </p:txBody>
      </p:sp>
      <p:sp>
        <p:nvSpPr>
          <p:cNvPr id="4" name="Slide Number Placeholder 3"/>
          <p:cNvSpPr>
            <a:spLocks noGrp="1"/>
          </p:cNvSpPr>
          <p:nvPr>
            <p:ph type="sldNum" sz="quarter" idx="5"/>
          </p:nvPr>
        </p:nvSpPr>
        <p:spPr/>
        <p:txBody>
          <a:bodyPr/>
          <a:lstStyle/>
          <a:p>
            <a:fld id="{3357B995-78FA-45E4-B8B1-4CED2E769BA5}" type="slidenum">
              <a:rPr lang="en-IL" smtClean="0"/>
              <a:t>18</a:t>
            </a:fld>
            <a:endParaRPr lang="en-IL"/>
          </a:p>
        </p:txBody>
      </p:sp>
    </p:spTree>
    <p:extLst>
      <p:ext uri="{BB962C8B-B14F-4D97-AF65-F5344CB8AC3E}">
        <p14:creationId xmlns:p14="http://schemas.microsoft.com/office/powerpoint/2010/main" val="3274681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תחזוקת מערכות אגירת אנרגיה היא חלק חשוב מהשימוש בהן. נבחן את הצרכים בתחזוקה, מה שעלול להשפיע על הביצועים והחיים של המערכת.</a:t>
            </a:r>
          </a:p>
        </p:txBody>
      </p:sp>
      <p:sp>
        <p:nvSpPr>
          <p:cNvPr id="4" name="Slide Number Placeholder 3"/>
          <p:cNvSpPr>
            <a:spLocks noGrp="1"/>
          </p:cNvSpPr>
          <p:nvPr>
            <p:ph type="sldNum" sz="quarter" idx="5"/>
          </p:nvPr>
        </p:nvSpPr>
        <p:spPr/>
        <p:txBody>
          <a:bodyPr/>
          <a:lstStyle/>
          <a:p>
            <a:fld id="{3357B995-78FA-45E4-B8B1-4CED2E769BA5}" type="slidenum">
              <a:rPr lang="en-IL" smtClean="0"/>
              <a:t>19</a:t>
            </a:fld>
            <a:endParaRPr lang="en-IL"/>
          </a:p>
        </p:txBody>
      </p:sp>
    </p:spTree>
    <p:extLst>
      <p:ext uri="{BB962C8B-B14F-4D97-AF65-F5344CB8AC3E}">
        <p14:creationId xmlns:p14="http://schemas.microsoft.com/office/powerpoint/2010/main" val="412402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בפרק זה נבחן את ההיבטים המשפטיים והרגולטוריים הקשורים להתקנת מערכות סולאריות. הבנה של התהליכים המשפטיים יכולה להקל על ההתקנה ולהבטיח ציות לחוקים.</a:t>
            </a:r>
          </a:p>
        </p:txBody>
      </p:sp>
      <p:sp>
        <p:nvSpPr>
          <p:cNvPr id="4" name="Slide Number Placeholder 3"/>
          <p:cNvSpPr>
            <a:spLocks noGrp="1"/>
          </p:cNvSpPr>
          <p:nvPr>
            <p:ph type="sldNum" sz="quarter" idx="5"/>
          </p:nvPr>
        </p:nvSpPr>
        <p:spPr/>
        <p:txBody>
          <a:bodyPr/>
          <a:lstStyle/>
          <a:p>
            <a:fld id="{3357B995-78FA-45E4-B8B1-4CED2E769BA5}" type="slidenum">
              <a:rPr lang="en-IL" smtClean="0"/>
              <a:t>20</a:t>
            </a:fld>
            <a:endParaRPr lang="en-IL"/>
          </a:p>
        </p:txBody>
      </p:sp>
    </p:spTree>
    <p:extLst>
      <p:ext uri="{BB962C8B-B14F-4D97-AF65-F5344CB8AC3E}">
        <p14:creationId xmlns:p14="http://schemas.microsoft.com/office/powerpoint/2010/main" val="350328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במהלך המצגת נדבר על טכנולוגיות סולאריות לייצור חשמל ביתי, נסקור את עקרונות הפעולה של דודי שמש ונבחן את הכדאיות הכלכלית של התקנת מערכת סולארית. נעסוק גם באגירת אנרגיה ובתהליכים משפטיים ורגולטוריים הקשורים להתקנה.</a:t>
            </a:r>
          </a:p>
        </p:txBody>
      </p:sp>
      <p:sp>
        <p:nvSpPr>
          <p:cNvPr id="4" name="Slide Number Placeholder 3"/>
          <p:cNvSpPr>
            <a:spLocks noGrp="1"/>
          </p:cNvSpPr>
          <p:nvPr>
            <p:ph type="sldNum" sz="quarter" idx="5"/>
          </p:nvPr>
        </p:nvSpPr>
        <p:spPr/>
        <p:txBody>
          <a:bodyPr/>
          <a:lstStyle/>
          <a:p>
            <a:fld id="{3357B995-78FA-45E4-B8B1-4CED2E769BA5}" type="slidenum">
              <a:rPr lang="en-IL" smtClean="0"/>
              <a:t>3</a:t>
            </a:fld>
            <a:endParaRPr lang="en-IL"/>
          </a:p>
        </p:txBody>
      </p:sp>
    </p:spTree>
    <p:extLst>
      <p:ext uri="{BB962C8B-B14F-4D97-AF65-F5344CB8AC3E}">
        <p14:creationId xmlns:p14="http://schemas.microsoft.com/office/powerpoint/2010/main" val="412014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כדי להתקין מערכת סולארית, יש צורך באישורים והיתרים מהרשויות המקומיות. נחקור את התהליך הדרוש להבטחת התקנה חוקית ובטוחה.</a:t>
            </a:r>
          </a:p>
        </p:txBody>
      </p:sp>
      <p:sp>
        <p:nvSpPr>
          <p:cNvPr id="4" name="Slide Number Placeholder 3"/>
          <p:cNvSpPr>
            <a:spLocks noGrp="1"/>
          </p:cNvSpPr>
          <p:nvPr>
            <p:ph type="sldNum" sz="quarter" idx="5"/>
          </p:nvPr>
        </p:nvSpPr>
        <p:spPr/>
        <p:txBody>
          <a:bodyPr/>
          <a:lstStyle/>
          <a:p>
            <a:fld id="{3357B995-78FA-45E4-B8B1-4CED2E769BA5}" type="slidenum">
              <a:rPr lang="en-IL" smtClean="0"/>
              <a:t>21</a:t>
            </a:fld>
            <a:endParaRPr lang="en-IL"/>
          </a:p>
        </p:txBody>
      </p:sp>
    </p:spTree>
    <p:extLst>
      <p:ext uri="{BB962C8B-B14F-4D97-AF65-F5344CB8AC3E}">
        <p14:creationId xmlns:p14="http://schemas.microsoft.com/office/powerpoint/2010/main" val="2280769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חשוב להבין את תהליך החיבור לרשת החשמל, שיכול להיות מורכב ודורש תיאום עם ספקי החשמל. נבחן את הצעדים הנדרשים לכך.</a:t>
            </a:r>
          </a:p>
        </p:txBody>
      </p:sp>
      <p:sp>
        <p:nvSpPr>
          <p:cNvPr id="4" name="Slide Number Placeholder 3"/>
          <p:cNvSpPr>
            <a:spLocks noGrp="1"/>
          </p:cNvSpPr>
          <p:nvPr>
            <p:ph type="sldNum" sz="quarter" idx="5"/>
          </p:nvPr>
        </p:nvSpPr>
        <p:spPr/>
        <p:txBody>
          <a:bodyPr/>
          <a:lstStyle/>
          <a:p>
            <a:fld id="{3357B995-78FA-45E4-B8B1-4CED2E769BA5}" type="slidenum">
              <a:rPr lang="en-IL" smtClean="0"/>
              <a:t>22</a:t>
            </a:fld>
            <a:endParaRPr lang="en-IL"/>
          </a:p>
        </p:txBody>
      </p:sp>
    </p:spTree>
    <p:extLst>
      <p:ext uri="{BB962C8B-B14F-4D97-AF65-F5344CB8AC3E}">
        <p14:creationId xmlns:p14="http://schemas.microsoft.com/office/powerpoint/2010/main" val="262855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ישנם תקנות ונהלים רבים הקשורים לשימוש באנרגיה סולארית. הכרה עם תקנות אלו יכולה למנוע בעיות בעת ההתקנה והפעלה.</a:t>
            </a:r>
          </a:p>
        </p:txBody>
      </p:sp>
      <p:sp>
        <p:nvSpPr>
          <p:cNvPr id="4" name="Slide Number Placeholder 3"/>
          <p:cNvSpPr>
            <a:spLocks noGrp="1"/>
          </p:cNvSpPr>
          <p:nvPr>
            <p:ph type="sldNum" sz="quarter" idx="5"/>
          </p:nvPr>
        </p:nvSpPr>
        <p:spPr/>
        <p:txBody>
          <a:bodyPr/>
          <a:lstStyle/>
          <a:p>
            <a:fld id="{3357B995-78FA-45E4-B8B1-4CED2E769BA5}" type="slidenum">
              <a:rPr lang="en-IL" smtClean="0"/>
              <a:t>23</a:t>
            </a:fld>
            <a:endParaRPr lang="en-IL"/>
          </a:p>
        </p:txBody>
      </p:sp>
    </p:spTree>
    <p:extLst>
      <p:ext uri="{BB962C8B-B14F-4D97-AF65-F5344CB8AC3E}">
        <p14:creationId xmlns:p14="http://schemas.microsoft.com/office/powerpoint/2010/main" val="1925234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אנרגיה סולארית מציעה פתרון בר קיימא לחיסכון בהוצאות החשמל ולשימוש באנרגיה מתחדשת. עם הבנה מעמיקה של הטכנולוגיות, הכדאיות הכלכלית וההיבטים המשפטיים, ניתן לקבל החלטה מושכלת על התקנת מערכת סולארית שמתאימה לכם.</a:t>
            </a:r>
          </a:p>
        </p:txBody>
      </p:sp>
      <p:sp>
        <p:nvSpPr>
          <p:cNvPr id="4" name="Slide Number Placeholder 3"/>
          <p:cNvSpPr>
            <a:spLocks noGrp="1"/>
          </p:cNvSpPr>
          <p:nvPr>
            <p:ph type="sldNum" sz="quarter" idx="5"/>
          </p:nvPr>
        </p:nvSpPr>
        <p:spPr/>
        <p:txBody>
          <a:bodyPr/>
          <a:lstStyle/>
          <a:p>
            <a:fld id="{3357B995-78FA-45E4-B8B1-4CED2E769BA5}" type="slidenum">
              <a:rPr lang="en-IL" smtClean="0"/>
              <a:t>24</a:t>
            </a:fld>
            <a:endParaRPr lang="en-IL"/>
          </a:p>
        </p:txBody>
      </p:sp>
    </p:spTree>
    <p:extLst>
      <p:ext uri="{BB962C8B-B14F-4D97-AF65-F5344CB8AC3E}">
        <p14:creationId xmlns:p14="http://schemas.microsoft.com/office/powerpoint/2010/main" val="131221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בפרק זה נעמיק בטכנולוגיות השונות לייצור חשמל סולארי בבית. נבחן את סוגי המערכות הקיימות, עקרונות הפעולה שלהן, כמו גם יתרונות וחסרונות השימוש בהן. מידע זה יסייע לכם להבין איזה פתרון עשוי להתאים לכם.</a:t>
            </a:r>
          </a:p>
        </p:txBody>
      </p:sp>
      <p:sp>
        <p:nvSpPr>
          <p:cNvPr id="4" name="Slide Number Placeholder 3"/>
          <p:cNvSpPr>
            <a:spLocks noGrp="1"/>
          </p:cNvSpPr>
          <p:nvPr>
            <p:ph type="sldNum" sz="quarter" idx="5"/>
          </p:nvPr>
        </p:nvSpPr>
        <p:spPr/>
        <p:txBody>
          <a:bodyPr/>
          <a:lstStyle/>
          <a:p>
            <a:fld id="{3357B995-78FA-45E4-B8B1-4CED2E769BA5}" type="slidenum">
              <a:rPr lang="en-IL" smtClean="0"/>
              <a:t>4</a:t>
            </a:fld>
            <a:endParaRPr lang="en-IL"/>
          </a:p>
        </p:txBody>
      </p:sp>
    </p:spTree>
    <p:extLst>
      <p:ext uri="{BB962C8B-B14F-4D97-AF65-F5344CB8AC3E}">
        <p14:creationId xmlns:p14="http://schemas.microsoft.com/office/powerpoint/2010/main" val="425865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ישנם מספר סוגים של מערכות סולאריות, ביניהן מערכות פוטו-וולטאיות, מערכות תרמיות ומערכות היברידיות. כל מערכת מתאימה לצרכים שונים, ויש לבחור את המערכת המתאימה ביותר לפי הצרכים האישיים והמצב הכלכלי.</a:t>
            </a:r>
          </a:p>
        </p:txBody>
      </p:sp>
      <p:sp>
        <p:nvSpPr>
          <p:cNvPr id="4" name="Slide Number Placeholder 3"/>
          <p:cNvSpPr>
            <a:spLocks noGrp="1"/>
          </p:cNvSpPr>
          <p:nvPr>
            <p:ph type="sldNum" sz="quarter" idx="5"/>
          </p:nvPr>
        </p:nvSpPr>
        <p:spPr/>
        <p:txBody>
          <a:bodyPr/>
          <a:lstStyle/>
          <a:p>
            <a:fld id="{3357B995-78FA-45E4-B8B1-4CED2E769BA5}" type="slidenum">
              <a:rPr lang="en-IL" smtClean="0"/>
              <a:t>5</a:t>
            </a:fld>
            <a:endParaRPr lang="en-IL"/>
          </a:p>
        </p:txBody>
      </p:sp>
    </p:spTree>
    <p:extLst>
      <p:ext uri="{BB962C8B-B14F-4D97-AF65-F5344CB8AC3E}">
        <p14:creationId xmlns:p14="http://schemas.microsoft.com/office/powerpoint/2010/main" val="99792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מערכות סולאריות פוטו-וולטאיות פועלות על ידי המרת קרני השמש לחשמל באמצעות תאים פוטו-וולטאיים. מערכות תרמיות מנצלות את חום השמש לחימום מים. הכרה עם עקרונות אלה חיונית להבנת הדרך בה ניתן להשתמש באנרגיה הסולארית ביעילות.</a:t>
            </a:r>
          </a:p>
        </p:txBody>
      </p:sp>
      <p:sp>
        <p:nvSpPr>
          <p:cNvPr id="4" name="Slide Number Placeholder 3"/>
          <p:cNvSpPr>
            <a:spLocks noGrp="1"/>
          </p:cNvSpPr>
          <p:nvPr>
            <p:ph type="sldNum" sz="quarter" idx="5"/>
          </p:nvPr>
        </p:nvSpPr>
        <p:spPr/>
        <p:txBody>
          <a:bodyPr/>
          <a:lstStyle/>
          <a:p>
            <a:fld id="{3357B995-78FA-45E4-B8B1-4CED2E769BA5}" type="slidenum">
              <a:rPr lang="en-IL" smtClean="0"/>
              <a:t>6</a:t>
            </a:fld>
            <a:endParaRPr lang="en-IL"/>
          </a:p>
        </p:txBody>
      </p:sp>
    </p:spTree>
    <p:extLst>
      <p:ext uri="{BB962C8B-B14F-4D97-AF65-F5344CB8AC3E}">
        <p14:creationId xmlns:p14="http://schemas.microsoft.com/office/powerpoint/2010/main" val="297118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היתרונות של מערכות סולאריות כוללים חיסכון בעלויות החשמל, השפעה חיובית על הסביבה והקטנת התלות במקורות אנרגיה זרים. החסרונות עשויים לכלול עלויות התקנה גבוהות ותחזוקה שוטפת. חשוב לשקול את שני הצדדים לפני קבלת החלטה.</a:t>
            </a:r>
          </a:p>
        </p:txBody>
      </p:sp>
      <p:sp>
        <p:nvSpPr>
          <p:cNvPr id="4" name="Slide Number Placeholder 3"/>
          <p:cNvSpPr>
            <a:spLocks noGrp="1"/>
          </p:cNvSpPr>
          <p:nvPr>
            <p:ph type="sldNum" sz="quarter" idx="5"/>
          </p:nvPr>
        </p:nvSpPr>
        <p:spPr/>
        <p:txBody>
          <a:bodyPr/>
          <a:lstStyle/>
          <a:p>
            <a:fld id="{3357B995-78FA-45E4-B8B1-4CED2E769BA5}" type="slidenum">
              <a:rPr lang="en-IL" smtClean="0"/>
              <a:t>7</a:t>
            </a:fld>
            <a:endParaRPr lang="en-IL"/>
          </a:p>
        </p:txBody>
      </p:sp>
    </p:spTree>
    <p:extLst>
      <p:ext uri="{BB962C8B-B14F-4D97-AF65-F5344CB8AC3E}">
        <p14:creationId xmlns:p14="http://schemas.microsoft.com/office/powerpoint/2010/main" val="411061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דודי שמש מציעים פתרון לחימום מים באמצעות אנרגיית השמש. בפרק זה, נבחן את המבנה ועקרונות הפעולה שלהם, יחד עם יתרונות וחסרונות השימוש בדודים אלו. נבחן גם את הכדאיות הכלכלית שלהם.</a:t>
            </a:r>
          </a:p>
        </p:txBody>
      </p:sp>
      <p:sp>
        <p:nvSpPr>
          <p:cNvPr id="4" name="Slide Number Placeholder 3"/>
          <p:cNvSpPr>
            <a:spLocks noGrp="1"/>
          </p:cNvSpPr>
          <p:nvPr>
            <p:ph type="sldNum" sz="quarter" idx="5"/>
          </p:nvPr>
        </p:nvSpPr>
        <p:spPr/>
        <p:txBody>
          <a:bodyPr/>
          <a:lstStyle/>
          <a:p>
            <a:fld id="{3357B995-78FA-45E4-B8B1-4CED2E769BA5}" type="slidenum">
              <a:rPr lang="en-IL" smtClean="0"/>
              <a:t>8</a:t>
            </a:fld>
            <a:endParaRPr lang="en-IL"/>
          </a:p>
        </p:txBody>
      </p:sp>
    </p:spTree>
    <p:extLst>
      <p:ext uri="{BB962C8B-B14F-4D97-AF65-F5344CB8AC3E}">
        <p14:creationId xmlns:p14="http://schemas.microsoft.com/office/powerpoint/2010/main" val="93104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דודי שמש מורכבים ממיכל שמחמם מים בעזרת קולטי שמש. הם מנצלים את חום השמש כדי לחמם מים לשימוש ביתי, מה שמפחית את הצורך בחשמל או גז לחימום מים.</a:t>
            </a:r>
          </a:p>
        </p:txBody>
      </p:sp>
      <p:sp>
        <p:nvSpPr>
          <p:cNvPr id="4" name="Slide Number Placeholder 3"/>
          <p:cNvSpPr>
            <a:spLocks noGrp="1"/>
          </p:cNvSpPr>
          <p:nvPr>
            <p:ph type="sldNum" sz="quarter" idx="5"/>
          </p:nvPr>
        </p:nvSpPr>
        <p:spPr/>
        <p:txBody>
          <a:bodyPr/>
          <a:lstStyle/>
          <a:p>
            <a:fld id="{3357B995-78FA-45E4-B8B1-4CED2E769BA5}" type="slidenum">
              <a:rPr lang="en-IL" smtClean="0"/>
              <a:t>9</a:t>
            </a:fld>
            <a:endParaRPr lang="en-IL"/>
          </a:p>
        </p:txBody>
      </p:sp>
    </p:spTree>
    <p:extLst>
      <p:ext uri="{BB962C8B-B14F-4D97-AF65-F5344CB8AC3E}">
        <p14:creationId xmlns:p14="http://schemas.microsoft.com/office/powerpoint/2010/main" val="411251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היתרונות של דודי שמש כוללים חיסכון משמעותי בעלויות חימום מים והשפעה חיובית על הסביבה. מצד שני, ייתכנו חסרונות כמו תקלות טכניות ותלות במזג האוויר. יש לקחת זאת בחשבון לפני ההשקעה.</a:t>
            </a:r>
          </a:p>
        </p:txBody>
      </p:sp>
      <p:sp>
        <p:nvSpPr>
          <p:cNvPr id="4" name="Slide Number Placeholder 3"/>
          <p:cNvSpPr>
            <a:spLocks noGrp="1"/>
          </p:cNvSpPr>
          <p:nvPr>
            <p:ph type="sldNum" sz="quarter" idx="5"/>
          </p:nvPr>
        </p:nvSpPr>
        <p:spPr/>
        <p:txBody>
          <a:bodyPr/>
          <a:lstStyle/>
          <a:p>
            <a:fld id="{3357B995-78FA-45E4-B8B1-4CED2E769BA5}" type="slidenum">
              <a:rPr lang="en-IL" smtClean="0"/>
              <a:t>10</a:t>
            </a:fld>
            <a:endParaRPr lang="en-IL"/>
          </a:p>
        </p:txBody>
      </p:sp>
    </p:spTree>
    <p:extLst>
      <p:ext uri="{BB962C8B-B14F-4D97-AF65-F5344CB8AC3E}">
        <p14:creationId xmlns:p14="http://schemas.microsoft.com/office/powerpoint/2010/main" val="303666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3364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6398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469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8239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4164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9599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9766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441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31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581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1505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76091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fs.knesset.gov.il/globaldocs/MMM/90bb8d55-f7f7-e411-80c8-00155d010977/2_90bb8d55-f7f7-e411-80c8-00155d010977_11_8710.pdf" TargetMode="External"/><Relationship Id="rId7" Type="http://schemas.openxmlformats.org/officeDocument/2006/relationships/hyperlink" Target="https://app.powerbi.com/view?r=eyJrIjoiYmNjY2I5ZmMtYTUxYi00YjZhLWFmZTktOTgyMzE4MDkzZDNmIiwidCI6ImUxYjY2OThlLTlhMTQtNDNkOC05ZWJhLTUzNDBiZjc5MDkxMCIsImMiOjl9" TargetMode="External"/><Relationship Id="rId2" Type="http://schemas.openxmlformats.org/officeDocument/2006/relationships/hyperlink" Target="https://www.facebook.com/watch/?v=877290012981094" TargetMode="External"/><Relationship Id="rId1" Type="http://schemas.openxmlformats.org/officeDocument/2006/relationships/slideLayout" Target="../slideLayouts/slideLayout2.xml"/><Relationship Id="rId6" Type="http://schemas.openxmlformats.org/officeDocument/2006/relationships/hyperlink" Target="https://www.gov.il/he/pages/renewable-roofs" TargetMode="External"/><Relationship Id="rId5" Type="http://schemas.openxmlformats.org/officeDocument/2006/relationships/hyperlink" Target="https://www.govmap.gov.il/sites/energy/energy.html?x=190895&amp;y=708640&amp;z=8&amp;fireglass_rsn=true" TargetMode="External"/><Relationship Id="rId4" Type="http://schemas.openxmlformats.org/officeDocument/2006/relationships/hyperlink" Target="https://www.gov.il/he/pages/news-040225"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846B4F-C734-C50A-5EFB-681FB25B1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07328-7AD7-ED9F-8394-FBC7B05D8764}"/>
              </a:ext>
            </a:extLst>
          </p:cNvPr>
          <p:cNvSpPr>
            <a:spLocks noGrp="1"/>
          </p:cNvSpPr>
          <p:nvPr>
            <p:ph type="ctrTitle"/>
          </p:nvPr>
        </p:nvSpPr>
        <p:spPr>
          <a:xfrm>
            <a:off x="6546870" y="1255367"/>
            <a:ext cx="4540945" cy="2724433"/>
          </a:xfrm>
        </p:spPr>
        <p:txBody>
          <a:bodyPr>
            <a:normAutofit/>
          </a:bodyPr>
          <a:lstStyle/>
          <a:p>
            <a:pPr algn="r" rtl="1"/>
            <a:r>
              <a:rPr lang="en-IL" sz="4400" dirty="0"/>
              <a:t>אנרגיה </a:t>
            </a:r>
            <a:r>
              <a:rPr lang="en-IL" sz="4400" dirty="0" err="1"/>
              <a:t>סולארית</a:t>
            </a:r>
            <a:r>
              <a:rPr lang="en-IL" sz="4400" dirty="0"/>
              <a:t> – </a:t>
            </a:r>
            <a:r>
              <a:rPr lang="en-IL" sz="4400" dirty="0" err="1"/>
              <a:t>האם</a:t>
            </a:r>
            <a:r>
              <a:rPr lang="en-IL" sz="4400" dirty="0"/>
              <a:t> </a:t>
            </a:r>
            <a:r>
              <a:rPr lang="en-IL" sz="4400" dirty="0" err="1"/>
              <a:t>זה</a:t>
            </a:r>
            <a:r>
              <a:rPr lang="en-IL" sz="4400" dirty="0"/>
              <a:t> </a:t>
            </a:r>
            <a:r>
              <a:rPr lang="en-IL" sz="4400" dirty="0" err="1"/>
              <a:t>כדאי</a:t>
            </a:r>
            <a:r>
              <a:rPr lang="en-IL" sz="4400" dirty="0"/>
              <a:t> לי?</a:t>
            </a:r>
          </a:p>
        </p:txBody>
      </p:sp>
      <p:sp>
        <p:nvSpPr>
          <p:cNvPr id="3" name="Subtitle 2">
            <a:extLst>
              <a:ext uri="{FF2B5EF4-FFF2-40B4-BE49-F238E27FC236}">
                <a16:creationId xmlns:a16="http://schemas.microsoft.com/office/drawing/2014/main" id="{C6D54C35-97F4-66C1-67AC-409CFD4B478E}"/>
              </a:ext>
            </a:extLst>
          </p:cNvPr>
          <p:cNvSpPr>
            <a:spLocks noGrp="1"/>
          </p:cNvSpPr>
          <p:nvPr>
            <p:ph type="subTitle" idx="1"/>
          </p:nvPr>
        </p:nvSpPr>
        <p:spPr>
          <a:xfrm>
            <a:off x="6546869" y="4209874"/>
            <a:ext cx="5204407" cy="1487097"/>
          </a:xfrm>
        </p:spPr>
        <p:txBody>
          <a:bodyPr>
            <a:normAutofit/>
          </a:bodyPr>
          <a:lstStyle/>
          <a:p>
            <a:pPr algn="l"/>
            <a:r>
              <a:rPr lang="en-IL" sz="2000" dirty="0" err="1"/>
              <a:t>בדיקת</a:t>
            </a:r>
            <a:r>
              <a:rPr lang="en-IL" sz="2000" dirty="0"/>
              <a:t> </a:t>
            </a:r>
            <a:r>
              <a:rPr lang="en-IL" sz="2000" dirty="0" err="1"/>
              <a:t>יתרונות</a:t>
            </a:r>
            <a:r>
              <a:rPr lang="en-IL" sz="2000" dirty="0"/>
              <a:t> </a:t>
            </a:r>
            <a:r>
              <a:rPr lang="en-IL" sz="2000" dirty="0" err="1"/>
              <a:t>וחסרונות</a:t>
            </a:r>
            <a:r>
              <a:rPr lang="en-IL" sz="2000" dirty="0"/>
              <a:t> של אנרגיה </a:t>
            </a:r>
            <a:r>
              <a:rPr lang="en-IL" sz="2000" dirty="0" err="1"/>
              <a:t>סולארית</a:t>
            </a:r>
            <a:endParaRPr lang="en-IL" sz="2000" dirty="0"/>
          </a:p>
        </p:txBody>
      </p:sp>
      <p:pic>
        <p:nvPicPr>
          <p:cNvPr id="4" name="Picture 3" descr="קיר פאנלים סולאריים.">
            <a:extLst>
              <a:ext uri="{FF2B5EF4-FFF2-40B4-BE49-F238E27FC236}">
                <a16:creationId xmlns:a16="http://schemas.microsoft.com/office/drawing/2014/main" id="{72706483-6DAA-4504-800B-4521946C548A}"/>
              </a:ext>
            </a:extLst>
          </p:cNvPr>
          <p:cNvPicPr>
            <a:picLocks noChangeAspect="1"/>
          </p:cNvPicPr>
          <p:nvPr/>
        </p:nvPicPr>
        <p:blipFill>
          <a:blip r:embed="rId3"/>
          <a:srcRect l="21420" r="24097"/>
          <a:stretch/>
        </p:blipFill>
        <p:spPr>
          <a:xfrm>
            <a:off x="1190113" y="1160168"/>
            <a:ext cx="4535401" cy="4536803"/>
          </a:xfrm>
          <a:prstGeom prst="rect">
            <a:avLst/>
          </a:prstGeom>
        </p:spPr>
      </p:pic>
    </p:spTree>
    <p:extLst>
      <p:ext uri="{BB962C8B-B14F-4D97-AF65-F5344CB8AC3E}">
        <p14:creationId xmlns:p14="http://schemas.microsoft.com/office/powerpoint/2010/main" val="236605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23CC8-C31D-EEA1-1465-7DA3FC7744FA}"/>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יתרונות וחסרונות של שימוש בדודי שמש</a:t>
            </a:r>
          </a:p>
        </p:txBody>
      </p:sp>
      <p:pic>
        <p:nvPicPr>
          <p:cNvPr id="5" name="Content Placeholder 4" descr="פאנל סולארי מול השמיים עם שמש">
            <a:extLst>
              <a:ext uri="{FF2B5EF4-FFF2-40B4-BE49-F238E27FC236}">
                <a16:creationId xmlns:a16="http://schemas.microsoft.com/office/drawing/2014/main" id="{CC546948-DA5D-476B-894E-F810F1B3F9F6}"/>
              </a:ext>
            </a:extLst>
          </p:cNvPr>
          <p:cNvPicPr>
            <a:picLocks noGrp="1" noChangeAspect="1"/>
          </p:cNvPicPr>
          <p:nvPr>
            <p:ph sz="half" idx="1"/>
          </p:nvPr>
        </p:nvPicPr>
        <p:blipFill>
          <a:blip r:embed="rId3"/>
          <a:srcRect r="3" b="2033"/>
          <a:stretch/>
        </p:blipFill>
        <p:spPr>
          <a:xfrm>
            <a:off x="713615" y="681318"/>
            <a:ext cx="4680637" cy="3083858"/>
          </a:xfrm>
          <a:prstGeom prst="rect">
            <a:avLst/>
          </a:prstGeom>
        </p:spPr>
      </p:pic>
      <p:sp>
        <p:nvSpPr>
          <p:cNvPr id="4" name="Content Placeholder 3">
            <a:extLst>
              <a:ext uri="{FF2B5EF4-FFF2-40B4-BE49-F238E27FC236}">
                <a16:creationId xmlns:a16="http://schemas.microsoft.com/office/drawing/2014/main" id="{6463C09B-E862-A9B0-BCED-73F5C7B6732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lgn="r" rtl="1">
              <a:spcBef>
                <a:spcPts val="2500"/>
              </a:spcBef>
              <a:buNone/>
            </a:pPr>
            <a:r>
              <a:rPr lang="he-IL" b="1" dirty="0"/>
              <a:t>חיסכון בעלויות</a:t>
            </a:r>
          </a:p>
          <a:p>
            <a:pPr marL="0" lvl="1" indent="0" algn="r" rtl="1">
              <a:buNone/>
            </a:pPr>
            <a:r>
              <a:rPr lang="he-IL" sz="2000" dirty="0"/>
              <a:t>דודי שמש יכולים להציע חיסכון משמעותי בהוצאות חימום מים לאורך זמן, דבר המהווה יתרון כלכלי.</a:t>
            </a:r>
          </a:p>
          <a:p>
            <a:pPr marL="0" indent="0" algn="r" rtl="1">
              <a:spcBef>
                <a:spcPts val="2500"/>
              </a:spcBef>
              <a:buNone/>
            </a:pPr>
            <a:r>
              <a:rPr lang="he-IL" b="1" dirty="0"/>
              <a:t>השפעה על הסביבה</a:t>
            </a:r>
          </a:p>
          <a:p>
            <a:pPr marL="0" lvl="1" indent="0" algn="r" rtl="1">
              <a:buNone/>
            </a:pPr>
            <a:r>
              <a:rPr lang="he-IL" sz="2000" dirty="0"/>
              <a:t>שימוש בדודי שמש תורם להפחתת הפליטות המזיקות, דבר שמועיל לסביבה ולבריאות הציבור.</a:t>
            </a:r>
          </a:p>
          <a:p>
            <a:pPr marL="0" indent="0" algn="r" rtl="1">
              <a:spcBef>
                <a:spcPts val="2500"/>
              </a:spcBef>
              <a:buNone/>
            </a:pPr>
            <a:r>
              <a:rPr lang="he-IL" b="1" dirty="0"/>
              <a:t>תקלות טכניות</a:t>
            </a:r>
          </a:p>
          <a:p>
            <a:pPr marL="0" lvl="1" indent="0" algn="r" rtl="1">
              <a:buNone/>
            </a:pPr>
            <a:r>
              <a:rPr lang="he-IL" sz="2000" dirty="0"/>
              <a:t>דודי שמש עשויים לסבול מתקלות טכניות שיכולות לגרום להוצאות נוספות ותחזוקה לא צפויה.</a:t>
            </a:r>
          </a:p>
          <a:p>
            <a:pPr marL="0" indent="0" algn="r" rtl="1">
              <a:spcBef>
                <a:spcPts val="2500"/>
              </a:spcBef>
              <a:buNone/>
            </a:pPr>
            <a:r>
              <a:rPr lang="he-IL" b="1" dirty="0"/>
              <a:t>תלות במזג האוויר</a:t>
            </a:r>
          </a:p>
          <a:p>
            <a:pPr marL="0" lvl="1" indent="0" algn="r" rtl="1">
              <a:buNone/>
            </a:pPr>
            <a:r>
              <a:rPr lang="he-IL" sz="2000" dirty="0"/>
              <a:t>יעילות דודי השמש תלויה במזג האוויר, דבר שעלול לגרום לבעיות בעונות מסוימות.</a:t>
            </a:r>
            <a:endParaRPr lang="en-IL" sz="2000" dirty="0"/>
          </a:p>
        </p:txBody>
      </p:sp>
    </p:spTree>
    <p:extLst>
      <p:ext uri="{BB962C8B-B14F-4D97-AF65-F5344CB8AC3E}">
        <p14:creationId xmlns:p14="http://schemas.microsoft.com/office/powerpoint/2010/main" val="3280659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8A555F5-99C3-CF3E-99A7-11639D313BE8}"/>
              </a:ext>
            </a:extLst>
          </p:cNvPr>
          <p:cNvSpPr>
            <a:spLocks noGrp="1"/>
          </p:cNvSpPr>
          <p:nvPr>
            <p:ph type="title"/>
          </p:nvPr>
        </p:nvSpPr>
        <p:spPr>
          <a:xfrm>
            <a:off x="612648" y="548640"/>
            <a:ext cx="4803224" cy="1298446"/>
          </a:xfrm>
        </p:spPr>
        <p:txBody>
          <a:bodyPr vert="horz" lIns="91440" tIns="45720" rIns="91440" bIns="45720" rtlCol="0" anchor="t">
            <a:normAutofit/>
          </a:bodyPr>
          <a:lstStyle/>
          <a:p>
            <a:r>
              <a:rPr lang="en-US" b="1" kern="1200" dirty="0">
                <a:solidFill>
                  <a:schemeClr val="tx1"/>
                </a:solidFill>
                <a:latin typeface="+mj-lt"/>
                <a:ea typeface="+mj-ea"/>
                <a:cs typeface="+mj-cs"/>
              </a:rPr>
              <a:t>כדאיות כלכלית של דודי שמש</a:t>
            </a:r>
          </a:p>
        </p:txBody>
      </p:sp>
      <p:pic>
        <p:nvPicPr>
          <p:cNvPr id="5" name="Content Placeholder 4" descr="סמל בית חסכוני באנרגיה עם תרשים יעילות אנרגטית היושב מול רקע לא ממוקד. קומפוזיציה אופקית עם מיקוד סלקטיבי ומרחב העתקה. תפיסת יעילות אנרגטית.">
            <a:extLst>
              <a:ext uri="{FF2B5EF4-FFF2-40B4-BE49-F238E27FC236}">
                <a16:creationId xmlns:a16="http://schemas.microsoft.com/office/drawing/2014/main" id="{0708D49E-1A44-4098-B5AA-E31D76D9A4C4}"/>
              </a:ext>
            </a:extLst>
          </p:cNvPr>
          <p:cNvPicPr>
            <a:picLocks noGrp="1" noChangeAspect="1"/>
          </p:cNvPicPr>
          <p:nvPr>
            <p:ph sz="half" idx="1"/>
          </p:nvPr>
        </p:nvPicPr>
        <p:blipFill>
          <a:blip r:embed="rId3"/>
          <a:srcRect l="16200" r="17310" b="-3"/>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2CCA3D7F-15A3-435B-A615-01812B7775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07676" y="722373"/>
            <a:ext cx="6175387" cy="5760723"/>
          </a:xfrm>
        </p:spPr>
        <p:txBody>
          <a:bodyPr>
            <a:noAutofit/>
          </a:bodyPr>
          <a:lstStyle/>
          <a:p>
            <a:pPr marL="0" indent="0" algn="r" rtl="1">
              <a:spcBef>
                <a:spcPts val="2500"/>
              </a:spcBef>
              <a:buNone/>
            </a:pPr>
            <a:r>
              <a:rPr lang="he-IL" b="1" dirty="0"/>
              <a:t>עלויות התקנה</a:t>
            </a:r>
          </a:p>
          <a:p>
            <a:pPr marL="0" lvl="1" indent="0" algn="r" rtl="1">
              <a:buNone/>
            </a:pPr>
            <a:r>
              <a:rPr lang="he-IL" sz="2000" dirty="0"/>
              <a:t>עלויות התקנה של דודי שמש הן גורם מרכזי בהערכה הכלכלית. יש לקחת בחשבון את ההוצאות הראשוניות והחומרים הנדרשים.</a:t>
            </a:r>
          </a:p>
          <a:p>
            <a:pPr marL="0" indent="0" algn="r" rtl="1">
              <a:spcBef>
                <a:spcPts val="2500"/>
              </a:spcBef>
              <a:buNone/>
            </a:pPr>
            <a:r>
              <a:rPr lang="he-IL" b="1" dirty="0"/>
              <a:t>תחזוקה שוטפת</a:t>
            </a:r>
          </a:p>
          <a:p>
            <a:pPr marL="0" lvl="1" indent="0" algn="r" rtl="1">
              <a:buNone/>
            </a:pPr>
            <a:r>
              <a:rPr lang="he-IL" sz="2000" dirty="0"/>
              <a:t>תחזוקה שוטפת של דודי שמש היא חלק מהותי מהכדאיות הכלכלית. תחזוקה נכונה יכולה להאריך את חיי המערכת.</a:t>
            </a:r>
          </a:p>
          <a:p>
            <a:pPr marL="0" indent="0" algn="r" rtl="1">
              <a:spcBef>
                <a:spcPts val="2500"/>
              </a:spcBef>
              <a:buNone/>
            </a:pPr>
            <a:r>
              <a:rPr lang="he-IL" b="1" dirty="0"/>
              <a:t>חיסכון בהוצאות חשמל</a:t>
            </a:r>
          </a:p>
          <a:p>
            <a:pPr marL="0" lvl="1" indent="0" algn="r" rtl="1">
              <a:buNone/>
            </a:pPr>
            <a:r>
              <a:rPr lang="he-IL" sz="2000" dirty="0"/>
              <a:t>דודי שמש יכולים להקטין את הוצאות החשמל בצורה משמעותית. נבחן את החיסכון הצפוי במשך השנים.</a:t>
            </a:r>
          </a:p>
          <a:p>
            <a:pPr marL="0" indent="0" algn="r" rtl="1">
              <a:spcBef>
                <a:spcPts val="2500"/>
              </a:spcBef>
              <a:buNone/>
            </a:pPr>
            <a:r>
              <a:rPr lang="he-IL" b="1" dirty="0"/>
              <a:t>החזר השקעה</a:t>
            </a:r>
          </a:p>
          <a:p>
            <a:pPr marL="0" lvl="1" indent="0" algn="r" rtl="1">
              <a:buNone/>
            </a:pPr>
            <a:r>
              <a:rPr lang="he-IL" sz="2000" dirty="0"/>
              <a:t>נבדוק את פרק הזמן הנדרש להחזר השקעה על דודי שמש, כולל את התשואה הצפויה.                                 </a:t>
            </a:r>
            <a:endParaRPr lang="en-IL" sz="2000" dirty="0"/>
          </a:p>
        </p:txBody>
      </p:sp>
    </p:spTree>
    <p:extLst>
      <p:ext uri="{BB962C8B-B14F-4D97-AF65-F5344CB8AC3E}">
        <p14:creationId xmlns:p14="http://schemas.microsoft.com/office/powerpoint/2010/main" val="3640768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A99D095-7EFB-CA8E-A66D-C01D457FB497}"/>
              </a:ext>
            </a:extLst>
          </p:cNvPr>
          <p:cNvSpPr>
            <a:spLocks noGrp="1"/>
          </p:cNvSpPr>
          <p:nvPr>
            <p:ph type="ctrTitle"/>
          </p:nvPr>
        </p:nvSpPr>
        <p:spPr>
          <a:xfrm>
            <a:off x="277091" y="1814321"/>
            <a:ext cx="11597752" cy="4560920"/>
          </a:xfrm>
        </p:spPr>
        <p:txBody>
          <a:bodyPr anchor="b">
            <a:normAutofit/>
          </a:bodyPr>
          <a:lstStyle/>
          <a:p>
            <a:pPr algn="l"/>
            <a:r>
              <a:rPr lang="en-IL" sz="7400"/>
              <a:t>כדאיות כלכלית של התקנת מערכת סולארית</a:t>
            </a:r>
          </a:p>
        </p:txBody>
      </p:sp>
    </p:spTree>
    <p:extLst>
      <p:ext uri="{BB962C8B-B14F-4D97-AF65-F5344CB8AC3E}">
        <p14:creationId xmlns:p14="http://schemas.microsoft.com/office/powerpoint/2010/main" val="20650789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98D43-5927-4E58-A1EA-368CE832A28D}"/>
              </a:ext>
            </a:extLst>
          </p:cNvPr>
          <p:cNvSpPr>
            <a:spLocks noGrp="1"/>
          </p:cNvSpPr>
          <p:nvPr>
            <p:ph type="title"/>
          </p:nvPr>
        </p:nvSpPr>
        <p:spPr>
          <a:xfrm>
            <a:off x="7123007" y="603501"/>
            <a:ext cx="5283177" cy="446823"/>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עלויות התקנה ותחזוקה</a:t>
            </a:r>
          </a:p>
        </p:txBody>
      </p:sp>
      <p:pic>
        <p:nvPicPr>
          <p:cNvPr id="5" name="Content Placeholder 4" descr="חדשנות, אנרגיה מתחדשת, חשיבה על שימור הסביבה, אפס פסולת, פאזל">
            <a:extLst>
              <a:ext uri="{FF2B5EF4-FFF2-40B4-BE49-F238E27FC236}">
                <a16:creationId xmlns:a16="http://schemas.microsoft.com/office/drawing/2014/main" id="{06FB6ECE-4C05-4C40-B89A-758E0BB2D79C}"/>
              </a:ext>
            </a:extLst>
          </p:cNvPr>
          <p:cNvPicPr>
            <a:picLocks noGrp="1" noChangeAspect="1"/>
          </p:cNvPicPr>
          <p:nvPr>
            <p:ph sz="half" idx="1"/>
          </p:nvPr>
        </p:nvPicPr>
        <p:blipFill>
          <a:blip r:embed="rId3"/>
          <a:srcRect l="19027" r="11273"/>
          <a:stretch/>
        </p:blipFill>
        <p:spPr>
          <a:xfrm>
            <a:off x="1" y="10"/>
            <a:ext cx="6373368" cy="6857990"/>
          </a:xfrm>
          <a:prstGeom prst="rect">
            <a:avLst/>
          </a:prstGeom>
        </p:spPr>
      </p:pic>
      <p:sp>
        <p:nvSpPr>
          <p:cNvPr id="4" name="Content Placeholder 3">
            <a:extLst>
              <a:ext uri="{FF2B5EF4-FFF2-40B4-BE49-F238E27FC236}">
                <a16:creationId xmlns:a16="http://schemas.microsoft.com/office/drawing/2014/main" id="{DDCDFF9F-89FE-37A6-628A-53CAE326F1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81568" y="1050324"/>
            <a:ext cx="4963873" cy="4096514"/>
          </a:xfrm>
        </p:spPr>
        <p:txBody>
          <a:bodyPr>
            <a:noAutofit/>
          </a:bodyPr>
          <a:lstStyle/>
          <a:p>
            <a:pPr marL="0" indent="0" algn="r" rtl="1">
              <a:spcBef>
                <a:spcPts val="2500"/>
              </a:spcBef>
              <a:buNone/>
            </a:pPr>
            <a:r>
              <a:rPr lang="he-IL" sz="2400" b="1" dirty="0"/>
              <a:t>עלות התקנה</a:t>
            </a:r>
          </a:p>
          <a:p>
            <a:pPr marL="0" lvl="1" indent="0" algn="r" rtl="1">
              <a:buNone/>
            </a:pPr>
            <a:r>
              <a:rPr lang="he-IL" sz="2400" dirty="0"/>
              <a:t>עלות התקנת מערכת סולארית תלויה בגורמים כמו גודל המערכת והטכנולוגיה הנבחרת. חשוב לבצע השוואות כדי למצוא את ההצעה המתאימה.</a:t>
            </a:r>
          </a:p>
          <a:p>
            <a:pPr marL="0" indent="0" algn="r" rtl="1">
              <a:spcBef>
                <a:spcPts val="2500"/>
              </a:spcBef>
              <a:buNone/>
            </a:pPr>
            <a:r>
              <a:rPr lang="he-IL" sz="2400" b="1" dirty="0"/>
              <a:t>תחזוקה עתידית</a:t>
            </a:r>
          </a:p>
          <a:p>
            <a:pPr marL="0" lvl="1" indent="0" algn="r" rtl="1">
              <a:buNone/>
            </a:pPr>
            <a:r>
              <a:rPr lang="he-IL" sz="2400" dirty="0"/>
              <a:t>עלויות תחזוקה עתידיות הן גורם קרדינלי בהערכת הכדאיות הכלכלית של מערכת סולארית. יש לקחת בחשבון את הצורך בתחזוקה שוטפת.</a:t>
            </a:r>
            <a:endParaRPr lang="en-IL" sz="2400" dirty="0"/>
          </a:p>
        </p:txBody>
      </p:sp>
    </p:spTree>
    <p:extLst>
      <p:ext uri="{BB962C8B-B14F-4D97-AF65-F5344CB8AC3E}">
        <p14:creationId xmlns:p14="http://schemas.microsoft.com/office/powerpoint/2010/main" val="3762711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0EE0E-B7A6-F164-DBBC-6464262BC883}"/>
              </a:ext>
            </a:extLst>
          </p:cNvPr>
          <p:cNvSpPr>
            <a:spLocks noGrp="1"/>
          </p:cNvSpPr>
          <p:nvPr>
            <p:ph type="title"/>
          </p:nvPr>
        </p:nvSpPr>
        <p:spPr>
          <a:xfrm>
            <a:off x="612648" y="600074"/>
            <a:ext cx="6035040" cy="388467"/>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חיסכון בהוצאות החשמל</a:t>
            </a:r>
          </a:p>
        </p:txBody>
      </p:sp>
      <p:sp>
        <p:nvSpPr>
          <p:cNvPr id="4" name="Content Placeholder 3">
            <a:extLst>
              <a:ext uri="{FF2B5EF4-FFF2-40B4-BE49-F238E27FC236}">
                <a16:creationId xmlns:a16="http://schemas.microsoft.com/office/drawing/2014/main" id="{DB77B99B-227F-6AF6-EAD2-8E6D6C724A5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380744"/>
            <a:ext cx="6035041" cy="4096512"/>
          </a:xfrm>
        </p:spPr>
        <p:txBody>
          <a:bodyPr>
            <a:noAutofit/>
          </a:bodyPr>
          <a:lstStyle/>
          <a:p>
            <a:pPr marL="0" indent="0" algn="r" rtl="1">
              <a:spcBef>
                <a:spcPts val="2500"/>
              </a:spcBef>
              <a:buNone/>
            </a:pPr>
            <a:r>
              <a:rPr lang="he-IL" sz="2400" b="1" dirty="0"/>
              <a:t>חיסכון בהוצאות חשמל</a:t>
            </a:r>
          </a:p>
          <a:p>
            <a:pPr marL="0" lvl="1" indent="0" algn="r" rtl="1">
              <a:buNone/>
            </a:pPr>
            <a:r>
              <a:rPr lang="he-IL" sz="2400" dirty="0"/>
              <a:t>שימוש במערכת סולארית יכול להפחית את הוצאות החשמל החודשיות בצורה משמעותית.</a:t>
            </a:r>
          </a:p>
          <a:p>
            <a:pPr marL="0" indent="0" algn="r" rtl="1">
              <a:spcBef>
                <a:spcPts val="2500"/>
              </a:spcBef>
              <a:buNone/>
            </a:pPr>
            <a:r>
              <a:rPr lang="he-IL" sz="2400" b="1" dirty="0"/>
              <a:t>יתרונות מערכת סולארית</a:t>
            </a:r>
          </a:p>
          <a:p>
            <a:pPr marL="0" lvl="1" indent="0" algn="r" rtl="1">
              <a:buNone/>
            </a:pPr>
            <a:r>
              <a:rPr lang="he-IL" sz="2400" dirty="0"/>
              <a:t>מערכת סולארית מציעה יתרונות נוספים כגון הפחתת פליטות </a:t>
            </a:r>
            <a:r>
              <a:rPr lang="de-DE" sz="2400" dirty="0"/>
              <a:t>CO2 </a:t>
            </a:r>
            <a:r>
              <a:rPr lang="he-IL" sz="2400" dirty="0"/>
              <a:t>ושיפור עצמאות אנרגטית.</a:t>
            </a:r>
          </a:p>
          <a:p>
            <a:pPr marL="0" indent="0" algn="r" rtl="1">
              <a:spcBef>
                <a:spcPts val="2500"/>
              </a:spcBef>
              <a:buNone/>
            </a:pPr>
            <a:r>
              <a:rPr lang="he-IL" sz="2400" b="1" dirty="0"/>
              <a:t>החזר השקעה</a:t>
            </a:r>
          </a:p>
          <a:p>
            <a:pPr marL="0" lvl="1" indent="0" algn="r" rtl="1">
              <a:buNone/>
            </a:pPr>
            <a:r>
              <a:rPr lang="he-IL" sz="2400" dirty="0"/>
              <a:t>השקעה במערכת סולארית עשויה להניב החזר השקעה טוב לאורך השנים, עם חיסכון שיצטבר.</a:t>
            </a:r>
            <a:endParaRPr lang="en-IL" sz="2400" dirty="0"/>
          </a:p>
        </p:txBody>
      </p:sp>
      <p:pic>
        <p:nvPicPr>
          <p:cNvPr id="5" name="Content Placeholder 4" descr="בית לבן קטן עם פאנלים סולאריים לייצור חשמל על הגג האדום שלו">
            <a:extLst>
              <a:ext uri="{FF2B5EF4-FFF2-40B4-BE49-F238E27FC236}">
                <a16:creationId xmlns:a16="http://schemas.microsoft.com/office/drawing/2014/main" id="{18410846-9C37-4ACB-A28C-0C9351D3964A}"/>
              </a:ext>
            </a:extLst>
          </p:cNvPr>
          <p:cNvPicPr>
            <a:picLocks noGrp="1" noChangeAspect="1"/>
          </p:cNvPicPr>
          <p:nvPr>
            <p:ph sz="half" idx="1"/>
          </p:nvPr>
        </p:nvPicPr>
        <p:blipFill>
          <a:blip r:embed="rId3"/>
          <a:srcRect l="33220" r="1" b="1"/>
          <a:stretch/>
        </p:blipFill>
        <p:spPr>
          <a:xfrm>
            <a:off x="7345680" y="10"/>
            <a:ext cx="4846320" cy="6857990"/>
          </a:xfrm>
          <a:prstGeom prst="rect">
            <a:avLst/>
          </a:prstGeom>
        </p:spPr>
      </p:pic>
    </p:spTree>
    <p:extLst>
      <p:ext uri="{BB962C8B-B14F-4D97-AF65-F5344CB8AC3E}">
        <p14:creationId xmlns:p14="http://schemas.microsoft.com/office/powerpoint/2010/main" val="1317523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5C282-F1E8-756F-FDFF-8602722F5E44}"/>
              </a:ext>
            </a:extLst>
          </p:cNvPr>
          <p:cNvSpPr>
            <a:spLocks noGrp="1"/>
          </p:cNvSpPr>
          <p:nvPr>
            <p:ph type="title"/>
          </p:nvPr>
        </p:nvSpPr>
        <p:spPr>
          <a:xfrm>
            <a:off x="7123008" y="603502"/>
            <a:ext cx="4714766" cy="1237656"/>
          </a:xfrm>
        </p:spPr>
        <p:txBody>
          <a:bodyPr vert="horz" lIns="91440" tIns="45720" rIns="91440" bIns="45720" rtlCol="0" anchor="b">
            <a:normAutofit/>
          </a:bodyPr>
          <a:lstStyle/>
          <a:p>
            <a:r>
              <a:rPr lang="en-US" b="1" kern="1200" dirty="0">
                <a:solidFill>
                  <a:schemeClr val="tx1"/>
                </a:solidFill>
                <a:latin typeface="+mj-lt"/>
                <a:ea typeface="+mj-ea"/>
                <a:cs typeface="+mj-cs"/>
              </a:rPr>
              <a:t>החזר השקעה לאורך זמן</a:t>
            </a:r>
          </a:p>
        </p:txBody>
      </p:sp>
      <p:pic>
        <p:nvPicPr>
          <p:cNvPr id="5" name="Content Placeholder 4" descr="הצג מידע על מלאי על מסך LED">
            <a:extLst>
              <a:ext uri="{FF2B5EF4-FFF2-40B4-BE49-F238E27FC236}">
                <a16:creationId xmlns:a16="http://schemas.microsoft.com/office/drawing/2014/main" id="{F95E4B5D-E8F6-453C-8310-17B5D8D31F75}"/>
              </a:ext>
            </a:extLst>
          </p:cNvPr>
          <p:cNvPicPr>
            <a:picLocks noGrp="1" noChangeAspect="1"/>
          </p:cNvPicPr>
          <p:nvPr>
            <p:ph sz="half" idx="1"/>
          </p:nvPr>
        </p:nvPicPr>
        <p:blipFill>
          <a:blip r:embed="rId3"/>
          <a:srcRect l="37967" r="-1" b="-1"/>
          <a:stretch/>
        </p:blipFill>
        <p:spPr>
          <a:xfrm>
            <a:off x="1" y="10"/>
            <a:ext cx="6373368" cy="6857990"/>
          </a:xfrm>
          <a:prstGeom prst="rect">
            <a:avLst/>
          </a:prstGeom>
        </p:spPr>
      </p:pic>
      <p:sp>
        <p:nvSpPr>
          <p:cNvPr id="4" name="Content Placeholder 3">
            <a:extLst>
              <a:ext uri="{FF2B5EF4-FFF2-40B4-BE49-F238E27FC236}">
                <a16:creationId xmlns:a16="http://schemas.microsoft.com/office/drawing/2014/main" id="{1B2F054F-2A6B-338E-06C9-1B8A62E507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73369" y="2157985"/>
            <a:ext cx="5111331" cy="4096514"/>
          </a:xfrm>
        </p:spPr>
        <p:txBody>
          <a:bodyPr>
            <a:noAutofit/>
          </a:bodyPr>
          <a:lstStyle/>
          <a:p>
            <a:pPr marL="0" indent="0" algn="r" rtl="1">
              <a:spcBef>
                <a:spcPts val="2500"/>
              </a:spcBef>
              <a:buNone/>
            </a:pPr>
            <a:r>
              <a:rPr lang="he-IL" sz="2400" b="1"/>
              <a:t>חזר השקעה במערכות סולאריות</a:t>
            </a:r>
          </a:p>
          <a:p>
            <a:pPr marL="0" lvl="1" indent="0" algn="r" rtl="1">
              <a:buNone/>
            </a:pPr>
            <a:r>
              <a:rPr lang="he-IL" sz="2400"/>
              <a:t>החזר ההשקעה במערכות סולאריות עשוי להיות משתנה, אך בדרך כלל הוא מציע תועלת כלכלית משמעותית לאורך זמן.</a:t>
            </a:r>
          </a:p>
          <a:p>
            <a:pPr marL="0" indent="0" algn="r" rtl="1">
              <a:spcBef>
                <a:spcPts val="2500"/>
              </a:spcBef>
              <a:buNone/>
            </a:pPr>
            <a:r>
              <a:rPr lang="he-IL" sz="2400" b="1"/>
              <a:t>גורמים להשפעה על זמן החזר</a:t>
            </a:r>
          </a:p>
          <a:p>
            <a:pPr marL="0" lvl="1" indent="0" algn="r" rtl="1">
              <a:buNone/>
            </a:pPr>
            <a:r>
              <a:rPr lang="he-IL" sz="2400"/>
              <a:t>ישנם מספר גורמים המשפיעים על זמן ההחזר של מערכות סולאריות, כולל עלויות ראשוניות, חיסכון באנרגיה ותמריצים ממשלתיים.</a:t>
            </a:r>
            <a:endParaRPr lang="en-IL" sz="2400"/>
          </a:p>
        </p:txBody>
      </p:sp>
    </p:spTree>
    <p:extLst>
      <p:ext uri="{BB962C8B-B14F-4D97-AF65-F5344CB8AC3E}">
        <p14:creationId xmlns:p14="http://schemas.microsoft.com/office/powerpoint/2010/main" val="2599514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696D364-E18E-BC10-48FC-8473646464A0}"/>
              </a:ext>
            </a:extLst>
          </p:cNvPr>
          <p:cNvSpPr>
            <a:spLocks noGrp="1"/>
          </p:cNvSpPr>
          <p:nvPr>
            <p:ph type="ctrTitle"/>
          </p:nvPr>
        </p:nvSpPr>
        <p:spPr>
          <a:xfrm>
            <a:off x="277090" y="1814321"/>
            <a:ext cx="11214693" cy="4560920"/>
          </a:xfrm>
        </p:spPr>
        <p:txBody>
          <a:bodyPr anchor="b">
            <a:normAutofit/>
          </a:bodyPr>
          <a:lstStyle/>
          <a:p>
            <a:pPr algn="l"/>
            <a:r>
              <a:rPr lang="en-IL" sz="7400" dirty="0" err="1"/>
              <a:t>צעד</a:t>
            </a:r>
            <a:r>
              <a:rPr lang="en-IL" sz="7400" dirty="0"/>
              <a:t> </a:t>
            </a:r>
            <a:r>
              <a:rPr lang="en-IL" sz="7400" dirty="0" err="1"/>
              <a:t>ראשון</a:t>
            </a:r>
            <a:r>
              <a:rPr lang="en-IL" sz="7400" dirty="0"/>
              <a:t> </a:t>
            </a:r>
            <a:r>
              <a:rPr lang="en-IL" sz="7400" dirty="0" err="1"/>
              <a:t>באגירת</a:t>
            </a:r>
            <a:r>
              <a:rPr lang="en-IL" sz="7400" dirty="0"/>
              <a:t> אנרגיה</a:t>
            </a:r>
          </a:p>
        </p:txBody>
      </p:sp>
    </p:spTree>
    <p:extLst>
      <p:ext uri="{BB962C8B-B14F-4D97-AF65-F5344CB8AC3E}">
        <p14:creationId xmlns:p14="http://schemas.microsoft.com/office/powerpoint/2010/main" val="42142685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3A654-5172-9D35-C407-8B2AB319D9D0}"/>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סוגי מערכות אגירת אנרגיה</a:t>
            </a:r>
          </a:p>
        </p:txBody>
      </p:sp>
      <p:sp>
        <p:nvSpPr>
          <p:cNvPr id="4" name="Content Placeholder 3">
            <a:extLst>
              <a:ext uri="{FF2B5EF4-FFF2-40B4-BE49-F238E27FC236}">
                <a16:creationId xmlns:a16="http://schemas.microsoft.com/office/drawing/2014/main" id="{C06B303B-A783-0887-E5B6-EBA909928B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71849" y="2212848"/>
            <a:ext cx="6375839" cy="4096512"/>
          </a:xfrm>
        </p:spPr>
        <p:txBody>
          <a:bodyPr>
            <a:noAutofit/>
          </a:bodyPr>
          <a:lstStyle/>
          <a:p>
            <a:pPr marL="0" indent="0" algn="r" rtl="1">
              <a:spcBef>
                <a:spcPts val="2500"/>
              </a:spcBef>
              <a:buNone/>
            </a:pPr>
            <a:r>
              <a:rPr lang="he-IL" b="1" dirty="0"/>
              <a:t>סוללות ליתיום</a:t>
            </a:r>
          </a:p>
          <a:p>
            <a:pPr marL="0" lvl="1" indent="0" algn="r" rtl="1">
              <a:buNone/>
            </a:pPr>
            <a:r>
              <a:rPr lang="he-IL" sz="2000" dirty="0"/>
              <a:t>סוללות ליתיום מציעות פתרונות אגירה עם יעילות גבוהה, אך עשויות להיות יקרות יותר ומוגבלות בזמן חיי השימוש.</a:t>
            </a:r>
          </a:p>
          <a:p>
            <a:pPr marL="0" indent="0" algn="r" rtl="1">
              <a:spcBef>
                <a:spcPts val="2500"/>
              </a:spcBef>
              <a:buNone/>
            </a:pPr>
            <a:r>
              <a:rPr lang="he-IL" b="1" dirty="0"/>
              <a:t>אגירה על בסיס מים</a:t>
            </a:r>
          </a:p>
          <a:p>
            <a:pPr marL="0" lvl="1" indent="0" algn="r" rtl="1">
              <a:buNone/>
            </a:pPr>
            <a:r>
              <a:rPr lang="he-IL" sz="2000" dirty="0"/>
              <a:t>אגירה על בסיס מים כוללת שימוש במאגרים טבעיים כדי לאחסן אנרגיה, עם יתרונות סביבתיים אך עשויות לדרוש שטח גדול.</a:t>
            </a:r>
          </a:p>
          <a:p>
            <a:pPr marL="0" indent="0" algn="r" rtl="1">
              <a:spcBef>
                <a:spcPts val="2500"/>
              </a:spcBef>
              <a:buNone/>
            </a:pPr>
            <a:r>
              <a:rPr lang="he-IL" b="1" dirty="0"/>
              <a:t>השוואת מערכות</a:t>
            </a:r>
          </a:p>
          <a:p>
            <a:pPr marL="0" lvl="1" indent="0" algn="r" rtl="1">
              <a:buNone/>
            </a:pPr>
            <a:r>
              <a:rPr lang="he-IL" sz="2000" dirty="0"/>
              <a:t>נבחן את היתרונות והחסרונות של המערכות השונות כדי לקבוע איזה מהם מתאים לשימוש ביתי.</a:t>
            </a:r>
            <a:endParaRPr lang="en-IL" sz="2000" dirty="0"/>
          </a:p>
        </p:txBody>
      </p:sp>
      <p:pic>
        <p:nvPicPr>
          <p:cNvPr id="5" name="Content Placeholder 4" descr="קיר סכר ורמפה לשיגור סירות באגם קיפיט">
            <a:extLst>
              <a:ext uri="{FF2B5EF4-FFF2-40B4-BE49-F238E27FC236}">
                <a16:creationId xmlns:a16="http://schemas.microsoft.com/office/drawing/2014/main" id="{BE102AF6-AFDE-42DE-A790-D418D097D0BD}"/>
              </a:ext>
            </a:extLst>
          </p:cNvPr>
          <p:cNvPicPr>
            <a:picLocks noGrp="1" noChangeAspect="1"/>
          </p:cNvPicPr>
          <p:nvPr>
            <p:ph sz="half" idx="1"/>
          </p:nvPr>
        </p:nvPicPr>
        <p:blipFill>
          <a:blip r:embed="rId3"/>
          <a:srcRect l="17720" r="35109" b="-1"/>
          <a:stretch/>
        </p:blipFill>
        <p:spPr>
          <a:xfrm>
            <a:off x="7345680" y="10"/>
            <a:ext cx="4846320" cy="6857990"/>
          </a:xfrm>
          <a:prstGeom prst="rect">
            <a:avLst/>
          </a:prstGeom>
        </p:spPr>
      </p:pic>
    </p:spTree>
    <p:extLst>
      <p:ext uri="{BB962C8B-B14F-4D97-AF65-F5344CB8AC3E}">
        <p14:creationId xmlns:p14="http://schemas.microsoft.com/office/powerpoint/2010/main" val="4029152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88B44-238A-A1E6-6D7C-06AF928E643E}"/>
              </a:ext>
            </a:extLst>
          </p:cNvPr>
          <p:cNvSpPr>
            <a:spLocks noGrp="1"/>
          </p:cNvSpPr>
          <p:nvPr>
            <p:ph type="title"/>
          </p:nvPr>
        </p:nvSpPr>
        <p:spPr>
          <a:xfrm>
            <a:off x="5432610" y="-160020"/>
            <a:ext cx="7282493" cy="1527048"/>
          </a:xfrm>
        </p:spPr>
        <p:txBody>
          <a:bodyPr vert="horz" lIns="91440" tIns="45720" rIns="91440" bIns="45720" rtlCol="0" anchor="b">
            <a:normAutofit/>
          </a:bodyPr>
          <a:lstStyle/>
          <a:p>
            <a:r>
              <a:rPr lang="en-US" b="1" kern="1200" dirty="0">
                <a:solidFill>
                  <a:schemeClr val="tx1"/>
                </a:solidFill>
                <a:latin typeface="+mj-lt"/>
                <a:ea typeface="+mj-ea"/>
                <a:cs typeface="+mj-cs"/>
              </a:rPr>
              <a:t>כדאיות אגירת אנרגיה לשימוש ביתי</a:t>
            </a:r>
          </a:p>
        </p:txBody>
      </p:sp>
      <p:pic>
        <p:nvPicPr>
          <p:cNvPr id="5" name="Content Placeholder 4" descr="פאנלים סולאריים על הגג">
            <a:extLst>
              <a:ext uri="{FF2B5EF4-FFF2-40B4-BE49-F238E27FC236}">
                <a16:creationId xmlns:a16="http://schemas.microsoft.com/office/drawing/2014/main" id="{C92AD085-1977-40BE-803F-C0D09CFC5D66}"/>
              </a:ext>
            </a:extLst>
          </p:cNvPr>
          <p:cNvPicPr>
            <a:picLocks noGrp="1" noChangeAspect="1"/>
          </p:cNvPicPr>
          <p:nvPr>
            <p:ph sz="half" idx="1"/>
          </p:nvPr>
        </p:nvPicPr>
        <p:blipFill>
          <a:blip r:embed="rId3"/>
          <a:srcRect l="36952" r="20446"/>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BA06D55-9605-DF5D-6786-22D987CBC4D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4" y="2159418"/>
            <a:ext cx="5916169" cy="4095078"/>
          </a:xfrm>
        </p:spPr>
        <p:txBody>
          <a:bodyPr>
            <a:noAutofit/>
          </a:bodyPr>
          <a:lstStyle/>
          <a:p>
            <a:pPr marL="0" indent="0" algn="r" rtl="1">
              <a:spcBef>
                <a:spcPts val="2500"/>
              </a:spcBef>
              <a:buNone/>
            </a:pPr>
            <a:r>
              <a:rPr lang="he-IL" b="1" dirty="0"/>
              <a:t>יתרונות אגירת אנרגיה</a:t>
            </a:r>
          </a:p>
          <a:p>
            <a:pPr marL="0" lvl="1" indent="0" algn="r" rtl="1">
              <a:buNone/>
            </a:pPr>
            <a:r>
              <a:rPr lang="he-IL" sz="2000" dirty="0"/>
              <a:t>אגירת אנרגיה מאפשרת ניצול מיטבי של חשמל שנוצר במהלך היום, ומפחיתה את התלות ברשת החשמל.</a:t>
            </a:r>
          </a:p>
          <a:p>
            <a:pPr marL="0" indent="0" algn="r" rtl="1">
              <a:spcBef>
                <a:spcPts val="2500"/>
              </a:spcBef>
              <a:buNone/>
            </a:pPr>
            <a:r>
              <a:rPr lang="he-IL" b="1" dirty="0"/>
              <a:t>כדאיות כלכלית</a:t>
            </a:r>
          </a:p>
          <a:p>
            <a:pPr marL="0" lvl="1" indent="0" algn="r" rtl="1">
              <a:buNone/>
            </a:pPr>
            <a:r>
              <a:rPr lang="he-IL" sz="2000" dirty="0"/>
              <a:t>השקעה במערכות אגירה עשויה להניב חיסכון משמעותי בחשבון החשמל ולהפחית עלויות בטווח הארוך.</a:t>
            </a:r>
          </a:p>
          <a:p>
            <a:pPr marL="0" indent="0" algn="r" rtl="1">
              <a:spcBef>
                <a:spcPts val="2500"/>
              </a:spcBef>
              <a:buNone/>
            </a:pPr>
            <a:r>
              <a:rPr lang="he-IL" b="1" dirty="0"/>
              <a:t>השפעה על חיי היום-יום</a:t>
            </a:r>
          </a:p>
          <a:p>
            <a:pPr marL="0" lvl="1" indent="0" algn="r" rtl="1">
              <a:buNone/>
            </a:pPr>
            <a:r>
              <a:rPr lang="he-IL" sz="2000" dirty="0"/>
              <a:t>מערכות אגירה יכולות לשפר את איכות החיים באמצעות אספקת חשמל גם בשעות שאין שמש או במהלך הפסקות חשמל.</a:t>
            </a:r>
            <a:endParaRPr lang="en-IL" sz="2000" dirty="0"/>
          </a:p>
        </p:txBody>
      </p:sp>
    </p:spTree>
    <p:extLst>
      <p:ext uri="{BB962C8B-B14F-4D97-AF65-F5344CB8AC3E}">
        <p14:creationId xmlns:p14="http://schemas.microsoft.com/office/powerpoint/2010/main" val="3306447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4F84F-257E-4D5D-2A67-9590982168D3}"/>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מערכות אגירה ותחזוקה</a:t>
            </a:r>
          </a:p>
        </p:txBody>
      </p:sp>
      <p:pic>
        <p:nvPicPr>
          <p:cNvPr id="5" name="Content Placeholder 4" descr="חדר בקרה חשמלי">
            <a:extLst>
              <a:ext uri="{FF2B5EF4-FFF2-40B4-BE49-F238E27FC236}">
                <a16:creationId xmlns:a16="http://schemas.microsoft.com/office/drawing/2014/main" id="{87E4D95C-CE07-4A22-8FED-EF183936BEA4}"/>
              </a:ext>
            </a:extLst>
          </p:cNvPr>
          <p:cNvPicPr>
            <a:picLocks noGrp="1" noChangeAspect="1"/>
          </p:cNvPicPr>
          <p:nvPr>
            <p:ph sz="half" idx="1"/>
          </p:nvPr>
        </p:nvPicPr>
        <p:blipFill>
          <a:blip r:embed="rId3"/>
          <a:srcRect l="42565" r="982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F1159A23-F1D3-AA9E-0F10-4983792850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Autofit/>
          </a:bodyPr>
          <a:lstStyle/>
          <a:p>
            <a:pPr marL="0" indent="0" algn="r" rtl="1">
              <a:spcBef>
                <a:spcPts val="2500"/>
              </a:spcBef>
              <a:buNone/>
            </a:pPr>
            <a:r>
              <a:rPr lang="he-IL" b="1" dirty="0"/>
              <a:t>חשיבות תחזוקת מערכת</a:t>
            </a:r>
          </a:p>
          <a:p>
            <a:pPr marL="0" lvl="1" indent="0" algn="r" rtl="1">
              <a:buNone/>
            </a:pPr>
            <a:r>
              <a:rPr lang="he-IL" sz="2000" dirty="0"/>
              <a:t>תחזוקה נאותה של מערכות אגירה חיונית </a:t>
            </a:r>
            <a:r>
              <a:rPr lang="he-IL" sz="2000" dirty="0" err="1"/>
              <a:t>למקסום</a:t>
            </a:r>
            <a:r>
              <a:rPr lang="he-IL" sz="2000" dirty="0"/>
              <a:t> הביצועים והארכת חיי המערכות.</a:t>
            </a:r>
          </a:p>
          <a:p>
            <a:pPr marL="0" indent="0" algn="r" rtl="1">
              <a:spcBef>
                <a:spcPts val="2500"/>
              </a:spcBef>
              <a:buNone/>
            </a:pPr>
            <a:r>
              <a:rPr lang="he-IL" b="1" dirty="0"/>
              <a:t>צרכים בתחזוקה</a:t>
            </a:r>
          </a:p>
          <a:p>
            <a:pPr marL="0" lvl="1" indent="0" algn="r" rtl="1">
              <a:buNone/>
            </a:pPr>
            <a:r>
              <a:rPr lang="he-IL" sz="2000" dirty="0"/>
              <a:t>הבנת הצרכים בתחזוקה יכולה למנוע תקלות ולשפר את היעילות של המערכת.</a:t>
            </a:r>
          </a:p>
          <a:p>
            <a:pPr marL="0" indent="0" algn="r" rtl="1">
              <a:spcBef>
                <a:spcPts val="2500"/>
              </a:spcBef>
              <a:buNone/>
            </a:pPr>
            <a:r>
              <a:rPr lang="he-IL" b="1" dirty="0"/>
              <a:t>השפעה על ביצועים</a:t>
            </a:r>
          </a:p>
          <a:p>
            <a:pPr marL="0" lvl="1" indent="0" algn="r" rtl="1">
              <a:buNone/>
            </a:pPr>
            <a:r>
              <a:rPr lang="he-IL" sz="2000" dirty="0"/>
              <a:t>תחזוקה לקויה עלולה להשפיע על הביצועים של מערכת אגירת האנרגיה ולגרום לירידה ביעילות.</a:t>
            </a:r>
            <a:endParaRPr lang="en-IL" sz="2000" dirty="0"/>
          </a:p>
        </p:txBody>
      </p:sp>
    </p:spTree>
    <p:extLst>
      <p:ext uri="{BB962C8B-B14F-4D97-AF65-F5344CB8AC3E}">
        <p14:creationId xmlns:p14="http://schemas.microsoft.com/office/powerpoint/2010/main" val="2149706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E7CB-78DD-5FF4-751A-4AA79D2E31A9}"/>
              </a:ext>
            </a:extLst>
          </p:cNvPr>
          <p:cNvSpPr>
            <a:spLocks noGrp="1"/>
          </p:cNvSpPr>
          <p:nvPr>
            <p:ph type="title"/>
          </p:nvPr>
        </p:nvSpPr>
        <p:spPr/>
        <p:txBody>
          <a:bodyPr/>
          <a:lstStyle/>
          <a:p>
            <a:r>
              <a:rPr lang="he-IL" dirty="0"/>
              <a:t>מפגש 6 – 6 למאי – מצורף קישור להקלטת המפגש</a:t>
            </a:r>
            <a:endParaRPr lang="en-IL" dirty="0"/>
          </a:p>
        </p:txBody>
      </p:sp>
      <p:sp>
        <p:nvSpPr>
          <p:cNvPr id="3" name="Content Placeholder 2">
            <a:extLst>
              <a:ext uri="{FF2B5EF4-FFF2-40B4-BE49-F238E27FC236}">
                <a16:creationId xmlns:a16="http://schemas.microsoft.com/office/drawing/2014/main" id="{A8D7196B-C702-23B4-16E3-DC165F77C8ED}"/>
              </a:ext>
            </a:extLst>
          </p:cNvPr>
          <p:cNvSpPr>
            <a:spLocks noGrp="1"/>
          </p:cNvSpPr>
          <p:nvPr>
            <p:ph idx="1"/>
          </p:nvPr>
        </p:nvSpPr>
        <p:spPr/>
        <p:txBody>
          <a:bodyPr/>
          <a:lstStyle/>
          <a:p>
            <a:r>
              <a:rPr lang="de-DE" dirty="0">
                <a:hlinkClick r:id="rId2"/>
              </a:rPr>
              <a:t>https://www.facebook.com/watch/?v=877290012981094</a:t>
            </a:r>
            <a:endParaRPr lang="he-IL" dirty="0"/>
          </a:p>
          <a:p>
            <a:pPr algn="r" rtl="1"/>
            <a:r>
              <a:rPr lang="he-IL" dirty="0"/>
              <a:t>קישורים חשובים</a:t>
            </a:r>
          </a:p>
          <a:p>
            <a:pPr algn="r" rtl="1"/>
            <a:r>
              <a:rPr lang="he-IL" dirty="0"/>
              <a:t> </a:t>
            </a:r>
            <a:r>
              <a:rPr lang="he-IL" dirty="0">
                <a:hlinkClick r:id="rId3"/>
              </a:rPr>
              <a:t>הקמת מערכות סולריות – על מבני ציבור </a:t>
            </a:r>
            <a:endParaRPr lang="he-IL" dirty="0"/>
          </a:p>
          <a:p>
            <a:pPr algn="r" rtl="1"/>
            <a:r>
              <a:rPr lang="he-IL" b="1" i="0" dirty="0">
                <a:solidFill>
                  <a:srgbClr val="0C3058"/>
                </a:solidFill>
                <a:effectLst/>
                <a:latin typeface="Rubik"/>
                <a:hlinkClick r:id="rId4"/>
              </a:rPr>
              <a:t>יש חדש תחת השמש: מהיום תוכלו לדעת כמה אתם יכולים להרוויח מהגג שלכם</a:t>
            </a:r>
            <a:endParaRPr lang="he-IL" b="1" i="0" dirty="0">
              <a:solidFill>
                <a:srgbClr val="0C3058"/>
              </a:solidFill>
              <a:effectLst/>
              <a:latin typeface="Rubik"/>
            </a:endParaRPr>
          </a:p>
          <a:p>
            <a:pPr algn="r" rtl="1"/>
            <a:r>
              <a:rPr lang="he-IL" b="1" dirty="0">
                <a:solidFill>
                  <a:srgbClr val="0C3058"/>
                </a:solidFill>
                <a:latin typeface="Rubik"/>
              </a:rPr>
              <a:t>פו</a:t>
            </a:r>
            <a:r>
              <a:rPr lang="he-IL" b="1" dirty="0">
                <a:solidFill>
                  <a:srgbClr val="0C3058"/>
                </a:solidFill>
                <a:latin typeface="Rubik"/>
                <a:hlinkClick r:id="rId5"/>
              </a:rPr>
              <a:t>טנציאל – מפת ייצור אנרגיה </a:t>
            </a:r>
            <a:endParaRPr lang="he-IL" b="1" dirty="0">
              <a:solidFill>
                <a:srgbClr val="0C3058"/>
              </a:solidFill>
              <a:latin typeface="Rubik"/>
            </a:endParaRPr>
          </a:p>
          <a:p>
            <a:pPr algn="r" rtl="1">
              <a:buNone/>
            </a:pPr>
            <a:r>
              <a:rPr lang="he-IL" b="1" i="0" dirty="0">
                <a:solidFill>
                  <a:srgbClr val="0C3058"/>
                </a:solidFill>
                <a:effectLst/>
                <a:latin typeface="Rubik"/>
              </a:rPr>
              <a:t>יש חדש תחת השמש</a:t>
            </a:r>
          </a:p>
          <a:p>
            <a:pPr algn="r" rtl="1"/>
            <a:r>
              <a:rPr lang="he-IL" b="0" i="0" dirty="0">
                <a:solidFill>
                  <a:srgbClr val="0C3058"/>
                </a:solidFill>
                <a:effectLst/>
                <a:latin typeface="Rubik"/>
                <a:hlinkClick r:id="rId6"/>
              </a:rPr>
              <a:t>משרד</a:t>
            </a:r>
            <a:r>
              <a:rPr lang="he-IL" b="0" i="0" dirty="0">
                <a:solidFill>
                  <a:srgbClr val="0C3058"/>
                </a:solidFill>
                <a:effectLst/>
                <a:latin typeface="Rubik"/>
              </a:rPr>
              <a:t> </a:t>
            </a:r>
            <a:r>
              <a:rPr lang="he-IL" b="0" i="0" dirty="0">
                <a:solidFill>
                  <a:srgbClr val="0C3058"/>
                </a:solidFill>
                <a:effectLst/>
                <a:latin typeface="Rubik"/>
                <a:hlinkClick r:id="rId6"/>
              </a:rPr>
              <a:t>האנרגיה והתשתיות קורא לך להתקדם לאנרגיה סולארית</a:t>
            </a:r>
            <a:endParaRPr lang="he-IL" b="0" i="0" dirty="0">
              <a:solidFill>
                <a:srgbClr val="0C3058"/>
              </a:solidFill>
              <a:effectLst/>
              <a:latin typeface="Rubik"/>
            </a:endParaRPr>
          </a:p>
          <a:p>
            <a:pPr algn="r" rtl="1"/>
            <a:r>
              <a:rPr lang="he-IL" b="1" i="0" dirty="0">
                <a:solidFill>
                  <a:srgbClr val="0C3058"/>
                </a:solidFill>
                <a:effectLst/>
                <a:latin typeface="Rubik"/>
                <a:hlinkClick r:id="rId7"/>
              </a:rPr>
              <a:t>מדד רשויות מקומיות </a:t>
            </a:r>
            <a:endParaRPr lang="he-IL" b="1" i="0" dirty="0">
              <a:solidFill>
                <a:srgbClr val="0C3058"/>
              </a:solidFill>
              <a:effectLst/>
              <a:latin typeface="Rubik"/>
            </a:endParaRPr>
          </a:p>
          <a:p>
            <a:pPr algn="r" rtl="1"/>
            <a:endParaRPr lang="he-IL" dirty="0"/>
          </a:p>
          <a:p>
            <a:endParaRPr lang="en-IL" dirty="0"/>
          </a:p>
        </p:txBody>
      </p:sp>
    </p:spTree>
    <p:extLst>
      <p:ext uri="{BB962C8B-B14F-4D97-AF65-F5344CB8AC3E}">
        <p14:creationId xmlns:p14="http://schemas.microsoft.com/office/powerpoint/2010/main" val="226649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B9004B-09F2-A29C-B7A2-7F1EF6AF8700}"/>
              </a:ext>
            </a:extLst>
          </p:cNvPr>
          <p:cNvSpPr>
            <a:spLocks noGrp="1"/>
          </p:cNvSpPr>
          <p:nvPr>
            <p:ph type="ctrTitle"/>
          </p:nvPr>
        </p:nvSpPr>
        <p:spPr>
          <a:xfrm>
            <a:off x="277091" y="1814321"/>
            <a:ext cx="12598650" cy="4560920"/>
          </a:xfrm>
        </p:spPr>
        <p:txBody>
          <a:bodyPr anchor="b">
            <a:normAutofit/>
          </a:bodyPr>
          <a:lstStyle/>
          <a:p>
            <a:pPr algn="l"/>
            <a:r>
              <a:rPr lang="en-IL" sz="7400" dirty="0" err="1"/>
              <a:t>היבטים</a:t>
            </a:r>
            <a:r>
              <a:rPr lang="en-IL" sz="7400" dirty="0"/>
              <a:t> </a:t>
            </a:r>
            <a:r>
              <a:rPr lang="en-IL" sz="7400" dirty="0" err="1"/>
              <a:t>משפטיים</a:t>
            </a:r>
            <a:r>
              <a:rPr lang="en-IL" sz="7400" dirty="0"/>
              <a:t> </a:t>
            </a:r>
            <a:r>
              <a:rPr lang="en-IL" sz="7400" dirty="0" err="1"/>
              <a:t>ורגולטוריים</a:t>
            </a:r>
            <a:endParaRPr lang="en-IL" sz="7400" dirty="0"/>
          </a:p>
        </p:txBody>
      </p:sp>
    </p:spTree>
    <p:extLst>
      <p:ext uri="{BB962C8B-B14F-4D97-AF65-F5344CB8AC3E}">
        <p14:creationId xmlns:p14="http://schemas.microsoft.com/office/powerpoint/2010/main" val="21445878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48CA0-3112-BF9E-8D59-CD12EFDEC6D6}"/>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אישורים והיתרים להתקנה</a:t>
            </a:r>
          </a:p>
        </p:txBody>
      </p:sp>
      <p:sp>
        <p:nvSpPr>
          <p:cNvPr id="4" name="Content Placeholder 3">
            <a:extLst>
              <a:ext uri="{FF2B5EF4-FFF2-40B4-BE49-F238E27FC236}">
                <a16:creationId xmlns:a16="http://schemas.microsoft.com/office/drawing/2014/main" id="{09CC9554-9968-B694-6C44-7BCAB66543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Autofit/>
          </a:bodyPr>
          <a:lstStyle/>
          <a:p>
            <a:pPr marL="0" indent="0" algn="r" rtl="1">
              <a:spcBef>
                <a:spcPts val="2500"/>
              </a:spcBef>
              <a:buNone/>
            </a:pPr>
            <a:r>
              <a:rPr lang="he-IL" b="1" dirty="0"/>
              <a:t>תהליך קבלת האישורים</a:t>
            </a:r>
          </a:p>
          <a:p>
            <a:pPr marL="0" lvl="1" indent="0" algn="r" rtl="1">
              <a:buNone/>
            </a:pPr>
            <a:r>
              <a:rPr lang="he-IL" sz="2000" dirty="0"/>
              <a:t>כל התקנה סולארית דורשת קבלת אישורים מהרשויות המקומיות, כולל בדיקות והגשות נדרשות.</a:t>
            </a:r>
          </a:p>
          <a:p>
            <a:pPr marL="0" indent="0" algn="r" rtl="1">
              <a:spcBef>
                <a:spcPts val="2500"/>
              </a:spcBef>
              <a:buNone/>
            </a:pPr>
            <a:r>
              <a:rPr lang="he-IL" b="1" dirty="0"/>
              <a:t>היתרי בנייה</a:t>
            </a:r>
          </a:p>
          <a:p>
            <a:pPr marL="0" lvl="1" indent="0" algn="r" rtl="1">
              <a:buNone/>
            </a:pPr>
            <a:r>
              <a:rPr lang="he-IL" sz="2000" dirty="0"/>
              <a:t>לעיתים יש צורך בהיתר בנייה נוסף להתקנת מערכות סולאריות, תלוי במיקום ובסוג המתקן.</a:t>
            </a:r>
          </a:p>
          <a:p>
            <a:pPr marL="0" indent="0" algn="r" rtl="1">
              <a:spcBef>
                <a:spcPts val="2500"/>
              </a:spcBef>
              <a:buNone/>
            </a:pPr>
            <a:r>
              <a:rPr lang="he-IL" b="1" dirty="0"/>
              <a:t>בטיחות ההתקנה</a:t>
            </a:r>
          </a:p>
          <a:p>
            <a:pPr marL="0" lvl="1" indent="0" algn="r" rtl="1">
              <a:buNone/>
            </a:pPr>
            <a:r>
              <a:rPr lang="he-IL" sz="2000" dirty="0"/>
              <a:t>התקנה בטוחה ומקצועית היא חיונית, ויש לעמוד בכל הדרישות החוקיות והבטיחותיות במהלך התהליך.</a:t>
            </a:r>
            <a:endParaRPr lang="en-IL" sz="2000" dirty="0"/>
          </a:p>
        </p:txBody>
      </p:sp>
      <p:pic>
        <p:nvPicPr>
          <p:cNvPr id="5" name="Content Placeholder 4" descr="חדשנות ביעילות אנרגטית מתחדשת בפאנלים סולאריים">
            <a:extLst>
              <a:ext uri="{FF2B5EF4-FFF2-40B4-BE49-F238E27FC236}">
                <a16:creationId xmlns:a16="http://schemas.microsoft.com/office/drawing/2014/main" id="{C650B04D-C635-4EA6-931A-DB90DBB3D860}"/>
              </a:ext>
            </a:extLst>
          </p:cNvPr>
          <p:cNvPicPr>
            <a:picLocks noGrp="1" noChangeAspect="1"/>
          </p:cNvPicPr>
          <p:nvPr>
            <p:ph sz="half" idx="1"/>
          </p:nvPr>
        </p:nvPicPr>
        <p:blipFill>
          <a:blip r:embed="rId3"/>
          <a:srcRect l="26276" r="20724"/>
          <a:stretch/>
        </p:blipFill>
        <p:spPr>
          <a:xfrm>
            <a:off x="7345680" y="10"/>
            <a:ext cx="4846320" cy="6857990"/>
          </a:xfrm>
          <a:prstGeom prst="rect">
            <a:avLst/>
          </a:prstGeom>
        </p:spPr>
      </p:pic>
    </p:spTree>
    <p:extLst>
      <p:ext uri="{BB962C8B-B14F-4D97-AF65-F5344CB8AC3E}">
        <p14:creationId xmlns:p14="http://schemas.microsoft.com/office/powerpoint/2010/main" val="32036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25E5A-166F-436E-22B1-A634B484A670}"/>
              </a:ext>
            </a:extLst>
          </p:cNvPr>
          <p:cNvSpPr>
            <a:spLocks noGrp="1"/>
          </p:cNvSpPr>
          <p:nvPr>
            <p:ph type="title"/>
          </p:nvPr>
        </p:nvSpPr>
        <p:spPr>
          <a:xfrm>
            <a:off x="5568534" y="603504"/>
            <a:ext cx="5916169" cy="310896"/>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חיבור לרשת החשמל</a:t>
            </a:r>
          </a:p>
        </p:txBody>
      </p:sp>
      <p:pic>
        <p:nvPicPr>
          <p:cNvPr id="5" name="Content Placeholder 4" descr="מדי גז טבעי וצינורות פלדה על קיר אדום המספקים למספר עסקים">
            <a:extLst>
              <a:ext uri="{FF2B5EF4-FFF2-40B4-BE49-F238E27FC236}">
                <a16:creationId xmlns:a16="http://schemas.microsoft.com/office/drawing/2014/main" id="{2DE59FE6-B33A-40C7-8979-E5AF265C5233}"/>
              </a:ext>
            </a:extLst>
          </p:cNvPr>
          <p:cNvPicPr>
            <a:picLocks noGrp="1" noChangeAspect="1"/>
          </p:cNvPicPr>
          <p:nvPr>
            <p:ph sz="half" idx="1"/>
          </p:nvPr>
        </p:nvPicPr>
        <p:blipFill>
          <a:blip r:embed="rId3"/>
          <a:srcRect l="29729" r="21225"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5E0B5211-5973-A3D8-764C-9AE43627AE9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40846" y="1517904"/>
            <a:ext cx="6751154" cy="4095078"/>
          </a:xfrm>
        </p:spPr>
        <p:txBody>
          <a:bodyPr>
            <a:noAutofit/>
          </a:bodyPr>
          <a:lstStyle/>
          <a:p>
            <a:pPr marL="0" indent="0" algn="r" rtl="1">
              <a:spcBef>
                <a:spcPts val="2500"/>
              </a:spcBef>
              <a:buNone/>
            </a:pPr>
            <a:r>
              <a:rPr lang="he-IL" sz="2400" b="1" dirty="0"/>
              <a:t>תהליך החיבור לרשת</a:t>
            </a:r>
          </a:p>
          <a:p>
            <a:pPr marL="0" lvl="1" indent="0" algn="r" rtl="1">
              <a:buNone/>
            </a:pPr>
            <a:r>
              <a:rPr lang="he-IL" sz="2400" dirty="0"/>
              <a:t>החיבור לרשת                                                                                                                                                                                                                                                                                          החשמל כולל מספר שלבים חשובים שיש לבצע כדי להבטיח חיבור תקני ובטוח.</a:t>
            </a:r>
          </a:p>
          <a:p>
            <a:pPr marL="0" indent="0" algn="r" rtl="1">
              <a:spcBef>
                <a:spcPts val="2500"/>
              </a:spcBef>
              <a:buNone/>
            </a:pPr>
            <a:r>
              <a:rPr lang="he-IL" sz="2400" b="1" dirty="0"/>
              <a:t>תיאום עם ספקים</a:t>
            </a:r>
          </a:p>
          <a:p>
            <a:pPr marL="0" lvl="1" indent="0" algn="r" rtl="1">
              <a:buNone/>
            </a:pPr>
            <a:r>
              <a:rPr lang="he-IL" sz="2400" dirty="0"/>
              <a:t>ודאות בתיאום עם ספקי החשמל היא קריטית להצלחת תהליך החיבור והימנעות מעיכובים.</a:t>
            </a:r>
          </a:p>
          <a:p>
            <a:pPr marL="0" indent="0" algn="r" rtl="1">
              <a:spcBef>
                <a:spcPts val="2500"/>
              </a:spcBef>
              <a:buNone/>
            </a:pPr>
            <a:r>
              <a:rPr lang="he-IL" sz="2400" b="1" dirty="0"/>
              <a:t>דרישות טכניות</a:t>
            </a:r>
          </a:p>
          <a:p>
            <a:pPr marL="0" lvl="1" indent="0" algn="r" rtl="1">
              <a:buNone/>
            </a:pPr>
            <a:r>
              <a:rPr lang="he-IL" sz="2400" dirty="0"/>
              <a:t>החיבור לרשת דורש לעיתים עמידה בדרישות טכניות מסוימות כדי להבטיח פעולה תקינה ובטיחות.</a:t>
            </a:r>
            <a:endParaRPr lang="en-IL" sz="2400" dirty="0"/>
          </a:p>
        </p:txBody>
      </p:sp>
    </p:spTree>
    <p:extLst>
      <p:ext uri="{BB962C8B-B14F-4D97-AF65-F5344CB8AC3E}">
        <p14:creationId xmlns:p14="http://schemas.microsoft.com/office/powerpoint/2010/main" val="1444834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4DD93-A1A5-139D-99B1-467C216CD99C}"/>
              </a:ext>
            </a:extLst>
          </p:cNvPr>
          <p:cNvSpPr>
            <a:spLocks noGrp="1"/>
          </p:cNvSpPr>
          <p:nvPr>
            <p:ph type="title"/>
          </p:nvPr>
        </p:nvSpPr>
        <p:spPr>
          <a:xfrm>
            <a:off x="612648" y="600074"/>
            <a:ext cx="6035040" cy="104261"/>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תקנות ונהלים רלוונטיים</a:t>
            </a:r>
          </a:p>
        </p:txBody>
      </p:sp>
      <p:sp>
        <p:nvSpPr>
          <p:cNvPr id="4" name="Content Placeholder 3">
            <a:extLst>
              <a:ext uri="{FF2B5EF4-FFF2-40B4-BE49-F238E27FC236}">
                <a16:creationId xmlns:a16="http://schemas.microsoft.com/office/drawing/2014/main" id="{A7A19D39-62FB-8345-EA39-404BA822A5B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7429" y="791821"/>
            <a:ext cx="6035041" cy="4096512"/>
          </a:xfrm>
        </p:spPr>
        <p:txBody>
          <a:bodyPr>
            <a:noAutofit/>
          </a:bodyPr>
          <a:lstStyle/>
          <a:p>
            <a:pPr marL="0" indent="0" algn="r" rtl="1">
              <a:spcBef>
                <a:spcPts val="2500"/>
              </a:spcBef>
              <a:buNone/>
            </a:pPr>
            <a:r>
              <a:rPr lang="he-IL" sz="2400" b="1" dirty="0"/>
              <a:t>רגולציות באנרגיה סולארית</a:t>
            </a:r>
          </a:p>
          <a:p>
            <a:pPr marL="0" lvl="1" indent="0" algn="r" rtl="1">
              <a:buNone/>
            </a:pPr>
            <a:r>
              <a:rPr lang="he-IL" sz="2400" dirty="0"/>
              <a:t>רגולציות אלו מכסות את כל ההיבטים של התקנה ושימוש במערכות אנרגיה סולארית, ומהוות מדריך חיוני לכל מתקין.</a:t>
            </a:r>
          </a:p>
          <a:p>
            <a:pPr marL="0" indent="0" algn="r" rtl="1">
              <a:spcBef>
                <a:spcPts val="2500"/>
              </a:spcBef>
              <a:buNone/>
            </a:pPr>
            <a:r>
              <a:rPr lang="he-IL" sz="2400" b="1" dirty="0"/>
              <a:t>חשיבות ההבנה</a:t>
            </a:r>
          </a:p>
          <a:p>
            <a:pPr marL="0" lvl="1" indent="0" algn="r" rtl="1">
              <a:buNone/>
            </a:pPr>
            <a:r>
              <a:rPr lang="he-IL" sz="2400" dirty="0"/>
              <a:t>הבנה מעמיקה של התקנות יכולה למנוע בעיות חוקיות ופיזיות בשימוש במערכות אנרגיה סולארית.</a:t>
            </a:r>
          </a:p>
          <a:p>
            <a:pPr marL="0" indent="0" algn="r" rtl="1">
              <a:spcBef>
                <a:spcPts val="2500"/>
              </a:spcBef>
              <a:buNone/>
            </a:pPr>
            <a:r>
              <a:rPr lang="he-IL" sz="2400" b="1" dirty="0"/>
              <a:t>תהליך ההתקנה</a:t>
            </a:r>
          </a:p>
          <a:p>
            <a:pPr marL="0" lvl="1" indent="0" algn="r" rtl="1">
              <a:buNone/>
            </a:pPr>
            <a:r>
              <a:rPr lang="he-IL" sz="2400" dirty="0"/>
              <a:t>הליך התקנת מערכות אנרגיה סולארית כולל שלבים רבים, ויש לעקוב אחרי הנהלים כדי להבטיח פעולה תקינה.                                                                                                                                                                                                                                                                                          </a:t>
            </a:r>
            <a:endParaRPr lang="en-IL" sz="2400" dirty="0"/>
          </a:p>
        </p:txBody>
      </p:sp>
      <p:pic>
        <p:nvPicPr>
          <p:cNvPr id="5" name="Content Placeholder 4" descr="יעילות אנרגטית ומושגי ארכיטקטורה.:::">
            <a:extLst>
              <a:ext uri="{FF2B5EF4-FFF2-40B4-BE49-F238E27FC236}">
                <a16:creationId xmlns:a16="http://schemas.microsoft.com/office/drawing/2014/main" id="{3745F434-1CC9-4756-93DA-077BDB5529AC}"/>
              </a:ext>
            </a:extLst>
          </p:cNvPr>
          <p:cNvPicPr>
            <a:picLocks noGrp="1" noChangeAspect="1"/>
          </p:cNvPicPr>
          <p:nvPr>
            <p:ph sz="half" idx="1"/>
          </p:nvPr>
        </p:nvPicPr>
        <p:blipFill>
          <a:blip r:embed="rId3"/>
          <a:srcRect l="26430" r="27107"/>
          <a:stretch/>
        </p:blipFill>
        <p:spPr>
          <a:xfrm>
            <a:off x="7345680" y="10"/>
            <a:ext cx="4846320" cy="6857990"/>
          </a:xfrm>
          <a:prstGeom prst="rect">
            <a:avLst/>
          </a:prstGeom>
        </p:spPr>
      </p:pic>
    </p:spTree>
    <p:extLst>
      <p:ext uri="{BB962C8B-B14F-4D97-AF65-F5344CB8AC3E}">
        <p14:creationId xmlns:p14="http://schemas.microsoft.com/office/powerpoint/2010/main" val="84134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014F64B-3CC1-3A7F-F29C-91642C9864C9}"/>
              </a:ext>
            </a:extLst>
          </p:cNvPr>
          <p:cNvSpPr>
            <a:spLocks noGrp="1"/>
          </p:cNvSpPr>
          <p:nvPr>
            <p:ph type="title"/>
          </p:nvPr>
        </p:nvSpPr>
        <p:spPr>
          <a:xfrm>
            <a:off x="1601189" y="-105279"/>
            <a:ext cx="7344336" cy="1133856"/>
          </a:xfrm>
        </p:spPr>
        <p:txBody>
          <a:bodyPr anchor="b">
            <a:normAutofit/>
          </a:bodyPr>
          <a:lstStyle/>
          <a:p>
            <a:r>
              <a:rPr lang="en-IL" sz="6000" dirty="0" err="1"/>
              <a:t>מסקנה</a:t>
            </a:r>
            <a:endParaRPr lang="en-IL" sz="6000" dirty="0"/>
          </a:p>
        </p:txBody>
      </p:sp>
      <p:graphicFrame>
        <p:nvGraphicFramePr>
          <p:cNvPr id="9" name="Content Placeholder 2">
            <a:extLst>
              <a:ext uri="{FF2B5EF4-FFF2-40B4-BE49-F238E27FC236}">
                <a16:creationId xmlns:a16="http://schemas.microsoft.com/office/drawing/2014/main" id="{D609D24C-BAE2-48A0-9303-FB051C56E428}"/>
              </a:ext>
            </a:extLst>
          </p:cNvPr>
          <p:cNvGraphicFramePr>
            <a:graphicFrameLocks noGrp="1"/>
          </p:cNvGraphicFramePr>
          <p:nvPr>
            <p:ph idx="1"/>
            <p:extLst>
              <p:ext uri="{D42A27DB-BD31-4B8C-83A1-F6EECF244321}">
                <p14:modId xmlns:p14="http://schemas.microsoft.com/office/powerpoint/2010/main" val="302441419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994051"/>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00640-3DB5-045B-56CB-1D81F8276FD6}"/>
              </a:ext>
            </a:extLst>
          </p:cNvPr>
          <p:cNvSpPr>
            <a:spLocks noGrp="1"/>
          </p:cNvSpPr>
          <p:nvPr>
            <p:ph type="title"/>
          </p:nvPr>
        </p:nvSpPr>
        <p:spPr>
          <a:xfrm>
            <a:off x="978522" y="849085"/>
            <a:ext cx="3602356" cy="5179925"/>
          </a:xfrm>
        </p:spPr>
        <p:txBody>
          <a:bodyPr anchor="ctr">
            <a:normAutofit/>
          </a:bodyPr>
          <a:lstStyle/>
          <a:p>
            <a:r>
              <a:rPr lang="en-IL"/>
              <a:t>נושאים לדיון</a:t>
            </a:r>
          </a:p>
        </p:txBody>
      </p:sp>
      <p:sp>
        <p:nvSpPr>
          <p:cNvPr id="3" name="Content Placeholder 2">
            <a:extLst>
              <a:ext uri="{FF2B5EF4-FFF2-40B4-BE49-F238E27FC236}">
                <a16:creationId xmlns:a16="http://schemas.microsoft.com/office/drawing/2014/main" id="{9BB130AD-B289-17AC-1FCE-51BFEFE21D30}"/>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5487394" y="849085"/>
            <a:ext cx="6144768" cy="5179925"/>
          </a:xfrm>
        </p:spPr>
        <p:txBody>
          <a:bodyPr anchor="ctr">
            <a:noAutofit/>
          </a:bodyPr>
          <a:lstStyle/>
          <a:p>
            <a:pPr algn="r" rtl="1"/>
            <a:r>
              <a:rPr lang="he-IL" sz="3200" dirty="0"/>
              <a:t>היכרות עם טכנולוגיות סולאריות לייצור חשמל ביתי</a:t>
            </a:r>
          </a:p>
          <a:p>
            <a:pPr algn="r" rtl="1"/>
            <a:r>
              <a:rPr lang="he-IL" sz="3200" dirty="0"/>
              <a:t>היכרות עם דודי שמש - עיקרון הפעלה וכדאיות</a:t>
            </a:r>
          </a:p>
          <a:p>
            <a:pPr algn="r" rtl="1"/>
            <a:r>
              <a:rPr lang="he-IL" sz="3200" dirty="0"/>
              <a:t>כדאיות כלכלית של התקנת מערכת סולארית</a:t>
            </a:r>
          </a:p>
          <a:p>
            <a:pPr algn="r" rtl="1"/>
            <a:r>
              <a:rPr lang="he-IL" sz="3200" dirty="0"/>
              <a:t>צעד ראשון באגירת אנרגיה</a:t>
            </a:r>
          </a:p>
          <a:p>
            <a:pPr algn="r" rtl="1"/>
            <a:r>
              <a:rPr lang="he-IL" sz="3200" dirty="0"/>
              <a:t>היבטים משפטיים ורגולטוריים</a:t>
            </a:r>
            <a:endParaRPr lang="en-IL" sz="3200" dirty="0"/>
          </a:p>
        </p:txBody>
      </p:sp>
    </p:spTree>
    <p:extLst>
      <p:ext uri="{BB962C8B-B14F-4D97-AF65-F5344CB8AC3E}">
        <p14:creationId xmlns:p14="http://schemas.microsoft.com/office/powerpoint/2010/main" val="347128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26EF71D-C6D0-EFD1-B891-8B10040547EF}"/>
              </a:ext>
            </a:extLst>
          </p:cNvPr>
          <p:cNvSpPr>
            <a:spLocks noGrp="1"/>
          </p:cNvSpPr>
          <p:nvPr>
            <p:ph type="ctrTitle"/>
          </p:nvPr>
        </p:nvSpPr>
        <p:spPr>
          <a:xfrm>
            <a:off x="277091" y="1814321"/>
            <a:ext cx="11523612" cy="4560920"/>
          </a:xfrm>
        </p:spPr>
        <p:txBody>
          <a:bodyPr anchor="b">
            <a:normAutofit/>
          </a:bodyPr>
          <a:lstStyle/>
          <a:p>
            <a:pPr algn="r" rtl="1"/>
            <a:r>
              <a:rPr lang="en-IL" sz="7400" dirty="0" err="1"/>
              <a:t>היכרות</a:t>
            </a:r>
            <a:r>
              <a:rPr lang="en-IL" sz="7400" dirty="0"/>
              <a:t> </a:t>
            </a:r>
            <a:r>
              <a:rPr lang="en-IL" sz="7400" dirty="0" err="1"/>
              <a:t>עם</a:t>
            </a:r>
            <a:r>
              <a:rPr lang="en-IL" sz="7400" dirty="0"/>
              <a:t> טכנולוגיות </a:t>
            </a:r>
            <a:r>
              <a:rPr lang="en-IL" sz="7400" dirty="0" err="1"/>
              <a:t>סולאריות</a:t>
            </a:r>
            <a:r>
              <a:rPr lang="en-IL" sz="7400" dirty="0"/>
              <a:t> לייצור חשמל </a:t>
            </a:r>
            <a:r>
              <a:rPr lang="en-IL" sz="7400" dirty="0" err="1"/>
              <a:t>ביתי</a:t>
            </a:r>
            <a:endParaRPr lang="en-IL" sz="7400" dirty="0"/>
          </a:p>
        </p:txBody>
      </p:sp>
    </p:spTree>
    <p:extLst>
      <p:ext uri="{BB962C8B-B14F-4D97-AF65-F5344CB8AC3E}">
        <p14:creationId xmlns:p14="http://schemas.microsoft.com/office/powerpoint/2010/main" val="31363072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03F71-07D7-61E2-A977-55DDFFCE9383}"/>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סוגי מערכות סולאריות</a:t>
            </a:r>
          </a:p>
        </p:txBody>
      </p:sp>
      <p:sp>
        <p:nvSpPr>
          <p:cNvPr id="4" name="Content Placeholder 3">
            <a:extLst>
              <a:ext uri="{FF2B5EF4-FFF2-40B4-BE49-F238E27FC236}">
                <a16:creationId xmlns:a16="http://schemas.microsoft.com/office/drawing/2014/main" id="{457000A7-AF00-188F-70EC-27793D177F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lgn="r" rtl="1">
              <a:spcBef>
                <a:spcPts val="2500"/>
              </a:spcBef>
              <a:buNone/>
            </a:pPr>
            <a:r>
              <a:rPr lang="he-IL" sz="1800" b="1" dirty="0"/>
              <a:t>מערכות פוטו-וולטאיות</a:t>
            </a:r>
          </a:p>
          <a:p>
            <a:pPr marL="0" lvl="1" indent="0" algn="r" rtl="1">
              <a:buNone/>
            </a:pPr>
            <a:r>
              <a:rPr lang="he-IL" dirty="0"/>
              <a:t>מערכות פוטו-וולטאיות ממירות אור שמש לחשמל באמצעות תאים סולאריים. הן מתאימות לשימושים ביתיים ועסקיים.</a:t>
            </a:r>
          </a:p>
          <a:p>
            <a:pPr marL="0" indent="0" algn="r" rtl="1">
              <a:spcBef>
                <a:spcPts val="2500"/>
              </a:spcBef>
              <a:buNone/>
            </a:pPr>
            <a:r>
              <a:rPr lang="he-IL" sz="1800" b="1" dirty="0"/>
              <a:t>מערכות תרמיות</a:t>
            </a:r>
          </a:p>
          <a:p>
            <a:pPr marL="0" lvl="1" indent="0" algn="r" rtl="1">
              <a:buNone/>
            </a:pPr>
            <a:r>
              <a:rPr lang="he-IL" dirty="0"/>
              <a:t>מערכות תרמיות משתמשות בחום מהשמש לחימום מים או אוויר, ומיועדות בעיקר לשימושים סולאריים חמים.</a:t>
            </a:r>
          </a:p>
          <a:p>
            <a:pPr marL="0" indent="0" algn="r" rtl="1">
              <a:spcBef>
                <a:spcPts val="2500"/>
              </a:spcBef>
              <a:buNone/>
            </a:pPr>
            <a:r>
              <a:rPr lang="he-IL" sz="1800" b="1" dirty="0"/>
              <a:t>מערכות היברידיות</a:t>
            </a:r>
          </a:p>
          <a:p>
            <a:pPr marL="0" lvl="1" indent="0" algn="r" rtl="1">
              <a:buNone/>
            </a:pPr>
            <a:r>
              <a:rPr lang="he-IL" dirty="0"/>
              <a:t>מערכות היברידיות משלבות טכנולוגיות שונות להפקת אנרגיה, ומציעות פתרונות מותאמים אישית לצרכים מגוונים.</a:t>
            </a:r>
            <a:endParaRPr lang="en-IL" dirty="0"/>
          </a:p>
        </p:txBody>
      </p:sp>
      <p:pic>
        <p:nvPicPr>
          <p:cNvPr id="5" name="Content Placeholder 4" descr="תפיסת אנרגיה חלופית">
            <a:extLst>
              <a:ext uri="{FF2B5EF4-FFF2-40B4-BE49-F238E27FC236}">
                <a16:creationId xmlns:a16="http://schemas.microsoft.com/office/drawing/2014/main" id="{A1D2BF62-809B-4EC5-89DD-89FBB3F4696A}"/>
              </a:ext>
            </a:extLst>
          </p:cNvPr>
          <p:cNvPicPr>
            <a:picLocks noGrp="1" noChangeAspect="1"/>
          </p:cNvPicPr>
          <p:nvPr>
            <p:ph sz="half" idx="1"/>
          </p:nvPr>
        </p:nvPicPr>
        <p:blipFill>
          <a:blip r:embed="rId3"/>
          <a:srcRect l="23906" r="26627" b="1"/>
          <a:stretch/>
        </p:blipFill>
        <p:spPr>
          <a:xfrm>
            <a:off x="7345680" y="10"/>
            <a:ext cx="4846320" cy="6857990"/>
          </a:xfrm>
          <a:prstGeom prst="rect">
            <a:avLst/>
          </a:prstGeom>
        </p:spPr>
      </p:pic>
    </p:spTree>
    <p:extLst>
      <p:ext uri="{BB962C8B-B14F-4D97-AF65-F5344CB8AC3E}">
        <p14:creationId xmlns:p14="http://schemas.microsoft.com/office/powerpoint/2010/main" val="4258990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B7A016A-4C25-E68E-585D-8C1FA9F7A3AE}"/>
              </a:ext>
            </a:extLst>
          </p:cNvPr>
          <p:cNvSpPr>
            <a:spLocks noGrp="1"/>
          </p:cNvSpPr>
          <p:nvPr>
            <p:ph type="title"/>
          </p:nvPr>
        </p:nvSpPr>
        <p:spPr>
          <a:xfrm>
            <a:off x="8270420" y="214036"/>
            <a:ext cx="3212502" cy="749792"/>
          </a:xfrm>
        </p:spPr>
        <p:txBody>
          <a:bodyPr vert="horz" lIns="91440" tIns="45720" rIns="91440" bIns="45720" rtlCol="0" anchor="b">
            <a:normAutofit/>
          </a:bodyPr>
          <a:lstStyle/>
          <a:p>
            <a:r>
              <a:rPr lang="en-US" b="1" kern="1200" dirty="0">
                <a:solidFill>
                  <a:schemeClr val="tx1"/>
                </a:solidFill>
                <a:latin typeface="+mj-lt"/>
                <a:ea typeface="+mj-ea"/>
                <a:cs typeface="+mj-cs"/>
              </a:rPr>
              <a:t>עקרונות הפעלה</a:t>
            </a:r>
          </a:p>
        </p:txBody>
      </p:sp>
      <p:pic>
        <p:nvPicPr>
          <p:cNvPr id="5" name="Content Placeholder 4" descr="בית ירוק. תמונה שנוצרה דיגיטלית מבודדת על רקע לבן">
            <a:extLst>
              <a:ext uri="{FF2B5EF4-FFF2-40B4-BE49-F238E27FC236}">
                <a16:creationId xmlns:a16="http://schemas.microsoft.com/office/drawing/2014/main" id="{F2399CBB-6A5E-40D9-BD29-FD46A65AE6BF}"/>
              </a:ext>
            </a:extLst>
          </p:cNvPr>
          <p:cNvPicPr>
            <a:picLocks noGrp="1" noChangeAspect="1"/>
          </p:cNvPicPr>
          <p:nvPr>
            <p:ph sz="half" idx="1"/>
          </p:nvPr>
        </p:nvPicPr>
        <p:blipFill>
          <a:blip r:embed="rId3"/>
          <a:srcRect r="15536"/>
          <a:stretch/>
        </p:blipFill>
        <p:spPr>
          <a:xfrm>
            <a:off x="20" y="10"/>
            <a:ext cx="7723393" cy="6857990"/>
          </a:xfrm>
          <a:prstGeom prst="rect">
            <a:avLst/>
          </a:prstGeom>
        </p:spPr>
      </p:pic>
      <p:sp>
        <p:nvSpPr>
          <p:cNvPr id="4" name="Content Placeholder 3">
            <a:extLst>
              <a:ext uri="{FF2B5EF4-FFF2-40B4-BE49-F238E27FC236}">
                <a16:creationId xmlns:a16="http://schemas.microsoft.com/office/drawing/2014/main" id="{4BA33B78-5E84-3E58-30A4-FC6F7316C0F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68128" y="1423560"/>
            <a:ext cx="3212502" cy="2767366"/>
          </a:xfrm>
        </p:spPr>
        <p:txBody>
          <a:bodyPr>
            <a:noAutofit/>
          </a:bodyPr>
          <a:lstStyle/>
          <a:p>
            <a:pPr marL="0" indent="0" algn="r" rtl="1">
              <a:lnSpc>
                <a:spcPct val="110000"/>
              </a:lnSpc>
              <a:spcBef>
                <a:spcPts val="2500"/>
              </a:spcBef>
              <a:buNone/>
            </a:pPr>
            <a:r>
              <a:rPr lang="he-IL" sz="1800" b="1" dirty="0"/>
              <a:t>מערכות סולאריות פוטו-וולטאיות</a:t>
            </a:r>
          </a:p>
          <a:p>
            <a:pPr marL="0" lvl="1" indent="0" algn="r" rtl="1">
              <a:lnSpc>
                <a:spcPct val="110000"/>
              </a:lnSpc>
              <a:buNone/>
            </a:pPr>
            <a:r>
              <a:rPr lang="he-IL" dirty="0"/>
              <a:t>מערכות סולאריות פוטו-וולטאיות ממירות קרני שמש לחשמל בעזרת תאים פוטו-</a:t>
            </a:r>
            <a:r>
              <a:rPr lang="he-IL" dirty="0" err="1"/>
              <a:t>וולטאיים</a:t>
            </a:r>
            <a:r>
              <a:rPr lang="he-IL" dirty="0"/>
              <a:t>, מה שמאפשר להפיק אנרגיה נקייה.</a:t>
            </a:r>
          </a:p>
          <a:p>
            <a:pPr marL="0" indent="0" algn="r" rtl="1">
              <a:lnSpc>
                <a:spcPct val="110000"/>
              </a:lnSpc>
              <a:spcBef>
                <a:spcPts val="2500"/>
              </a:spcBef>
              <a:buNone/>
            </a:pPr>
            <a:r>
              <a:rPr lang="he-IL" sz="1800" b="1" dirty="0"/>
              <a:t>מערכות סולאריות תרמיות</a:t>
            </a:r>
          </a:p>
          <a:p>
            <a:pPr marL="0" lvl="1" indent="0" algn="r" rtl="1">
              <a:lnSpc>
                <a:spcPct val="110000"/>
              </a:lnSpc>
              <a:buNone/>
            </a:pPr>
            <a:r>
              <a:rPr lang="he-IL" dirty="0"/>
              <a:t>מערכות תרמיות מנצלות את חום השמש לחימום מים, שימושי בחימום בתים ובתהליכים תעשייתיים.</a:t>
            </a:r>
          </a:p>
          <a:p>
            <a:pPr marL="0" indent="0" algn="r" rtl="1">
              <a:lnSpc>
                <a:spcPct val="110000"/>
              </a:lnSpc>
              <a:spcBef>
                <a:spcPts val="2500"/>
              </a:spcBef>
              <a:buNone/>
            </a:pPr>
            <a:r>
              <a:rPr lang="he-IL" sz="1800" b="1" dirty="0"/>
              <a:t>יעילות אנרגיה סולארית</a:t>
            </a:r>
          </a:p>
          <a:p>
            <a:pPr marL="0" lvl="1" indent="0" algn="r" rtl="1">
              <a:lnSpc>
                <a:spcPct val="110000"/>
              </a:lnSpc>
              <a:buNone/>
            </a:pPr>
            <a:r>
              <a:rPr lang="he-IL" dirty="0"/>
              <a:t>הבנה של העקרונות הללו חיונית לשימוש יעיל באנרגיה הסולארית ולהפחתת תלות בדלקים </a:t>
            </a:r>
            <a:r>
              <a:rPr lang="he-IL" dirty="0" err="1"/>
              <a:t>פוסיליים</a:t>
            </a:r>
            <a:r>
              <a:rPr lang="he-IL" dirty="0"/>
              <a:t>.</a:t>
            </a:r>
            <a:endParaRPr lang="en-IL" dirty="0"/>
          </a:p>
        </p:txBody>
      </p:sp>
    </p:spTree>
    <p:extLst>
      <p:ext uri="{BB962C8B-B14F-4D97-AF65-F5344CB8AC3E}">
        <p14:creationId xmlns:p14="http://schemas.microsoft.com/office/powerpoint/2010/main" val="3061578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64239-AD12-31F6-DC40-11592C2C9DD3}"/>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יתרונות וחסרונות</a:t>
            </a:r>
          </a:p>
        </p:txBody>
      </p:sp>
      <p:pic>
        <p:nvPicPr>
          <p:cNvPr id="5" name="Content Placeholder 4" descr="טבלת יעילות אנרגטית">
            <a:extLst>
              <a:ext uri="{FF2B5EF4-FFF2-40B4-BE49-F238E27FC236}">
                <a16:creationId xmlns:a16="http://schemas.microsoft.com/office/drawing/2014/main" id="{C731C414-E296-46BF-8964-167F7167C13A}"/>
              </a:ext>
            </a:extLst>
          </p:cNvPr>
          <p:cNvPicPr>
            <a:picLocks noGrp="1" noChangeAspect="1"/>
          </p:cNvPicPr>
          <p:nvPr>
            <p:ph sz="half" idx="1"/>
          </p:nvPr>
        </p:nvPicPr>
        <p:blipFill>
          <a:blip r:embed="rId3"/>
          <a:srcRect t="209" r="3" b="1090"/>
          <a:stretch/>
        </p:blipFill>
        <p:spPr>
          <a:xfrm>
            <a:off x="713615" y="681318"/>
            <a:ext cx="4680637" cy="3083858"/>
          </a:xfrm>
          <a:prstGeom prst="rect">
            <a:avLst/>
          </a:prstGeom>
        </p:spPr>
      </p:pic>
      <p:sp>
        <p:nvSpPr>
          <p:cNvPr id="4" name="Content Placeholder 3">
            <a:extLst>
              <a:ext uri="{FF2B5EF4-FFF2-40B4-BE49-F238E27FC236}">
                <a16:creationId xmlns:a16="http://schemas.microsoft.com/office/drawing/2014/main" id="{078AD60C-F17B-741B-7FAC-9361346A38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94251" y="197217"/>
            <a:ext cx="6451298" cy="5796301"/>
          </a:xfrm>
        </p:spPr>
        <p:txBody>
          <a:bodyPr>
            <a:noAutofit/>
          </a:bodyPr>
          <a:lstStyle/>
          <a:p>
            <a:pPr marL="0" indent="0" algn="r" rtl="1">
              <a:spcBef>
                <a:spcPts val="2500"/>
              </a:spcBef>
              <a:buNone/>
            </a:pPr>
            <a:r>
              <a:rPr lang="he-IL" sz="2400" b="1" dirty="0"/>
              <a:t>חיסכון בעלויות</a:t>
            </a:r>
          </a:p>
          <a:p>
            <a:pPr marL="0" lvl="1" indent="0" algn="r" rtl="1">
              <a:buNone/>
            </a:pPr>
            <a:r>
              <a:rPr lang="he-IL" sz="2400" dirty="0"/>
              <a:t>מערכות סולאריות מציעות חיסכון משמעותי בעלויות החשמל, מה שמוביל להפחתת הוצאות חודשיות.</a:t>
            </a:r>
          </a:p>
          <a:p>
            <a:pPr marL="0" indent="0" algn="r" rtl="1">
              <a:spcBef>
                <a:spcPts val="2500"/>
              </a:spcBef>
              <a:buNone/>
            </a:pPr>
            <a:r>
              <a:rPr lang="he-IL" sz="2400" b="1" dirty="0"/>
              <a:t>השפעה חיובית על הסביבה</a:t>
            </a:r>
          </a:p>
          <a:p>
            <a:pPr marL="0" lvl="1" indent="0" algn="r" rtl="1">
              <a:buNone/>
            </a:pPr>
            <a:r>
              <a:rPr lang="he-IL" sz="2400" dirty="0"/>
              <a:t>השימוש באנרגיה סולארית מפחית את התלות בדלקים </a:t>
            </a:r>
            <a:r>
              <a:rPr lang="he-IL" sz="2400" dirty="0" err="1"/>
              <a:t>פוסיליים</a:t>
            </a:r>
            <a:r>
              <a:rPr lang="he-IL" sz="2400" dirty="0"/>
              <a:t> ומשפר את איכות הסביבה.</a:t>
            </a:r>
          </a:p>
          <a:p>
            <a:pPr marL="0" indent="0" algn="r" rtl="1">
              <a:spcBef>
                <a:spcPts val="2500"/>
              </a:spcBef>
              <a:buNone/>
            </a:pPr>
            <a:r>
              <a:rPr lang="he-IL" sz="2400" b="1" dirty="0"/>
              <a:t>עלויות התקנה גבוהות</a:t>
            </a:r>
          </a:p>
          <a:p>
            <a:pPr marL="0" lvl="1" indent="0" algn="r" rtl="1">
              <a:buNone/>
            </a:pPr>
            <a:r>
              <a:rPr lang="he-IL" sz="2400" dirty="0"/>
              <a:t>אחד החסרונות של מערכות סולאריות הם העלויות הגבוהות של ההתקנה והצורך בתחזוקה שוטפת.</a:t>
            </a:r>
          </a:p>
          <a:p>
            <a:pPr marL="0" indent="0" algn="r" rtl="1">
              <a:spcBef>
                <a:spcPts val="2500"/>
              </a:spcBef>
              <a:buNone/>
            </a:pPr>
            <a:r>
              <a:rPr lang="he-IL" sz="2400" b="1" dirty="0"/>
              <a:t>תחזוקה שוטפת</a:t>
            </a:r>
          </a:p>
          <a:p>
            <a:pPr marL="0" lvl="1" indent="0" algn="r" rtl="1">
              <a:buNone/>
            </a:pPr>
            <a:r>
              <a:rPr lang="he-IL" sz="2400" dirty="0"/>
              <a:t>תחזוקה שוטפת היא צורך נוסף שיש לקחת בחשבון, דבר שעשוי להוסיף להוצאות הכוללות.</a:t>
            </a:r>
            <a:endParaRPr lang="en-IL" sz="2400" dirty="0"/>
          </a:p>
        </p:txBody>
      </p:sp>
    </p:spTree>
    <p:extLst>
      <p:ext uri="{BB962C8B-B14F-4D97-AF65-F5344CB8AC3E}">
        <p14:creationId xmlns:p14="http://schemas.microsoft.com/office/powerpoint/2010/main" val="4017952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E2C85C6-C48C-5C45-0259-8832B894DB22}"/>
              </a:ext>
            </a:extLst>
          </p:cNvPr>
          <p:cNvSpPr>
            <a:spLocks noGrp="1"/>
          </p:cNvSpPr>
          <p:nvPr>
            <p:ph type="ctrTitle"/>
          </p:nvPr>
        </p:nvSpPr>
        <p:spPr>
          <a:xfrm>
            <a:off x="277091" y="1814321"/>
            <a:ext cx="7772400" cy="4560920"/>
          </a:xfrm>
        </p:spPr>
        <p:txBody>
          <a:bodyPr anchor="b">
            <a:normAutofit/>
          </a:bodyPr>
          <a:lstStyle/>
          <a:p>
            <a:pPr algn="l"/>
            <a:r>
              <a:rPr lang="en-IL" sz="7400"/>
              <a:t>היכרות עם דודי שמש - עיקרון הפעלה וכדאיות</a:t>
            </a:r>
          </a:p>
        </p:txBody>
      </p:sp>
    </p:spTree>
    <p:extLst>
      <p:ext uri="{BB962C8B-B14F-4D97-AF65-F5344CB8AC3E}">
        <p14:creationId xmlns:p14="http://schemas.microsoft.com/office/powerpoint/2010/main" val="30907647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7EB59-C72B-C65B-C8E3-B73442A9455B}"/>
              </a:ext>
            </a:extLst>
          </p:cNvPr>
          <p:cNvSpPr>
            <a:spLocks noGrp="1"/>
          </p:cNvSpPr>
          <p:nvPr>
            <p:ph type="title"/>
          </p:nvPr>
        </p:nvSpPr>
        <p:spPr>
          <a:xfrm>
            <a:off x="5276335" y="-100831"/>
            <a:ext cx="6915665" cy="1527048"/>
          </a:xfrm>
        </p:spPr>
        <p:txBody>
          <a:bodyPr vert="horz" lIns="91440" tIns="45720" rIns="91440" bIns="45720" rtlCol="0" anchor="b">
            <a:normAutofit/>
          </a:bodyPr>
          <a:lstStyle/>
          <a:p>
            <a:r>
              <a:rPr lang="en-US" b="1" kern="1200" dirty="0">
                <a:solidFill>
                  <a:schemeClr val="tx1"/>
                </a:solidFill>
                <a:latin typeface="+mj-lt"/>
                <a:ea typeface="+mj-ea"/>
                <a:cs typeface="+mj-cs"/>
              </a:rPr>
              <a:t>מבנה ועקרונות הפעלה של דודי שמש</a:t>
            </a:r>
          </a:p>
        </p:txBody>
      </p:sp>
      <p:pic>
        <p:nvPicPr>
          <p:cNvPr id="5" name="Content Placeholder 4" descr="צילום צינורות סולאריים כחולים קרים">
            <a:extLst>
              <a:ext uri="{FF2B5EF4-FFF2-40B4-BE49-F238E27FC236}">
                <a16:creationId xmlns:a16="http://schemas.microsoft.com/office/drawing/2014/main" id="{49E9FBA6-29BC-4D17-91BB-C766C2A51C74}"/>
              </a:ext>
            </a:extLst>
          </p:cNvPr>
          <p:cNvPicPr>
            <a:picLocks noGrp="1" noChangeAspect="1"/>
          </p:cNvPicPr>
          <p:nvPr>
            <p:ph sz="half" idx="1"/>
          </p:nvPr>
        </p:nvPicPr>
        <p:blipFill>
          <a:blip r:embed="rId3"/>
          <a:srcRect l="17609" r="34598"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8E1DC571-E9DC-6EBF-D3F7-F19261E5A26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16843" y="1618735"/>
            <a:ext cx="7126066" cy="4690625"/>
          </a:xfrm>
        </p:spPr>
        <p:txBody>
          <a:bodyPr>
            <a:noAutofit/>
          </a:bodyPr>
          <a:lstStyle/>
          <a:p>
            <a:pPr marL="0" indent="0" algn="r" rtl="1">
              <a:spcBef>
                <a:spcPts val="2500"/>
              </a:spcBef>
              <a:buNone/>
            </a:pPr>
            <a:r>
              <a:rPr lang="he-IL" sz="2400" b="1" dirty="0"/>
              <a:t>מבנה דוד השמש</a:t>
            </a:r>
          </a:p>
          <a:p>
            <a:pPr marL="0" lvl="1" indent="0" algn="r" rtl="1">
              <a:buNone/>
            </a:pPr>
            <a:r>
              <a:rPr lang="he-IL" sz="2400" dirty="0"/>
              <a:t>דוד השמש מורכב ממיכל שמחמם מים בעזרת קולטי שמש, והוא תוכנן לנצל את חום השמש ביעילות.</a:t>
            </a:r>
          </a:p>
          <a:p>
            <a:pPr marL="0" indent="0" algn="r" rtl="1">
              <a:spcBef>
                <a:spcPts val="2500"/>
              </a:spcBef>
              <a:buNone/>
            </a:pPr>
            <a:r>
              <a:rPr lang="he-IL" sz="2400" b="1" dirty="0"/>
              <a:t>עקרון הפעולה</a:t>
            </a:r>
          </a:p>
          <a:p>
            <a:pPr marL="0" lvl="1" indent="0" algn="r" rtl="1">
              <a:buNone/>
            </a:pPr>
            <a:r>
              <a:rPr lang="he-IL" sz="2400" dirty="0"/>
              <a:t>דודי השמש עובדים על עקרון של ניצול חום השמש לחימום מים, ובכך מצמצמים את הצורך בשימוש בחשמל או גז.</a:t>
            </a:r>
          </a:p>
          <a:p>
            <a:pPr marL="0" indent="0" algn="r" rtl="1">
              <a:spcBef>
                <a:spcPts val="2500"/>
              </a:spcBef>
              <a:buNone/>
            </a:pPr>
            <a:r>
              <a:rPr lang="he-IL" sz="2400" b="1" dirty="0"/>
              <a:t>יתרונות השימוש</a:t>
            </a:r>
          </a:p>
          <a:p>
            <a:pPr marL="0" lvl="1" indent="0" algn="r" rtl="1">
              <a:buNone/>
            </a:pPr>
            <a:r>
              <a:rPr lang="he-IL" sz="2400" dirty="0"/>
              <a:t>שימוש בדודי שמש מפחית עלויות אנרגיה וחוסך במשאבים, מה שהופך אותם לפתרון ירוק ויעיל לחימום מים.</a:t>
            </a:r>
            <a:endParaRPr lang="en-IL" sz="2400" dirty="0"/>
          </a:p>
        </p:txBody>
      </p:sp>
    </p:spTree>
    <p:extLst>
      <p:ext uri="{BB962C8B-B14F-4D97-AF65-F5344CB8AC3E}">
        <p14:creationId xmlns:p14="http://schemas.microsoft.com/office/powerpoint/2010/main" val="107217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TotalTime>
  <Words>1828</Words>
  <Application>Microsoft Office PowerPoint</Application>
  <PresentationFormat>Widescreen</PresentationFormat>
  <Paragraphs>184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Neue Haas Grotesk Text Pro</vt:lpstr>
      <vt:lpstr>Rubik</vt:lpstr>
      <vt:lpstr>VanillaVTI</vt:lpstr>
      <vt:lpstr>אנרגיה סולארית – האם זה כדאי לי?</vt:lpstr>
      <vt:lpstr>מפגש 6 – 6 למאי – מצורף קישור להקלטת המפגש</vt:lpstr>
      <vt:lpstr>נושאים לדיון</vt:lpstr>
      <vt:lpstr>היכרות עם טכנולוגיות סולאריות לייצור חשמל ביתי</vt:lpstr>
      <vt:lpstr>סוגי מערכות סולאריות</vt:lpstr>
      <vt:lpstr>עקרונות הפעלה</vt:lpstr>
      <vt:lpstr>יתרונות וחסרונות</vt:lpstr>
      <vt:lpstr>היכרות עם דודי שמש - עיקרון הפעלה וכדאיות</vt:lpstr>
      <vt:lpstr>מבנה ועקרונות הפעלה של דודי שמש</vt:lpstr>
      <vt:lpstr>יתרונות וחסרונות של שימוש בדודי שמש</vt:lpstr>
      <vt:lpstr>כדאיות כלכלית של דודי שמש</vt:lpstr>
      <vt:lpstr>כדאיות כלכלית של התקנת מערכת סולארית</vt:lpstr>
      <vt:lpstr>עלויות התקנה ותחזוקה</vt:lpstr>
      <vt:lpstr>חיסכון בהוצאות החשמל</vt:lpstr>
      <vt:lpstr>החזר השקעה לאורך זמן</vt:lpstr>
      <vt:lpstr>צעד ראשון באגירת אנרגיה</vt:lpstr>
      <vt:lpstr>סוגי מערכות אגירת אנרגיה</vt:lpstr>
      <vt:lpstr>כדאיות אגירת אנרגיה לשימוש ביתי</vt:lpstr>
      <vt:lpstr>מערכות אגירה ותחזוקה</vt:lpstr>
      <vt:lpstr>היבטים משפטיים ורגולטוריים</vt:lpstr>
      <vt:lpstr>אישורים והיתרים להתקנה</vt:lpstr>
      <vt:lpstr>חיבור לרשת החשמל</vt:lpstr>
      <vt:lpstr>תקנות ונהלים רלוונטיים</vt:lpstr>
      <vt:lpstr>מסקנה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3</cp:revision>
  <dcterms:created xsi:type="dcterms:W3CDTF">2025-05-04T19:56:37Z</dcterms:created>
  <dcterms:modified xsi:type="dcterms:W3CDTF">2025-05-06T17:56:28Z</dcterms:modified>
</cp:coreProperties>
</file>